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107"/>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 id="325" r:id="rId71"/>
    <p:sldId id="326" r:id="rId72"/>
    <p:sldId id="327" r:id="rId73"/>
    <p:sldId id="328" r:id="rId74"/>
    <p:sldId id="329" r:id="rId75"/>
    <p:sldId id="330" r:id="rId76"/>
    <p:sldId id="331" r:id="rId77"/>
    <p:sldId id="332" r:id="rId78"/>
    <p:sldId id="333" r:id="rId79"/>
    <p:sldId id="334" r:id="rId80"/>
    <p:sldId id="335" r:id="rId81"/>
    <p:sldId id="336" r:id="rId82"/>
    <p:sldId id="337" r:id="rId83"/>
    <p:sldId id="338" r:id="rId84"/>
    <p:sldId id="339" r:id="rId85"/>
    <p:sldId id="340" r:id="rId86"/>
    <p:sldId id="341" r:id="rId87"/>
    <p:sldId id="342" r:id="rId88"/>
    <p:sldId id="343" r:id="rId89"/>
    <p:sldId id="344" r:id="rId90"/>
    <p:sldId id="345" r:id="rId91"/>
    <p:sldId id="346" r:id="rId92"/>
    <p:sldId id="347" r:id="rId93"/>
    <p:sldId id="348" r:id="rId94"/>
    <p:sldId id="349" r:id="rId95"/>
    <p:sldId id="350" r:id="rId96"/>
    <p:sldId id="351" r:id="rId97"/>
    <p:sldId id="352" r:id="rId98"/>
    <p:sldId id="353" r:id="rId99"/>
    <p:sldId id="354" r:id="rId100"/>
    <p:sldId id="355" r:id="rId101"/>
    <p:sldId id="356" r:id="rId102"/>
    <p:sldId id="357" r:id="rId103"/>
    <p:sldId id="358" r:id="rId104"/>
    <p:sldId id="359" r:id="rId105"/>
    <p:sldId id="360" r:id="rId106"/>
  </p:sldIdLst>
  <p:sldSz cx="9144000" cy="5143500" type="screen16x9"/>
  <p:notesSz cx="6858000" cy="9144000"/>
  <p:embeddedFontLst>
    <p:embeddedFont>
      <p:font typeface="Roboto" panose="020B0604020202020204" charset="0"/>
      <p:regular r:id="rId108"/>
      <p:bold r:id="rId109"/>
      <p:italic r:id="rId110"/>
      <p:boldItalic r:id="rId111"/>
    </p:embeddedFont>
    <p:embeddedFont>
      <p:font typeface="Oswald" panose="02000503000000000000" pitchFamily="2" charset="0"/>
      <p:regular r:id="rId112"/>
      <p:bold r:id="rId11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pos="576">
          <p15:clr>
            <a:srgbClr val="747775"/>
          </p15:clr>
        </p15:guide>
        <p15:guide id="2" pos="5184">
          <p15:clr>
            <a:srgbClr val="747775"/>
          </p15:clr>
        </p15:guide>
        <p15:guide id="3" pos="864">
          <p15:clr>
            <a:srgbClr val="747775"/>
          </p15:clr>
        </p15:guide>
        <p15:guide id="4" pos="4896">
          <p15:clr>
            <a:srgbClr val="747775"/>
          </p15:clr>
        </p15:guide>
        <p15:guide id="5" orient="horz" pos="288">
          <p15:clr>
            <a:srgbClr val="747775"/>
          </p15:clr>
        </p15:guide>
        <p15:guide id="6" orient="horz" pos="289">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E7061960-550A-4679-88C0-A7D07B7901C3}">
  <a:tblStyle styleId="{E7061960-550A-4679-88C0-A7D07B7901C3}"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4" d="100"/>
          <a:sy n="104" d="100"/>
        </p:scale>
        <p:origin x="778" y="77"/>
      </p:cViewPr>
      <p:guideLst>
        <p:guide pos="576"/>
        <p:guide pos="5184"/>
        <p:guide pos="864"/>
        <p:guide pos="4896"/>
        <p:guide orient="horz" pos="288"/>
        <p:guide orient="horz" pos="289"/>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tableStyles" Target="tableStyles.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font" Target="fonts/font5.fntdata"/><Relationship Id="rId16" Type="http://schemas.openxmlformats.org/officeDocument/2006/relationships/slide" Target="slides/slide15.xml"/><Relationship Id="rId107" Type="http://schemas.openxmlformats.org/officeDocument/2006/relationships/notesMaster" Target="notesMasters/notesMaster1.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110" Type="http://schemas.openxmlformats.org/officeDocument/2006/relationships/font" Target="fonts/font3.fntdata"/><Relationship Id="rId115"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font" Target="fonts/font6.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font" Target="fonts/font1.fntdata"/><Relationship Id="rId11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font" Target="fonts/font2.fntdata"/><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g2a49a7f6fcf_0_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4" name="Google Shape;134;g2a49a7f6fcf_0_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3"/>
        <p:cNvGrpSpPr/>
        <p:nvPr/>
      </p:nvGrpSpPr>
      <p:grpSpPr>
        <a:xfrm>
          <a:off x="0" y="0"/>
          <a:ext cx="0" cy="0"/>
          <a:chOff x="0" y="0"/>
          <a:chExt cx="0" cy="0"/>
        </a:xfrm>
      </p:grpSpPr>
      <p:sp>
        <p:nvSpPr>
          <p:cNvPr id="1024" name="Google Shape;1024;g322ca2cae24_0_1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5" name="Google Shape;1025;g322ca2cae24_0_1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2"/>
        <p:cNvGrpSpPr/>
        <p:nvPr/>
      </p:nvGrpSpPr>
      <p:grpSpPr>
        <a:xfrm>
          <a:off x="0" y="0"/>
          <a:ext cx="0" cy="0"/>
          <a:chOff x="0" y="0"/>
          <a:chExt cx="0" cy="0"/>
        </a:xfrm>
      </p:grpSpPr>
      <p:sp>
        <p:nvSpPr>
          <p:cNvPr id="1043" name="Google Shape;1043;g322ca2cae24_0_1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4" name="Google Shape;1044;g322ca2cae24_0_1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8"/>
        <p:cNvGrpSpPr/>
        <p:nvPr/>
      </p:nvGrpSpPr>
      <p:grpSpPr>
        <a:xfrm>
          <a:off x="0" y="0"/>
          <a:ext cx="0" cy="0"/>
          <a:chOff x="0" y="0"/>
          <a:chExt cx="0" cy="0"/>
        </a:xfrm>
      </p:grpSpPr>
      <p:sp>
        <p:nvSpPr>
          <p:cNvPr id="1049" name="Google Shape;1049;g322ca2cae24_0_1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0" name="Google Shape;1050;g322ca2cae24_0_1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4"/>
        <p:cNvGrpSpPr/>
        <p:nvPr/>
      </p:nvGrpSpPr>
      <p:grpSpPr>
        <a:xfrm>
          <a:off x="0" y="0"/>
          <a:ext cx="0" cy="0"/>
          <a:chOff x="0" y="0"/>
          <a:chExt cx="0" cy="0"/>
        </a:xfrm>
      </p:grpSpPr>
      <p:sp>
        <p:nvSpPr>
          <p:cNvPr id="1055" name="Google Shape;1055;g322ca2cae24_0_1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6" name="Google Shape;1056;g322ca2cae24_0_1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1"/>
        <p:cNvGrpSpPr/>
        <p:nvPr/>
      </p:nvGrpSpPr>
      <p:grpSpPr>
        <a:xfrm>
          <a:off x="0" y="0"/>
          <a:ext cx="0" cy="0"/>
          <a:chOff x="0" y="0"/>
          <a:chExt cx="0" cy="0"/>
        </a:xfrm>
      </p:grpSpPr>
      <p:sp>
        <p:nvSpPr>
          <p:cNvPr id="1062" name="Google Shape;1062;g322ca2cae24_0_1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3" name="Google Shape;1063;g322ca2cae24_0_1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8"/>
        <p:cNvGrpSpPr/>
        <p:nvPr/>
      </p:nvGrpSpPr>
      <p:grpSpPr>
        <a:xfrm>
          <a:off x="0" y="0"/>
          <a:ext cx="0" cy="0"/>
          <a:chOff x="0" y="0"/>
          <a:chExt cx="0" cy="0"/>
        </a:xfrm>
      </p:grpSpPr>
      <p:sp>
        <p:nvSpPr>
          <p:cNvPr id="1069" name="Google Shape;1069;g322ca2cae24_0_1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0" name="Google Shape;1070;g322ca2cae24_0_1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g3219261fdba_1_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1" name="Google Shape;141;g3219261fdba_1_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g321acc2d432_0_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9" name="Google Shape;149;g321acc2d432_0_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g3219261fdba_1_1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2" name="Google Shape;162;g3219261fdba_1_1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g321acc2d432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6" name="Google Shape;176;g321acc2d432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g321acc2d432_0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2" name="Google Shape;182;g321acc2d432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g321acc2d432_0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9" name="Google Shape;189;g321acc2d432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g3219261fdba_1_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5" name="Google Shape;195;g3219261fdba_1_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g321acc2d432_0_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8" name="Google Shape;208;g321acc2d432_0_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g321acc2d432_0_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7" name="Google Shape;217;g321acc2d432_0_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g3218929ff70_0_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3218929ff70_0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g321f5b2555f_1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3" name="Google Shape;223;g321f5b2555f_1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g321f9dfee7b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 name="Google Shape;235;g321f9dfee7b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Google Shape;246;g321f9dfee7b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7" name="Google Shape;247;g321f9dfee7b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Google Shape;253;g321f9dfee7b_0_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4" name="Google Shape;254;g321f9dfee7b_0_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Google Shape;259;g321f9dfee7b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0" name="Google Shape;260;g321f9dfee7b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Google Shape;267;g321f9dfee7b_0_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8" name="Google Shape;268;g321f9dfee7b_0_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Google Shape;272;g321f9dfee7b_0_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3" name="Google Shape;273;g321f9dfee7b_0_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Google Shape;279;g321f9dfee7b_0_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0" name="Google Shape;280;g321f9dfee7b_0_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Google Shape;289;g321f9dfee7b_0_1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0" name="Google Shape;290;g321f9dfee7b_0_1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g321f9dfee7b_0_1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0" name="Google Shape;300;g321f9dfee7b_0_1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
        <p:cNvGrpSpPr/>
        <p:nvPr/>
      </p:nvGrpSpPr>
      <p:grpSpPr>
        <a:xfrm>
          <a:off x="0" y="0"/>
          <a:ext cx="0" cy="0"/>
          <a:chOff x="0" y="0"/>
          <a:chExt cx="0" cy="0"/>
        </a:xfrm>
      </p:grpSpPr>
      <p:sp>
        <p:nvSpPr>
          <p:cNvPr id="66" name="Google Shape;66;g3218929ff70_0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 name="Google Shape;67;g3218929ff70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
        <p:cNvGrpSpPr/>
        <p:nvPr/>
      </p:nvGrpSpPr>
      <p:grpSpPr>
        <a:xfrm>
          <a:off x="0" y="0"/>
          <a:ext cx="0" cy="0"/>
          <a:chOff x="0" y="0"/>
          <a:chExt cx="0" cy="0"/>
        </a:xfrm>
      </p:grpSpPr>
      <p:sp>
        <p:nvSpPr>
          <p:cNvPr id="314" name="Google Shape;314;g321f9dfee7b_0_1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5" name="Google Shape;315;g321f9dfee7b_0_1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p:cNvGrpSpPr/>
        <p:nvPr/>
      </p:nvGrpSpPr>
      <p:grpSpPr>
        <a:xfrm>
          <a:off x="0" y="0"/>
          <a:ext cx="0" cy="0"/>
          <a:chOff x="0" y="0"/>
          <a:chExt cx="0" cy="0"/>
        </a:xfrm>
      </p:grpSpPr>
      <p:sp>
        <p:nvSpPr>
          <p:cNvPr id="321" name="Google Shape;321;g321f9dfee7b_0_1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2" name="Google Shape;322;g321f9dfee7b_0_1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8"/>
        <p:cNvGrpSpPr/>
        <p:nvPr/>
      </p:nvGrpSpPr>
      <p:grpSpPr>
        <a:xfrm>
          <a:off x="0" y="0"/>
          <a:ext cx="0" cy="0"/>
          <a:chOff x="0" y="0"/>
          <a:chExt cx="0" cy="0"/>
        </a:xfrm>
      </p:grpSpPr>
      <p:sp>
        <p:nvSpPr>
          <p:cNvPr id="329" name="Google Shape;329;g3221d6a4dd4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0" name="Google Shape;330;g3221d6a4dd4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g3221d6a4dd4_0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0" name="Google Shape;340;g3221d6a4dd4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8"/>
        <p:cNvGrpSpPr/>
        <p:nvPr/>
      </p:nvGrpSpPr>
      <p:grpSpPr>
        <a:xfrm>
          <a:off x="0" y="0"/>
          <a:ext cx="0" cy="0"/>
          <a:chOff x="0" y="0"/>
          <a:chExt cx="0" cy="0"/>
        </a:xfrm>
      </p:grpSpPr>
      <p:sp>
        <p:nvSpPr>
          <p:cNvPr id="349" name="Google Shape;349;g3221d6a4dd4_0_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0" name="Google Shape;350;g3221d6a4dd4_0_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
        <p:cNvGrpSpPr/>
        <p:nvPr/>
      </p:nvGrpSpPr>
      <p:grpSpPr>
        <a:xfrm>
          <a:off x="0" y="0"/>
          <a:ext cx="0" cy="0"/>
          <a:chOff x="0" y="0"/>
          <a:chExt cx="0" cy="0"/>
        </a:xfrm>
      </p:grpSpPr>
      <p:sp>
        <p:nvSpPr>
          <p:cNvPr id="358" name="Google Shape;358;g3221d6a4dd4_0_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9" name="Google Shape;359;g3221d6a4dd4_0_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7"/>
        <p:cNvGrpSpPr/>
        <p:nvPr/>
      </p:nvGrpSpPr>
      <p:grpSpPr>
        <a:xfrm>
          <a:off x="0" y="0"/>
          <a:ext cx="0" cy="0"/>
          <a:chOff x="0" y="0"/>
          <a:chExt cx="0" cy="0"/>
        </a:xfrm>
      </p:grpSpPr>
      <p:sp>
        <p:nvSpPr>
          <p:cNvPr id="368" name="Google Shape;368;g3221d6a4dd4_0_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9" name="Google Shape;369;g3221d6a4dd4_0_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5"/>
        <p:cNvGrpSpPr/>
        <p:nvPr/>
      </p:nvGrpSpPr>
      <p:grpSpPr>
        <a:xfrm>
          <a:off x="0" y="0"/>
          <a:ext cx="0" cy="0"/>
          <a:chOff x="0" y="0"/>
          <a:chExt cx="0" cy="0"/>
        </a:xfrm>
      </p:grpSpPr>
      <p:sp>
        <p:nvSpPr>
          <p:cNvPr id="376" name="Google Shape;376;g3221d6a4dd4_0_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7" name="Google Shape;377;g3221d6a4dd4_0_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3"/>
        <p:cNvGrpSpPr/>
        <p:nvPr/>
      </p:nvGrpSpPr>
      <p:grpSpPr>
        <a:xfrm>
          <a:off x="0" y="0"/>
          <a:ext cx="0" cy="0"/>
          <a:chOff x="0" y="0"/>
          <a:chExt cx="0" cy="0"/>
        </a:xfrm>
      </p:grpSpPr>
      <p:sp>
        <p:nvSpPr>
          <p:cNvPr id="384" name="Google Shape;384;g3221d6a4dd4_0_1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5" name="Google Shape;385;g3221d6a4dd4_0_1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0"/>
        <p:cNvGrpSpPr/>
        <p:nvPr/>
      </p:nvGrpSpPr>
      <p:grpSpPr>
        <a:xfrm>
          <a:off x="0" y="0"/>
          <a:ext cx="0" cy="0"/>
          <a:chOff x="0" y="0"/>
          <a:chExt cx="0" cy="0"/>
        </a:xfrm>
      </p:grpSpPr>
      <p:sp>
        <p:nvSpPr>
          <p:cNvPr id="391" name="Google Shape;391;g3221d6a4dd4_0_1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2" name="Google Shape;392;g3221d6a4dd4_0_1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
        <p:cNvGrpSpPr/>
        <p:nvPr/>
      </p:nvGrpSpPr>
      <p:grpSpPr>
        <a:xfrm>
          <a:off x="0" y="0"/>
          <a:ext cx="0" cy="0"/>
          <a:chOff x="0" y="0"/>
          <a:chExt cx="0" cy="0"/>
        </a:xfrm>
      </p:grpSpPr>
      <p:sp>
        <p:nvSpPr>
          <p:cNvPr id="76" name="Google Shape;76;g2a49a7f6fcf_0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 name="Google Shape;77;g2a49a7f6fcf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8"/>
        <p:cNvGrpSpPr/>
        <p:nvPr/>
      </p:nvGrpSpPr>
      <p:grpSpPr>
        <a:xfrm>
          <a:off x="0" y="0"/>
          <a:ext cx="0" cy="0"/>
          <a:chOff x="0" y="0"/>
          <a:chExt cx="0" cy="0"/>
        </a:xfrm>
      </p:grpSpPr>
      <p:sp>
        <p:nvSpPr>
          <p:cNvPr id="399" name="Google Shape;399;g321f9dfee7b_0_2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0" name="Google Shape;400;g321f9dfee7b_0_2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7"/>
        <p:cNvGrpSpPr/>
        <p:nvPr/>
      </p:nvGrpSpPr>
      <p:grpSpPr>
        <a:xfrm>
          <a:off x="0" y="0"/>
          <a:ext cx="0" cy="0"/>
          <a:chOff x="0" y="0"/>
          <a:chExt cx="0" cy="0"/>
        </a:xfrm>
      </p:grpSpPr>
      <p:sp>
        <p:nvSpPr>
          <p:cNvPr id="408" name="Google Shape;408;g321f9dfee7b_0_2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9" name="Google Shape;409;g321f9dfee7b_0_2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
        <p:cNvGrpSpPr/>
        <p:nvPr/>
      </p:nvGrpSpPr>
      <p:grpSpPr>
        <a:xfrm>
          <a:off x="0" y="0"/>
          <a:ext cx="0" cy="0"/>
          <a:chOff x="0" y="0"/>
          <a:chExt cx="0" cy="0"/>
        </a:xfrm>
      </p:grpSpPr>
      <p:sp>
        <p:nvSpPr>
          <p:cNvPr id="419" name="Google Shape;419;g3221d6a4dd4_0_1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0" name="Google Shape;420;g3221d6a4dd4_0_1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6"/>
        <p:cNvGrpSpPr/>
        <p:nvPr/>
      </p:nvGrpSpPr>
      <p:grpSpPr>
        <a:xfrm>
          <a:off x="0" y="0"/>
          <a:ext cx="0" cy="0"/>
          <a:chOff x="0" y="0"/>
          <a:chExt cx="0" cy="0"/>
        </a:xfrm>
      </p:grpSpPr>
      <p:sp>
        <p:nvSpPr>
          <p:cNvPr id="427" name="Google Shape;427;g32225ae754d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8" name="Google Shape;428;g32225ae754d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3"/>
        <p:cNvGrpSpPr/>
        <p:nvPr/>
      </p:nvGrpSpPr>
      <p:grpSpPr>
        <a:xfrm>
          <a:off x="0" y="0"/>
          <a:ext cx="0" cy="0"/>
          <a:chOff x="0" y="0"/>
          <a:chExt cx="0" cy="0"/>
        </a:xfrm>
      </p:grpSpPr>
      <p:sp>
        <p:nvSpPr>
          <p:cNvPr id="434" name="Google Shape;434;g32225ae754d_0_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5" name="Google Shape;435;g32225ae754d_0_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9"/>
        <p:cNvGrpSpPr/>
        <p:nvPr/>
      </p:nvGrpSpPr>
      <p:grpSpPr>
        <a:xfrm>
          <a:off x="0" y="0"/>
          <a:ext cx="0" cy="0"/>
          <a:chOff x="0" y="0"/>
          <a:chExt cx="0" cy="0"/>
        </a:xfrm>
      </p:grpSpPr>
      <p:sp>
        <p:nvSpPr>
          <p:cNvPr id="440" name="Google Shape;440;g32225ae754d_0_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1" name="Google Shape;441;g32225ae754d_0_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9"/>
        <p:cNvGrpSpPr/>
        <p:nvPr/>
      </p:nvGrpSpPr>
      <p:grpSpPr>
        <a:xfrm>
          <a:off x="0" y="0"/>
          <a:ext cx="0" cy="0"/>
          <a:chOff x="0" y="0"/>
          <a:chExt cx="0" cy="0"/>
        </a:xfrm>
      </p:grpSpPr>
      <p:sp>
        <p:nvSpPr>
          <p:cNvPr id="450" name="Google Shape;450;g32861215079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1" name="Google Shape;451;g3286121507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0"/>
        <p:cNvGrpSpPr/>
        <p:nvPr/>
      </p:nvGrpSpPr>
      <p:grpSpPr>
        <a:xfrm>
          <a:off x="0" y="0"/>
          <a:ext cx="0" cy="0"/>
          <a:chOff x="0" y="0"/>
          <a:chExt cx="0" cy="0"/>
        </a:xfrm>
      </p:grpSpPr>
      <p:sp>
        <p:nvSpPr>
          <p:cNvPr id="461" name="Google Shape;461;g32861215079_0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2" name="Google Shape;462;g32861215079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6"/>
        <p:cNvGrpSpPr/>
        <p:nvPr/>
      </p:nvGrpSpPr>
      <p:grpSpPr>
        <a:xfrm>
          <a:off x="0" y="0"/>
          <a:ext cx="0" cy="0"/>
          <a:chOff x="0" y="0"/>
          <a:chExt cx="0" cy="0"/>
        </a:xfrm>
      </p:grpSpPr>
      <p:sp>
        <p:nvSpPr>
          <p:cNvPr id="467" name="Google Shape;467;g32861215079_0_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8" name="Google Shape;468;g32861215079_0_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4"/>
        <p:cNvGrpSpPr/>
        <p:nvPr/>
      </p:nvGrpSpPr>
      <p:grpSpPr>
        <a:xfrm>
          <a:off x="0" y="0"/>
          <a:ext cx="0" cy="0"/>
          <a:chOff x="0" y="0"/>
          <a:chExt cx="0" cy="0"/>
        </a:xfrm>
      </p:grpSpPr>
      <p:sp>
        <p:nvSpPr>
          <p:cNvPr id="475" name="Google Shape;475;g32861215079_0_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6" name="Google Shape;476;g32861215079_0_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Google Shape;86;g2a49a7f6fcf_0_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 name="Google Shape;87;g2a49a7f6fcf_0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0"/>
        <p:cNvGrpSpPr/>
        <p:nvPr/>
      </p:nvGrpSpPr>
      <p:grpSpPr>
        <a:xfrm>
          <a:off x="0" y="0"/>
          <a:ext cx="0" cy="0"/>
          <a:chOff x="0" y="0"/>
          <a:chExt cx="0" cy="0"/>
        </a:xfrm>
      </p:grpSpPr>
      <p:sp>
        <p:nvSpPr>
          <p:cNvPr id="481" name="Google Shape;481;g32861215079_0_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2" name="Google Shape;482;g32861215079_0_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7"/>
        <p:cNvGrpSpPr/>
        <p:nvPr/>
      </p:nvGrpSpPr>
      <p:grpSpPr>
        <a:xfrm>
          <a:off x="0" y="0"/>
          <a:ext cx="0" cy="0"/>
          <a:chOff x="0" y="0"/>
          <a:chExt cx="0" cy="0"/>
        </a:xfrm>
      </p:grpSpPr>
      <p:sp>
        <p:nvSpPr>
          <p:cNvPr id="488" name="Google Shape;488;g32861215079_0_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9" name="Google Shape;489;g32861215079_0_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3"/>
        <p:cNvGrpSpPr/>
        <p:nvPr/>
      </p:nvGrpSpPr>
      <p:grpSpPr>
        <a:xfrm>
          <a:off x="0" y="0"/>
          <a:ext cx="0" cy="0"/>
          <a:chOff x="0" y="0"/>
          <a:chExt cx="0" cy="0"/>
        </a:xfrm>
      </p:grpSpPr>
      <p:sp>
        <p:nvSpPr>
          <p:cNvPr id="494" name="Google Shape;494;g32861215079_0_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5" name="Google Shape;495;g32861215079_0_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0"/>
        <p:cNvGrpSpPr/>
        <p:nvPr/>
      </p:nvGrpSpPr>
      <p:grpSpPr>
        <a:xfrm>
          <a:off x="0" y="0"/>
          <a:ext cx="0" cy="0"/>
          <a:chOff x="0" y="0"/>
          <a:chExt cx="0" cy="0"/>
        </a:xfrm>
      </p:grpSpPr>
      <p:sp>
        <p:nvSpPr>
          <p:cNvPr id="501" name="Google Shape;501;g32861215079_0_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2" name="Google Shape;502;g32861215079_0_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1"/>
        <p:cNvGrpSpPr/>
        <p:nvPr/>
      </p:nvGrpSpPr>
      <p:grpSpPr>
        <a:xfrm>
          <a:off x="0" y="0"/>
          <a:ext cx="0" cy="0"/>
          <a:chOff x="0" y="0"/>
          <a:chExt cx="0" cy="0"/>
        </a:xfrm>
      </p:grpSpPr>
      <p:sp>
        <p:nvSpPr>
          <p:cNvPr id="512" name="Google Shape;512;g3223d56fa9f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3" name="Google Shape;513;g3223d56fa9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4"/>
        <p:cNvGrpSpPr/>
        <p:nvPr/>
      </p:nvGrpSpPr>
      <p:grpSpPr>
        <a:xfrm>
          <a:off x="0" y="0"/>
          <a:ext cx="0" cy="0"/>
          <a:chOff x="0" y="0"/>
          <a:chExt cx="0" cy="0"/>
        </a:xfrm>
      </p:grpSpPr>
      <p:sp>
        <p:nvSpPr>
          <p:cNvPr id="535" name="Google Shape;535;g3223d56fa9f_0_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6" name="Google Shape;536;g3223d56fa9f_0_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1"/>
        <p:cNvGrpSpPr/>
        <p:nvPr/>
      </p:nvGrpSpPr>
      <p:grpSpPr>
        <a:xfrm>
          <a:off x="0" y="0"/>
          <a:ext cx="0" cy="0"/>
          <a:chOff x="0" y="0"/>
          <a:chExt cx="0" cy="0"/>
        </a:xfrm>
      </p:grpSpPr>
      <p:sp>
        <p:nvSpPr>
          <p:cNvPr id="552" name="Google Shape;552;g3223d56fa9f_0_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3" name="Google Shape;553;g3223d56fa9f_0_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6"/>
        <p:cNvGrpSpPr/>
        <p:nvPr/>
      </p:nvGrpSpPr>
      <p:grpSpPr>
        <a:xfrm>
          <a:off x="0" y="0"/>
          <a:ext cx="0" cy="0"/>
          <a:chOff x="0" y="0"/>
          <a:chExt cx="0" cy="0"/>
        </a:xfrm>
      </p:grpSpPr>
      <p:sp>
        <p:nvSpPr>
          <p:cNvPr id="577" name="Google Shape;577;g32861215079_0_2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8" name="Google Shape;578;g32861215079_0_2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6"/>
        <p:cNvGrpSpPr/>
        <p:nvPr/>
      </p:nvGrpSpPr>
      <p:grpSpPr>
        <a:xfrm>
          <a:off x="0" y="0"/>
          <a:ext cx="0" cy="0"/>
          <a:chOff x="0" y="0"/>
          <a:chExt cx="0" cy="0"/>
        </a:xfrm>
      </p:grpSpPr>
      <p:sp>
        <p:nvSpPr>
          <p:cNvPr id="587" name="Google Shape;587;g32861215079_0_2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8" name="Google Shape;588;g32861215079_0_2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2"/>
        <p:cNvGrpSpPr/>
        <p:nvPr/>
      </p:nvGrpSpPr>
      <p:grpSpPr>
        <a:xfrm>
          <a:off x="0" y="0"/>
          <a:ext cx="0" cy="0"/>
          <a:chOff x="0" y="0"/>
          <a:chExt cx="0" cy="0"/>
        </a:xfrm>
      </p:grpSpPr>
      <p:sp>
        <p:nvSpPr>
          <p:cNvPr id="593" name="Google Shape;593;g32861215079_0_2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4" name="Google Shape;594;g32861215079_0_2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g2a49a7f6fcf_0_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 name="Google Shape;97;g2a49a7f6fcf_0_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0"/>
        <p:cNvGrpSpPr/>
        <p:nvPr/>
      </p:nvGrpSpPr>
      <p:grpSpPr>
        <a:xfrm>
          <a:off x="0" y="0"/>
          <a:ext cx="0" cy="0"/>
          <a:chOff x="0" y="0"/>
          <a:chExt cx="0" cy="0"/>
        </a:xfrm>
      </p:grpSpPr>
      <p:sp>
        <p:nvSpPr>
          <p:cNvPr id="601" name="Google Shape;601;g32861215079_0_2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2" name="Google Shape;602;g32861215079_0_2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7"/>
        <p:cNvGrpSpPr/>
        <p:nvPr/>
      </p:nvGrpSpPr>
      <p:grpSpPr>
        <a:xfrm>
          <a:off x="0" y="0"/>
          <a:ext cx="0" cy="0"/>
          <a:chOff x="0" y="0"/>
          <a:chExt cx="0" cy="0"/>
        </a:xfrm>
      </p:grpSpPr>
      <p:sp>
        <p:nvSpPr>
          <p:cNvPr id="608" name="Google Shape;608;g32861215079_0_2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9" name="Google Shape;609;g32861215079_0_2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2"/>
        <p:cNvGrpSpPr/>
        <p:nvPr/>
      </p:nvGrpSpPr>
      <p:grpSpPr>
        <a:xfrm>
          <a:off x="0" y="0"/>
          <a:ext cx="0" cy="0"/>
          <a:chOff x="0" y="0"/>
          <a:chExt cx="0" cy="0"/>
        </a:xfrm>
      </p:grpSpPr>
      <p:sp>
        <p:nvSpPr>
          <p:cNvPr id="633" name="Google Shape;633;g32861215079_0_6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4" name="Google Shape;634;g32861215079_0_6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7"/>
        <p:cNvGrpSpPr/>
        <p:nvPr/>
      </p:nvGrpSpPr>
      <p:grpSpPr>
        <a:xfrm>
          <a:off x="0" y="0"/>
          <a:ext cx="0" cy="0"/>
          <a:chOff x="0" y="0"/>
          <a:chExt cx="0" cy="0"/>
        </a:xfrm>
      </p:grpSpPr>
      <p:sp>
        <p:nvSpPr>
          <p:cNvPr id="658" name="Google Shape;658;g32861215079_0_6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9" name="Google Shape;659;g32861215079_0_6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7"/>
        <p:cNvGrpSpPr/>
        <p:nvPr/>
      </p:nvGrpSpPr>
      <p:grpSpPr>
        <a:xfrm>
          <a:off x="0" y="0"/>
          <a:ext cx="0" cy="0"/>
          <a:chOff x="0" y="0"/>
          <a:chExt cx="0" cy="0"/>
        </a:xfrm>
      </p:grpSpPr>
      <p:sp>
        <p:nvSpPr>
          <p:cNvPr id="678" name="Google Shape;678;g32861215079_0_6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9" name="Google Shape;679;g32861215079_0_6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5"/>
        <p:cNvGrpSpPr/>
        <p:nvPr/>
      </p:nvGrpSpPr>
      <p:grpSpPr>
        <a:xfrm>
          <a:off x="0" y="0"/>
          <a:ext cx="0" cy="0"/>
          <a:chOff x="0" y="0"/>
          <a:chExt cx="0" cy="0"/>
        </a:xfrm>
      </p:grpSpPr>
      <p:sp>
        <p:nvSpPr>
          <p:cNvPr id="706" name="Google Shape;706;g32861215079_0_3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7" name="Google Shape;707;g32861215079_0_3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3"/>
        <p:cNvGrpSpPr/>
        <p:nvPr/>
      </p:nvGrpSpPr>
      <p:grpSpPr>
        <a:xfrm>
          <a:off x="0" y="0"/>
          <a:ext cx="0" cy="0"/>
          <a:chOff x="0" y="0"/>
          <a:chExt cx="0" cy="0"/>
        </a:xfrm>
      </p:grpSpPr>
      <p:sp>
        <p:nvSpPr>
          <p:cNvPr id="714" name="Google Shape;714;g328916e2bdb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5" name="Google Shape;715;g328916e2bdb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8"/>
        <p:cNvGrpSpPr/>
        <p:nvPr/>
      </p:nvGrpSpPr>
      <p:grpSpPr>
        <a:xfrm>
          <a:off x="0" y="0"/>
          <a:ext cx="0" cy="0"/>
          <a:chOff x="0" y="0"/>
          <a:chExt cx="0" cy="0"/>
        </a:xfrm>
      </p:grpSpPr>
      <p:sp>
        <p:nvSpPr>
          <p:cNvPr id="719" name="Google Shape;719;g32861215079_0_3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0" name="Google Shape;720;g32861215079_0_3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2"/>
        <p:cNvGrpSpPr/>
        <p:nvPr/>
      </p:nvGrpSpPr>
      <p:grpSpPr>
        <a:xfrm>
          <a:off x="0" y="0"/>
          <a:ext cx="0" cy="0"/>
          <a:chOff x="0" y="0"/>
          <a:chExt cx="0" cy="0"/>
        </a:xfrm>
      </p:grpSpPr>
      <p:sp>
        <p:nvSpPr>
          <p:cNvPr id="733" name="Google Shape;733;g32861215079_0_3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4" name="Google Shape;734;g32861215079_0_3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0"/>
        <p:cNvGrpSpPr/>
        <p:nvPr/>
      </p:nvGrpSpPr>
      <p:grpSpPr>
        <a:xfrm>
          <a:off x="0" y="0"/>
          <a:ext cx="0" cy="0"/>
          <a:chOff x="0" y="0"/>
          <a:chExt cx="0" cy="0"/>
        </a:xfrm>
      </p:grpSpPr>
      <p:sp>
        <p:nvSpPr>
          <p:cNvPr id="741" name="Google Shape;741;g328916e2bdb_1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2" name="Google Shape;742;g328916e2bdb_1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g3219261fdba_1_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 name="Google Shape;104;g3219261fdba_1_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6"/>
        <p:cNvGrpSpPr/>
        <p:nvPr/>
      </p:nvGrpSpPr>
      <p:grpSpPr>
        <a:xfrm>
          <a:off x="0" y="0"/>
          <a:ext cx="0" cy="0"/>
          <a:chOff x="0" y="0"/>
          <a:chExt cx="0" cy="0"/>
        </a:xfrm>
      </p:grpSpPr>
      <p:sp>
        <p:nvSpPr>
          <p:cNvPr id="747" name="Google Shape;747;g328916e2bdb_1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8" name="Google Shape;748;g328916e2bdb_1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1"/>
        <p:cNvGrpSpPr/>
        <p:nvPr/>
      </p:nvGrpSpPr>
      <p:grpSpPr>
        <a:xfrm>
          <a:off x="0" y="0"/>
          <a:ext cx="0" cy="0"/>
          <a:chOff x="0" y="0"/>
          <a:chExt cx="0" cy="0"/>
        </a:xfrm>
      </p:grpSpPr>
      <p:sp>
        <p:nvSpPr>
          <p:cNvPr id="752" name="Google Shape;752;g328916e2bdb_1_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3" name="Google Shape;753;g328916e2bdb_1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6"/>
        <p:cNvGrpSpPr/>
        <p:nvPr/>
      </p:nvGrpSpPr>
      <p:grpSpPr>
        <a:xfrm>
          <a:off x="0" y="0"/>
          <a:ext cx="0" cy="0"/>
          <a:chOff x="0" y="0"/>
          <a:chExt cx="0" cy="0"/>
        </a:xfrm>
      </p:grpSpPr>
      <p:sp>
        <p:nvSpPr>
          <p:cNvPr id="767" name="Google Shape;767;g328916e2bdb_1_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8" name="Google Shape;768;g328916e2bdb_1_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0"/>
        <p:cNvGrpSpPr/>
        <p:nvPr/>
      </p:nvGrpSpPr>
      <p:grpSpPr>
        <a:xfrm>
          <a:off x="0" y="0"/>
          <a:ext cx="0" cy="0"/>
          <a:chOff x="0" y="0"/>
          <a:chExt cx="0" cy="0"/>
        </a:xfrm>
      </p:grpSpPr>
      <p:sp>
        <p:nvSpPr>
          <p:cNvPr id="801" name="Google Shape;801;g328916e2bdb_1_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2" name="Google Shape;802;g328916e2bdb_1_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7"/>
        <p:cNvGrpSpPr/>
        <p:nvPr/>
      </p:nvGrpSpPr>
      <p:grpSpPr>
        <a:xfrm>
          <a:off x="0" y="0"/>
          <a:ext cx="0" cy="0"/>
          <a:chOff x="0" y="0"/>
          <a:chExt cx="0" cy="0"/>
        </a:xfrm>
      </p:grpSpPr>
      <p:sp>
        <p:nvSpPr>
          <p:cNvPr id="818" name="Google Shape;818;g328916e2bdb_1_1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9" name="Google Shape;819;g328916e2bdb_1_1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2"/>
        <p:cNvGrpSpPr/>
        <p:nvPr/>
      </p:nvGrpSpPr>
      <p:grpSpPr>
        <a:xfrm>
          <a:off x="0" y="0"/>
          <a:ext cx="0" cy="0"/>
          <a:chOff x="0" y="0"/>
          <a:chExt cx="0" cy="0"/>
        </a:xfrm>
      </p:grpSpPr>
      <p:sp>
        <p:nvSpPr>
          <p:cNvPr id="823" name="Google Shape;823;g32861215079_0_3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4" name="Google Shape;824;g32861215079_0_3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0"/>
        <p:cNvGrpSpPr/>
        <p:nvPr/>
      </p:nvGrpSpPr>
      <p:grpSpPr>
        <a:xfrm>
          <a:off x="0" y="0"/>
          <a:ext cx="0" cy="0"/>
          <a:chOff x="0" y="0"/>
          <a:chExt cx="0" cy="0"/>
        </a:xfrm>
      </p:grpSpPr>
      <p:sp>
        <p:nvSpPr>
          <p:cNvPr id="831" name="Google Shape;831;g32861215079_0_4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2" name="Google Shape;832;g32861215079_0_4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8"/>
        <p:cNvGrpSpPr/>
        <p:nvPr/>
      </p:nvGrpSpPr>
      <p:grpSpPr>
        <a:xfrm>
          <a:off x="0" y="0"/>
          <a:ext cx="0" cy="0"/>
          <a:chOff x="0" y="0"/>
          <a:chExt cx="0" cy="0"/>
        </a:xfrm>
      </p:grpSpPr>
      <p:sp>
        <p:nvSpPr>
          <p:cNvPr id="839" name="Google Shape;839;g32861215079_0_4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0" name="Google Shape;840;g32861215079_0_4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6"/>
        <p:cNvGrpSpPr/>
        <p:nvPr/>
      </p:nvGrpSpPr>
      <p:grpSpPr>
        <a:xfrm>
          <a:off x="0" y="0"/>
          <a:ext cx="0" cy="0"/>
          <a:chOff x="0" y="0"/>
          <a:chExt cx="0" cy="0"/>
        </a:xfrm>
      </p:grpSpPr>
      <p:sp>
        <p:nvSpPr>
          <p:cNvPr id="847" name="Google Shape;847;g32861215079_0_4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8" name="Google Shape;848;g32861215079_0_4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4"/>
        <p:cNvGrpSpPr/>
        <p:nvPr/>
      </p:nvGrpSpPr>
      <p:grpSpPr>
        <a:xfrm>
          <a:off x="0" y="0"/>
          <a:ext cx="0" cy="0"/>
          <a:chOff x="0" y="0"/>
          <a:chExt cx="0" cy="0"/>
        </a:xfrm>
      </p:grpSpPr>
      <p:sp>
        <p:nvSpPr>
          <p:cNvPr id="855" name="Google Shape;855;g32861215079_0_4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6" name="Google Shape;856;g32861215079_0_4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g3219261fdba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 name="Google Shape;112;g3219261fdba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9"/>
        <p:cNvGrpSpPr/>
        <p:nvPr/>
      </p:nvGrpSpPr>
      <p:grpSpPr>
        <a:xfrm>
          <a:off x="0" y="0"/>
          <a:ext cx="0" cy="0"/>
          <a:chOff x="0" y="0"/>
          <a:chExt cx="0" cy="0"/>
        </a:xfrm>
      </p:grpSpPr>
      <p:sp>
        <p:nvSpPr>
          <p:cNvPr id="860" name="Google Shape;860;g32861215079_0_4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1" name="Google Shape;861;g32861215079_0_4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5"/>
        <p:cNvGrpSpPr/>
        <p:nvPr/>
      </p:nvGrpSpPr>
      <p:grpSpPr>
        <a:xfrm>
          <a:off x="0" y="0"/>
          <a:ext cx="0" cy="0"/>
          <a:chOff x="0" y="0"/>
          <a:chExt cx="0" cy="0"/>
        </a:xfrm>
      </p:grpSpPr>
      <p:sp>
        <p:nvSpPr>
          <p:cNvPr id="866" name="Google Shape;866;g328916e2bdb_1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7" name="Google Shape;867;g328916e2bdb_1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1"/>
        <p:cNvGrpSpPr/>
        <p:nvPr/>
      </p:nvGrpSpPr>
      <p:grpSpPr>
        <a:xfrm>
          <a:off x="0" y="0"/>
          <a:ext cx="0" cy="0"/>
          <a:chOff x="0" y="0"/>
          <a:chExt cx="0" cy="0"/>
        </a:xfrm>
      </p:grpSpPr>
      <p:sp>
        <p:nvSpPr>
          <p:cNvPr id="872" name="Google Shape;872;g328916e2bdb_1_1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3" name="Google Shape;873;g328916e2bdb_1_1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0"/>
        <p:cNvGrpSpPr/>
        <p:nvPr/>
      </p:nvGrpSpPr>
      <p:grpSpPr>
        <a:xfrm>
          <a:off x="0" y="0"/>
          <a:ext cx="0" cy="0"/>
          <a:chOff x="0" y="0"/>
          <a:chExt cx="0" cy="0"/>
        </a:xfrm>
      </p:grpSpPr>
      <p:sp>
        <p:nvSpPr>
          <p:cNvPr id="881" name="Google Shape;881;g328916e2bdb_1_2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2" name="Google Shape;882;g328916e2bdb_1_2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5"/>
        <p:cNvGrpSpPr/>
        <p:nvPr/>
      </p:nvGrpSpPr>
      <p:grpSpPr>
        <a:xfrm>
          <a:off x="0" y="0"/>
          <a:ext cx="0" cy="0"/>
          <a:chOff x="0" y="0"/>
          <a:chExt cx="0" cy="0"/>
        </a:xfrm>
      </p:grpSpPr>
      <p:sp>
        <p:nvSpPr>
          <p:cNvPr id="886" name="Google Shape;886;g32861215079_0_5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7" name="Google Shape;887;g32861215079_0_5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1"/>
        <p:cNvGrpSpPr/>
        <p:nvPr/>
      </p:nvGrpSpPr>
      <p:grpSpPr>
        <a:xfrm>
          <a:off x="0" y="0"/>
          <a:ext cx="0" cy="0"/>
          <a:chOff x="0" y="0"/>
          <a:chExt cx="0" cy="0"/>
        </a:xfrm>
      </p:grpSpPr>
      <p:sp>
        <p:nvSpPr>
          <p:cNvPr id="892" name="Google Shape;892;g328916e2bdb_1_2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3" name="Google Shape;893;g328916e2bdb_1_2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8"/>
        <p:cNvGrpSpPr/>
        <p:nvPr/>
      </p:nvGrpSpPr>
      <p:grpSpPr>
        <a:xfrm>
          <a:off x="0" y="0"/>
          <a:ext cx="0" cy="0"/>
          <a:chOff x="0" y="0"/>
          <a:chExt cx="0" cy="0"/>
        </a:xfrm>
      </p:grpSpPr>
      <p:sp>
        <p:nvSpPr>
          <p:cNvPr id="899" name="Google Shape;899;g32861215079_0_5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0" name="Google Shape;900;g32861215079_0_5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8"/>
        <p:cNvGrpSpPr/>
        <p:nvPr/>
      </p:nvGrpSpPr>
      <p:grpSpPr>
        <a:xfrm>
          <a:off x="0" y="0"/>
          <a:ext cx="0" cy="0"/>
          <a:chOff x="0" y="0"/>
          <a:chExt cx="0" cy="0"/>
        </a:xfrm>
      </p:grpSpPr>
      <p:sp>
        <p:nvSpPr>
          <p:cNvPr id="909" name="Google Shape;909;g32861215079_0_5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0" name="Google Shape;910;g32861215079_0_5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8"/>
        <p:cNvGrpSpPr/>
        <p:nvPr/>
      </p:nvGrpSpPr>
      <p:grpSpPr>
        <a:xfrm>
          <a:off x="0" y="0"/>
          <a:ext cx="0" cy="0"/>
          <a:chOff x="0" y="0"/>
          <a:chExt cx="0" cy="0"/>
        </a:xfrm>
      </p:grpSpPr>
      <p:sp>
        <p:nvSpPr>
          <p:cNvPr id="919" name="Google Shape;919;g322ca2cae24_0_2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0" name="Google Shape;920;g322ca2cae24_0_2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8"/>
        <p:cNvGrpSpPr/>
        <p:nvPr/>
      </p:nvGrpSpPr>
      <p:grpSpPr>
        <a:xfrm>
          <a:off x="0" y="0"/>
          <a:ext cx="0" cy="0"/>
          <a:chOff x="0" y="0"/>
          <a:chExt cx="0" cy="0"/>
        </a:xfrm>
      </p:grpSpPr>
      <p:sp>
        <p:nvSpPr>
          <p:cNvPr id="929" name="Google Shape;929;g322ca2cae24_0_2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0" name="Google Shape;930;g322ca2cae24_0_2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g3219261fdba_1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 name="Google Shape;122;g3219261fdba_1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0"/>
        <p:cNvGrpSpPr/>
        <p:nvPr/>
      </p:nvGrpSpPr>
      <p:grpSpPr>
        <a:xfrm>
          <a:off x="0" y="0"/>
          <a:ext cx="0" cy="0"/>
          <a:chOff x="0" y="0"/>
          <a:chExt cx="0" cy="0"/>
        </a:xfrm>
      </p:grpSpPr>
      <p:sp>
        <p:nvSpPr>
          <p:cNvPr id="941" name="Google Shape;941;g322ca2cae24_0_2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2" name="Google Shape;942;g322ca2cae24_0_2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9"/>
        <p:cNvGrpSpPr/>
        <p:nvPr/>
      </p:nvGrpSpPr>
      <p:grpSpPr>
        <a:xfrm>
          <a:off x="0" y="0"/>
          <a:ext cx="0" cy="0"/>
          <a:chOff x="0" y="0"/>
          <a:chExt cx="0" cy="0"/>
        </a:xfrm>
      </p:grpSpPr>
      <p:sp>
        <p:nvSpPr>
          <p:cNvPr id="950" name="Google Shape;950;g322ca2cae24_0_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1" name="Google Shape;951;g322ca2cae24_0_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7"/>
        <p:cNvGrpSpPr/>
        <p:nvPr/>
      </p:nvGrpSpPr>
      <p:grpSpPr>
        <a:xfrm>
          <a:off x="0" y="0"/>
          <a:ext cx="0" cy="0"/>
          <a:chOff x="0" y="0"/>
          <a:chExt cx="0" cy="0"/>
        </a:xfrm>
      </p:grpSpPr>
      <p:sp>
        <p:nvSpPr>
          <p:cNvPr id="958" name="Google Shape;958;g322ca2cae24_0_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9" name="Google Shape;959;g322ca2cae24_0_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5"/>
        <p:cNvGrpSpPr/>
        <p:nvPr/>
      </p:nvGrpSpPr>
      <p:grpSpPr>
        <a:xfrm>
          <a:off x="0" y="0"/>
          <a:ext cx="0" cy="0"/>
          <a:chOff x="0" y="0"/>
          <a:chExt cx="0" cy="0"/>
        </a:xfrm>
      </p:grpSpPr>
      <p:sp>
        <p:nvSpPr>
          <p:cNvPr id="966" name="Google Shape;966;g322ca2cae24_0_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7" name="Google Shape;967;g322ca2cae24_0_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3"/>
        <p:cNvGrpSpPr/>
        <p:nvPr/>
      </p:nvGrpSpPr>
      <p:grpSpPr>
        <a:xfrm>
          <a:off x="0" y="0"/>
          <a:ext cx="0" cy="0"/>
          <a:chOff x="0" y="0"/>
          <a:chExt cx="0" cy="0"/>
        </a:xfrm>
      </p:grpSpPr>
      <p:sp>
        <p:nvSpPr>
          <p:cNvPr id="974" name="Google Shape;974;g322ca2cae24_0_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5" name="Google Shape;975;g322ca2cae24_0_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9"/>
        <p:cNvGrpSpPr/>
        <p:nvPr/>
      </p:nvGrpSpPr>
      <p:grpSpPr>
        <a:xfrm>
          <a:off x="0" y="0"/>
          <a:ext cx="0" cy="0"/>
          <a:chOff x="0" y="0"/>
          <a:chExt cx="0" cy="0"/>
        </a:xfrm>
      </p:grpSpPr>
      <p:sp>
        <p:nvSpPr>
          <p:cNvPr id="980" name="Google Shape;980;g322ca2cae24_0_1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1" name="Google Shape;981;g322ca2cae24_0_1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8"/>
        <p:cNvGrpSpPr/>
        <p:nvPr/>
      </p:nvGrpSpPr>
      <p:grpSpPr>
        <a:xfrm>
          <a:off x="0" y="0"/>
          <a:ext cx="0" cy="0"/>
          <a:chOff x="0" y="0"/>
          <a:chExt cx="0" cy="0"/>
        </a:xfrm>
      </p:grpSpPr>
      <p:sp>
        <p:nvSpPr>
          <p:cNvPr id="989" name="Google Shape;989;g322ca2cae24_0_1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0" name="Google Shape;990;g322ca2cae24_0_1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7"/>
        <p:cNvGrpSpPr/>
        <p:nvPr/>
      </p:nvGrpSpPr>
      <p:grpSpPr>
        <a:xfrm>
          <a:off x="0" y="0"/>
          <a:ext cx="0" cy="0"/>
          <a:chOff x="0" y="0"/>
          <a:chExt cx="0" cy="0"/>
        </a:xfrm>
      </p:grpSpPr>
      <p:sp>
        <p:nvSpPr>
          <p:cNvPr id="998" name="Google Shape;998;g322ca2cae24_0_1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9" name="Google Shape;999;g322ca2cae24_0_1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6"/>
        <p:cNvGrpSpPr/>
        <p:nvPr/>
      </p:nvGrpSpPr>
      <p:grpSpPr>
        <a:xfrm>
          <a:off x="0" y="0"/>
          <a:ext cx="0" cy="0"/>
          <a:chOff x="0" y="0"/>
          <a:chExt cx="0" cy="0"/>
        </a:xfrm>
      </p:grpSpPr>
      <p:sp>
        <p:nvSpPr>
          <p:cNvPr id="1007" name="Google Shape;1007;g322ca2cae24_0_1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8" name="Google Shape;1008;g322ca2cae24_0_1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4"/>
        <p:cNvGrpSpPr/>
        <p:nvPr/>
      </p:nvGrpSpPr>
      <p:grpSpPr>
        <a:xfrm>
          <a:off x="0" y="0"/>
          <a:ext cx="0" cy="0"/>
          <a:chOff x="0" y="0"/>
          <a:chExt cx="0" cy="0"/>
        </a:xfrm>
      </p:grpSpPr>
      <p:sp>
        <p:nvSpPr>
          <p:cNvPr id="1015" name="Google Shape;1015;g322ca2cae24_0_1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6" name="Google Shape;1016;g322ca2cae24_0_1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blipFill>
          <a:blip r:embed="rId13">
            <a:alphaModFix/>
          </a:blip>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1.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1.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1.xml"/></Relationships>
</file>

<file path=ppt/slides/_rels/slide103.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notesSlide" Target="../notesSlides/notesSlide103.xml"/><Relationship Id="rId1" Type="http://schemas.openxmlformats.org/officeDocument/2006/relationships/slideLayout" Target="../slideLayouts/slideLayout1.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1.xml"/></Relationships>
</file>

<file path=ppt/slides/_rels/slide10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05.xml"/><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23.jpg"/><Relationship Id="rId5" Type="http://schemas.openxmlformats.org/officeDocument/2006/relationships/image" Target="../media/image22.jpg"/><Relationship Id="rId4" Type="http://schemas.openxmlformats.org/officeDocument/2006/relationships/image" Target="../media/image21.jpg"/></Relationships>
</file>

<file path=ppt/slides/_rels/slide14.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7.xml"/><Relationship Id="rId1" Type="http://schemas.openxmlformats.org/officeDocument/2006/relationships/slideLayout" Target="../slideLayouts/slideLayout1.xml"/><Relationship Id="rId5" Type="http://schemas.openxmlformats.org/officeDocument/2006/relationships/image" Target="../media/image29.jpg"/><Relationship Id="rId4" Type="http://schemas.openxmlformats.org/officeDocument/2006/relationships/image" Target="../media/image28.jpg"/></Relationships>
</file>

<file path=ppt/slides/_rels/slide18.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0.xml"/><Relationship Id="rId1" Type="http://schemas.openxmlformats.org/officeDocument/2006/relationships/slideLayout" Target="../slideLayouts/slideLayout1.xml"/><Relationship Id="rId5" Type="http://schemas.openxmlformats.org/officeDocument/2006/relationships/image" Target="../media/image34.jpg"/><Relationship Id="rId4" Type="http://schemas.openxmlformats.org/officeDocument/2006/relationships/image" Target="../media/image33.png"/></Relationships>
</file>

<file path=ppt/slides/_rels/slide21.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37.jpg"/><Relationship Id="rId5" Type="http://schemas.openxmlformats.org/officeDocument/2006/relationships/image" Target="../media/image36.jpg"/><Relationship Id="rId4" Type="http://schemas.openxmlformats.org/officeDocument/2006/relationships/image" Target="../media/image33.png"/></Relationships>
</file>

<file path=ppt/slides/_rels/slide22.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27.xml"/><Relationship Id="rId1" Type="http://schemas.openxmlformats.org/officeDocument/2006/relationships/slideLayout" Target="../slideLayouts/slideLayout1.xml"/><Relationship Id="rId4" Type="http://schemas.openxmlformats.org/officeDocument/2006/relationships/image" Target="../media/image43.jpg"/></Relationships>
</file>

<file path=ppt/slides/_rels/slide2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8.xml"/><Relationship Id="rId1" Type="http://schemas.openxmlformats.org/officeDocument/2006/relationships/slideLayout" Target="../slideLayouts/slideLayout1.xml"/><Relationship Id="rId5" Type="http://schemas.openxmlformats.org/officeDocument/2006/relationships/image" Target="../media/image46.jpg"/><Relationship Id="rId4" Type="http://schemas.openxmlformats.org/officeDocument/2006/relationships/image" Target="../media/image45.jpg"/></Relationships>
</file>

<file path=ppt/slides/_rels/slide29.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29.xml"/><Relationship Id="rId1" Type="http://schemas.openxmlformats.org/officeDocument/2006/relationships/slideLayout" Target="../slideLayouts/slideLayout1.xml"/><Relationship Id="rId5" Type="http://schemas.openxmlformats.org/officeDocument/2006/relationships/image" Target="../media/image49.jpg"/><Relationship Id="rId4" Type="http://schemas.openxmlformats.org/officeDocument/2006/relationships/image" Target="../media/image48.jpg"/></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8.jpg"/><Relationship Id="rId4" Type="http://schemas.openxmlformats.org/officeDocument/2006/relationships/image" Target="../media/image7.jpg"/></Relationships>
</file>

<file path=ppt/slides/_rels/slide3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33.xml"/><Relationship Id="rId1" Type="http://schemas.openxmlformats.org/officeDocument/2006/relationships/slideLayout" Target="../slideLayouts/slideLayout1.xml"/><Relationship Id="rId4" Type="http://schemas.openxmlformats.org/officeDocument/2006/relationships/image" Target="../media/image54.jpg"/></Relationships>
</file>

<file path=ppt/slides/_rels/slide3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4.xml"/><Relationship Id="rId1" Type="http://schemas.openxmlformats.org/officeDocument/2006/relationships/slideLayout" Target="../slideLayouts/slideLayout1.xml"/><Relationship Id="rId4" Type="http://schemas.openxmlformats.org/officeDocument/2006/relationships/image" Target="../media/image56.png"/></Relationships>
</file>

<file path=ppt/slides/_rels/slide3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5.xml"/><Relationship Id="rId1" Type="http://schemas.openxmlformats.org/officeDocument/2006/relationships/slideLayout" Target="../slideLayouts/slideLayout1.xml"/><Relationship Id="rId4" Type="http://schemas.openxmlformats.org/officeDocument/2006/relationships/image" Target="../media/image57.png"/></Relationships>
</file>

<file path=ppt/slides/_rels/slide3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6.xml"/><Relationship Id="rId1" Type="http://schemas.openxmlformats.org/officeDocument/2006/relationships/slideLayout" Target="../slideLayouts/slideLayout1.xml"/><Relationship Id="rId5" Type="http://schemas.openxmlformats.org/officeDocument/2006/relationships/image" Target="../media/image60.png"/><Relationship Id="rId4" Type="http://schemas.openxmlformats.org/officeDocument/2006/relationships/image" Target="../media/image59.png"/></Relationships>
</file>

<file path=ppt/slides/_rels/slide37.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10.jpg"/></Relationships>
</file>

<file path=ppt/slides/_rels/slide4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0.xml"/><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4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1.xml"/><Relationship Id="rId1" Type="http://schemas.openxmlformats.org/officeDocument/2006/relationships/slideLayout" Target="../slideLayouts/slideLayout1.xml"/><Relationship Id="rId4" Type="http://schemas.openxmlformats.org/officeDocument/2006/relationships/image" Target="../media/image66.pn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45.xml"/><Relationship Id="rId1" Type="http://schemas.openxmlformats.org/officeDocument/2006/relationships/slideLayout" Target="../slideLayouts/slideLayout1.xml"/><Relationship Id="rId4" Type="http://schemas.openxmlformats.org/officeDocument/2006/relationships/image" Target="../media/image66.png"/></Relationships>
</file>

<file path=ppt/slides/_rels/slide4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46.xml"/><Relationship Id="rId1" Type="http://schemas.openxmlformats.org/officeDocument/2006/relationships/slideLayout" Target="../slideLayouts/slideLayout1.xml"/><Relationship Id="rId4" Type="http://schemas.openxmlformats.org/officeDocument/2006/relationships/image" Target="../media/image70.png"/></Relationships>
</file>

<file path=ppt/slides/_rels/slide4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48.xml"/><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4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12.jpg"/></Relationships>
</file>

<file path=ppt/slides/_rels/slide50.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53.xml"/><Relationship Id="rId1" Type="http://schemas.openxmlformats.org/officeDocument/2006/relationships/slideLayout" Target="../slideLayouts/slideLayout1.xml"/><Relationship Id="rId5" Type="http://schemas.openxmlformats.org/officeDocument/2006/relationships/image" Target="../media/image18.png"/><Relationship Id="rId4" Type="http://schemas.openxmlformats.org/officeDocument/2006/relationships/image" Target="../media/image78.png"/></Relationships>
</file>

<file path=ppt/slides/_rels/slide54.xml.rels><?xml version="1.0" encoding="UTF-8" standalone="yes"?>
<Relationships xmlns="http://schemas.openxmlformats.org/package/2006/relationships"><Relationship Id="rId3" Type="http://schemas.openxmlformats.org/officeDocument/2006/relationships/image" Target="../media/image79.jpg"/><Relationship Id="rId7" Type="http://schemas.openxmlformats.org/officeDocument/2006/relationships/image" Target="../media/image83.jpg"/><Relationship Id="rId2" Type="http://schemas.openxmlformats.org/officeDocument/2006/relationships/notesSlide" Target="../notesSlides/notesSlide54.xml"/><Relationship Id="rId1" Type="http://schemas.openxmlformats.org/officeDocument/2006/relationships/slideLayout" Target="../slideLayouts/slideLayout1.xml"/><Relationship Id="rId6" Type="http://schemas.openxmlformats.org/officeDocument/2006/relationships/image" Target="../media/image82.jpg"/><Relationship Id="rId5" Type="http://schemas.openxmlformats.org/officeDocument/2006/relationships/image" Target="../media/image81.jpg"/><Relationship Id="rId4" Type="http://schemas.openxmlformats.org/officeDocument/2006/relationships/image" Target="../media/image80.jpg"/></Relationships>
</file>

<file path=ppt/slides/_rels/slide55.xml.rels><?xml version="1.0" encoding="UTF-8" standalone="yes"?>
<Relationships xmlns="http://schemas.openxmlformats.org/package/2006/relationships"><Relationship Id="rId3" Type="http://schemas.openxmlformats.org/officeDocument/2006/relationships/image" Target="../media/image84.jpg"/><Relationship Id="rId2" Type="http://schemas.openxmlformats.org/officeDocument/2006/relationships/notesSlide" Target="../notesSlides/notesSlide55.xml"/><Relationship Id="rId1" Type="http://schemas.openxmlformats.org/officeDocument/2006/relationships/slideLayout" Target="../slideLayouts/slideLayout1.xml"/><Relationship Id="rId6" Type="http://schemas.openxmlformats.org/officeDocument/2006/relationships/image" Target="../media/image87.jpg"/><Relationship Id="rId5" Type="http://schemas.openxmlformats.org/officeDocument/2006/relationships/image" Target="../media/image86.jpg"/><Relationship Id="rId4" Type="http://schemas.openxmlformats.org/officeDocument/2006/relationships/image" Target="../media/image85.jpg"/></Relationships>
</file>

<file path=ppt/slides/_rels/slide56.xml.rels><?xml version="1.0" encoding="UTF-8" standalone="yes"?>
<Relationships xmlns="http://schemas.openxmlformats.org/package/2006/relationships"><Relationship Id="rId3" Type="http://schemas.openxmlformats.org/officeDocument/2006/relationships/image" Target="../media/image88.jpg"/><Relationship Id="rId7" Type="http://schemas.openxmlformats.org/officeDocument/2006/relationships/image" Target="../media/image92.jpg"/><Relationship Id="rId2" Type="http://schemas.openxmlformats.org/officeDocument/2006/relationships/notesSlide" Target="../notesSlides/notesSlide56.xml"/><Relationship Id="rId1" Type="http://schemas.openxmlformats.org/officeDocument/2006/relationships/slideLayout" Target="../slideLayouts/slideLayout1.xml"/><Relationship Id="rId6" Type="http://schemas.openxmlformats.org/officeDocument/2006/relationships/image" Target="../media/image91.jpg"/><Relationship Id="rId5" Type="http://schemas.openxmlformats.org/officeDocument/2006/relationships/image" Target="../media/image90.jpg"/><Relationship Id="rId4" Type="http://schemas.openxmlformats.org/officeDocument/2006/relationships/image" Target="../media/image89.jpg"/></Relationships>
</file>

<file path=ppt/slides/_rels/slide5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7.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59.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61.xml"/><Relationship Id="rId1" Type="http://schemas.openxmlformats.org/officeDocument/2006/relationships/slideLayout" Target="../slideLayouts/slideLayout1.xml"/><Relationship Id="rId6" Type="http://schemas.openxmlformats.org/officeDocument/2006/relationships/image" Target="../media/image98.png"/><Relationship Id="rId5" Type="http://schemas.openxmlformats.org/officeDocument/2006/relationships/image" Target="../media/image97.png"/><Relationship Id="rId4" Type="http://schemas.openxmlformats.org/officeDocument/2006/relationships/image" Target="../media/image96.png"/></Relationships>
</file>

<file path=ppt/slides/_rels/slide62.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62.xml"/><Relationship Id="rId1" Type="http://schemas.openxmlformats.org/officeDocument/2006/relationships/slideLayout" Target="../slideLayouts/slideLayout1.xml"/><Relationship Id="rId6" Type="http://schemas.openxmlformats.org/officeDocument/2006/relationships/image" Target="../media/image102.png"/><Relationship Id="rId5" Type="http://schemas.openxmlformats.org/officeDocument/2006/relationships/image" Target="../media/image101.png"/><Relationship Id="rId4" Type="http://schemas.openxmlformats.org/officeDocument/2006/relationships/image" Target="../media/image100.png"/></Relationships>
</file>

<file path=ppt/slides/_rels/slide63.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63.xml"/><Relationship Id="rId1" Type="http://schemas.openxmlformats.org/officeDocument/2006/relationships/slideLayout" Target="../slideLayouts/slideLayout1.xml"/><Relationship Id="rId5" Type="http://schemas.openxmlformats.org/officeDocument/2006/relationships/image" Target="../media/image105.png"/><Relationship Id="rId4" Type="http://schemas.openxmlformats.org/officeDocument/2006/relationships/image" Target="../media/image104.png"/></Relationships>
</file>

<file path=ppt/slides/_rels/slide64.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64.xml"/><Relationship Id="rId1" Type="http://schemas.openxmlformats.org/officeDocument/2006/relationships/slideLayout" Target="../slideLayouts/slideLayout1.xml"/><Relationship Id="rId6" Type="http://schemas.openxmlformats.org/officeDocument/2006/relationships/image" Target="../media/image109.png"/><Relationship Id="rId5" Type="http://schemas.openxmlformats.org/officeDocument/2006/relationships/image" Target="../media/image108.png"/><Relationship Id="rId4" Type="http://schemas.openxmlformats.org/officeDocument/2006/relationships/image" Target="../media/image107.png"/></Relationships>
</file>

<file path=ppt/slides/_rels/slide65.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65.xml"/><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3" Type="http://schemas.openxmlformats.org/officeDocument/2006/relationships/image" Target="../media/image111.jpg"/><Relationship Id="rId2" Type="http://schemas.openxmlformats.org/officeDocument/2006/relationships/notesSlide" Target="../notesSlides/notesSlide67.xml"/><Relationship Id="rId1" Type="http://schemas.openxmlformats.org/officeDocument/2006/relationships/slideLayout" Target="../slideLayouts/slideLayout1.xml"/><Relationship Id="rId5" Type="http://schemas.openxmlformats.org/officeDocument/2006/relationships/image" Target="../media/image113.jpg"/><Relationship Id="rId4" Type="http://schemas.openxmlformats.org/officeDocument/2006/relationships/image" Target="../media/image112.jpg"/></Relationships>
</file>

<file path=ppt/slides/_rels/slide68.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68.xml"/><Relationship Id="rId1" Type="http://schemas.openxmlformats.org/officeDocument/2006/relationships/slideLayout" Target="../slideLayouts/slideLayout1.xml"/><Relationship Id="rId5" Type="http://schemas.openxmlformats.org/officeDocument/2006/relationships/image" Target="../media/image18.png"/><Relationship Id="rId4" Type="http://schemas.openxmlformats.org/officeDocument/2006/relationships/image" Target="../media/image115.png"/></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3" Type="http://schemas.openxmlformats.org/officeDocument/2006/relationships/image" Target="../media/image116.jpg"/><Relationship Id="rId7" Type="http://schemas.openxmlformats.org/officeDocument/2006/relationships/image" Target="../media/image120.jpg"/><Relationship Id="rId2" Type="http://schemas.openxmlformats.org/officeDocument/2006/relationships/notesSlide" Target="../notesSlides/notesSlide71.xml"/><Relationship Id="rId1" Type="http://schemas.openxmlformats.org/officeDocument/2006/relationships/slideLayout" Target="../slideLayouts/slideLayout1.xml"/><Relationship Id="rId6" Type="http://schemas.openxmlformats.org/officeDocument/2006/relationships/image" Target="../media/image119.jpg"/><Relationship Id="rId5" Type="http://schemas.openxmlformats.org/officeDocument/2006/relationships/image" Target="../media/image118.jpg"/><Relationship Id="rId4" Type="http://schemas.openxmlformats.org/officeDocument/2006/relationships/image" Target="../media/image117.jpg"/></Relationships>
</file>

<file path=ppt/slides/_rels/slide72.xml.rels><?xml version="1.0" encoding="UTF-8" standalone="yes"?>
<Relationships xmlns="http://schemas.openxmlformats.org/package/2006/relationships"><Relationship Id="rId8" Type="http://schemas.openxmlformats.org/officeDocument/2006/relationships/image" Target="../media/image126.jpg"/><Relationship Id="rId13" Type="http://schemas.openxmlformats.org/officeDocument/2006/relationships/image" Target="../media/image131.jpg"/><Relationship Id="rId3" Type="http://schemas.openxmlformats.org/officeDocument/2006/relationships/image" Target="../media/image121.jpg"/><Relationship Id="rId7" Type="http://schemas.openxmlformats.org/officeDocument/2006/relationships/image" Target="../media/image125.jpg"/><Relationship Id="rId12" Type="http://schemas.openxmlformats.org/officeDocument/2006/relationships/image" Target="../media/image130.jpg"/><Relationship Id="rId17" Type="http://schemas.openxmlformats.org/officeDocument/2006/relationships/image" Target="../media/image135.jpg"/><Relationship Id="rId2" Type="http://schemas.openxmlformats.org/officeDocument/2006/relationships/notesSlide" Target="../notesSlides/notesSlide72.xml"/><Relationship Id="rId16" Type="http://schemas.openxmlformats.org/officeDocument/2006/relationships/image" Target="../media/image134.jpg"/><Relationship Id="rId1" Type="http://schemas.openxmlformats.org/officeDocument/2006/relationships/slideLayout" Target="../slideLayouts/slideLayout1.xml"/><Relationship Id="rId6" Type="http://schemas.openxmlformats.org/officeDocument/2006/relationships/image" Target="../media/image124.jpg"/><Relationship Id="rId11" Type="http://schemas.openxmlformats.org/officeDocument/2006/relationships/image" Target="../media/image129.jpg"/><Relationship Id="rId5" Type="http://schemas.openxmlformats.org/officeDocument/2006/relationships/image" Target="../media/image123.jpg"/><Relationship Id="rId15" Type="http://schemas.openxmlformats.org/officeDocument/2006/relationships/image" Target="../media/image133.gif"/><Relationship Id="rId10" Type="http://schemas.openxmlformats.org/officeDocument/2006/relationships/image" Target="../media/image128.jpg"/><Relationship Id="rId4" Type="http://schemas.openxmlformats.org/officeDocument/2006/relationships/image" Target="../media/image122.jpg"/><Relationship Id="rId9" Type="http://schemas.openxmlformats.org/officeDocument/2006/relationships/image" Target="../media/image127.jpg"/><Relationship Id="rId14" Type="http://schemas.openxmlformats.org/officeDocument/2006/relationships/image" Target="../media/image132.jpg"/></Relationships>
</file>

<file path=ppt/slides/_rels/slide73.xml.rels><?xml version="1.0" encoding="UTF-8" standalone="yes"?>
<Relationships xmlns="http://schemas.openxmlformats.org/package/2006/relationships"><Relationship Id="rId3" Type="http://schemas.openxmlformats.org/officeDocument/2006/relationships/image" Target="../media/image136.jpg"/><Relationship Id="rId7" Type="http://schemas.openxmlformats.org/officeDocument/2006/relationships/image" Target="../media/image140.jpg"/><Relationship Id="rId2" Type="http://schemas.openxmlformats.org/officeDocument/2006/relationships/notesSlide" Target="../notesSlides/notesSlide73.xml"/><Relationship Id="rId1" Type="http://schemas.openxmlformats.org/officeDocument/2006/relationships/slideLayout" Target="../slideLayouts/slideLayout1.xml"/><Relationship Id="rId6" Type="http://schemas.openxmlformats.org/officeDocument/2006/relationships/image" Target="../media/image139.jpg"/><Relationship Id="rId5" Type="http://schemas.openxmlformats.org/officeDocument/2006/relationships/image" Target="../media/image138.jpg"/><Relationship Id="rId4" Type="http://schemas.openxmlformats.org/officeDocument/2006/relationships/image" Target="../media/image137.jpg"/></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3" Type="http://schemas.openxmlformats.org/officeDocument/2006/relationships/image" Target="../media/image141.jpg"/><Relationship Id="rId2" Type="http://schemas.openxmlformats.org/officeDocument/2006/relationships/notesSlide" Target="../notesSlides/notesSlide75.xml"/><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3" Type="http://schemas.openxmlformats.org/officeDocument/2006/relationships/image" Target="../media/image142.jpg"/><Relationship Id="rId2" Type="http://schemas.openxmlformats.org/officeDocument/2006/relationships/notesSlide" Target="../notesSlides/notesSlide76.xml"/><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3" Type="http://schemas.openxmlformats.org/officeDocument/2006/relationships/image" Target="../media/image143.jpg"/><Relationship Id="rId2" Type="http://schemas.openxmlformats.org/officeDocument/2006/relationships/notesSlide" Target="../notesSlides/notesSlide77.xml"/><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3" Type="http://schemas.openxmlformats.org/officeDocument/2006/relationships/image" Target="../media/image144.jpg"/><Relationship Id="rId2" Type="http://schemas.openxmlformats.org/officeDocument/2006/relationships/notesSlide" Target="../notesSlides/notesSlide78.xml"/><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3" Type="http://schemas.openxmlformats.org/officeDocument/2006/relationships/image" Target="../media/image145.jpg"/><Relationship Id="rId2" Type="http://schemas.openxmlformats.org/officeDocument/2006/relationships/notesSlide" Target="../notesSlides/notesSlide81.xml"/><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3" Type="http://schemas.openxmlformats.org/officeDocument/2006/relationships/image" Target="../media/image146.jpg"/><Relationship Id="rId2" Type="http://schemas.openxmlformats.org/officeDocument/2006/relationships/notesSlide" Target="../notesSlides/notesSlide82.xml"/><Relationship Id="rId1" Type="http://schemas.openxmlformats.org/officeDocument/2006/relationships/slideLayout" Target="../slideLayouts/slideLayout1.xml"/><Relationship Id="rId4" Type="http://schemas.openxmlformats.org/officeDocument/2006/relationships/image" Target="../media/image147.jpg"/></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3" Type="http://schemas.openxmlformats.org/officeDocument/2006/relationships/image" Target="../media/image148.jpg"/><Relationship Id="rId2" Type="http://schemas.openxmlformats.org/officeDocument/2006/relationships/notesSlide" Target="../notesSlides/notesSlide85.xml"/><Relationship Id="rId1" Type="http://schemas.openxmlformats.org/officeDocument/2006/relationships/slideLayout" Target="../slideLayouts/slideLayout1.xml"/><Relationship Id="rId4" Type="http://schemas.openxmlformats.org/officeDocument/2006/relationships/image" Target="../media/image149.png"/></Relationships>
</file>

<file path=ppt/slides/_rels/slide86.xml.rels><?xml version="1.0" encoding="UTF-8" standalone="yes"?>
<Relationships xmlns="http://schemas.openxmlformats.org/package/2006/relationships"><Relationship Id="rId3" Type="http://schemas.openxmlformats.org/officeDocument/2006/relationships/image" Target="../media/image150.jpg"/><Relationship Id="rId2" Type="http://schemas.openxmlformats.org/officeDocument/2006/relationships/notesSlide" Target="../notesSlides/notesSlide86.xml"/><Relationship Id="rId1" Type="http://schemas.openxmlformats.org/officeDocument/2006/relationships/slideLayout" Target="../slideLayouts/slideLayout1.xml"/><Relationship Id="rId4" Type="http://schemas.openxmlformats.org/officeDocument/2006/relationships/image" Target="../media/image151.jpg"/></Relationships>
</file>

<file path=ppt/slides/_rels/slide87.xml.rels><?xml version="1.0" encoding="UTF-8" standalone="yes"?>
<Relationships xmlns="http://schemas.openxmlformats.org/package/2006/relationships"><Relationship Id="rId3" Type="http://schemas.openxmlformats.org/officeDocument/2006/relationships/image" Target="../media/image152.jpg"/><Relationship Id="rId2" Type="http://schemas.openxmlformats.org/officeDocument/2006/relationships/notesSlide" Target="../notesSlides/notesSlide87.xml"/><Relationship Id="rId1" Type="http://schemas.openxmlformats.org/officeDocument/2006/relationships/slideLayout" Target="../slideLayouts/slideLayout1.xml"/><Relationship Id="rId4" Type="http://schemas.openxmlformats.org/officeDocument/2006/relationships/image" Target="../media/image153.png"/></Relationships>
</file>

<file path=ppt/slides/_rels/slide88.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notesSlide" Target="../notesSlides/notesSlide88.xml"/><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notesSlide" Target="../notesSlides/notesSlide89.xml"/><Relationship Id="rId1" Type="http://schemas.openxmlformats.org/officeDocument/2006/relationships/slideLayout" Target="../slideLayouts/slideLayout1.xml"/><Relationship Id="rId4" Type="http://schemas.openxmlformats.org/officeDocument/2006/relationships/image" Target="../media/image156.jpg"/></Relationships>
</file>

<file path=ppt/slides/_rels/slide9.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17.jpg"/></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notesSlide" Target="../notesSlides/notesSlide93.xml"/><Relationship Id="rId1" Type="http://schemas.openxmlformats.org/officeDocument/2006/relationships/slideLayout" Target="../slideLayouts/slideLayout1.xml"/><Relationship Id="rId4" Type="http://schemas.openxmlformats.org/officeDocument/2006/relationships/image" Target="../media/image158.png"/></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1.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1.xml"/></Relationships>
</file>

<file path=ppt/slides/_rels/slide97.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notesSlide" Target="../notesSlides/notesSlide97.xml"/><Relationship Id="rId1" Type="http://schemas.openxmlformats.org/officeDocument/2006/relationships/slideLayout" Target="../slideLayouts/slideLayout1.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1.xml"/></Relationships>
</file>

<file path=ppt/slides/_rels/slide99.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notesSlide" Target="../notesSlides/notesSlide99.xml"/><Relationship Id="rId1" Type="http://schemas.openxmlformats.org/officeDocument/2006/relationships/slideLayout" Target="../slideLayouts/slideLayout1.xml"/><Relationship Id="rId5" Type="http://schemas.openxmlformats.org/officeDocument/2006/relationships/image" Target="../media/image162.png"/><Relationship Id="rId4" Type="http://schemas.openxmlformats.org/officeDocument/2006/relationships/image" Target="../media/image161.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3"/>
        <p:cNvGrpSpPr/>
        <p:nvPr/>
      </p:nvGrpSpPr>
      <p:grpSpPr>
        <a:xfrm>
          <a:off x="0" y="0"/>
          <a:ext cx="0" cy="0"/>
          <a:chOff x="0" y="0"/>
          <a:chExt cx="0" cy="0"/>
        </a:xfrm>
      </p:grpSpPr>
      <p:sp>
        <p:nvSpPr>
          <p:cNvPr id="54" name="Google Shape;54;p13"/>
          <p:cNvSpPr txBox="1"/>
          <p:nvPr/>
        </p:nvSpPr>
        <p:spPr>
          <a:xfrm>
            <a:off x="3247200" y="2325450"/>
            <a:ext cx="2649600" cy="538579"/>
          </a:xfrm>
          <a:prstGeom prst="rect">
            <a:avLst/>
          </a:prstGeom>
          <a:solidFill>
            <a:srgbClr val="1E1B54"/>
          </a:solidFill>
          <a:ln>
            <a:noFill/>
          </a:ln>
        </p:spPr>
        <p:txBody>
          <a:bodyPr spcFirstLastPara="1" wrap="square" lIns="91425" tIns="91425" rIns="91425" bIns="91425" anchor="t" anchorCtr="0">
            <a:spAutoFit/>
          </a:bodyPr>
          <a:lstStyle/>
          <a:p>
            <a:pPr marL="0" lvl="0" indent="0" algn="ctr" rtl="0">
              <a:lnSpc>
                <a:spcPct val="115000"/>
              </a:lnSpc>
              <a:buNone/>
            </a:pPr>
            <a:r>
              <a:rPr lang="en" sz="2000" dirty="0">
                <a:solidFill>
                  <a:schemeClr val="lt1"/>
                </a:solidFill>
                <a:latin typeface="Oswald"/>
                <a:ea typeface="Oswald"/>
                <a:cs typeface="Oswald"/>
                <a:sym typeface="Oswald"/>
              </a:rPr>
              <a:t>A Mega Project by</a:t>
            </a:r>
            <a:endParaRPr sz="2000" dirty="0">
              <a:solidFill>
                <a:schemeClr val="lt1"/>
              </a:solidFill>
              <a:latin typeface="Oswald"/>
              <a:ea typeface="Oswald"/>
              <a:cs typeface="Oswald"/>
              <a:sym typeface="Oswald"/>
            </a:endParaRPr>
          </a:p>
        </p:txBody>
      </p:sp>
      <p:pic>
        <p:nvPicPr>
          <p:cNvPr id="55" name="Google Shape;55;p13"/>
          <p:cNvPicPr preferRelativeResize="0"/>
          <p:nvPr/>
        </p:nvPicPr>
        <p:blipFill>
          <a:blip r:embed="rId4">
            <a:alphaModFix/>
          </a:blip>
          <a:stretch>
            <a:fillRect/>
          </a:stretch>
        </p:blipFill>
        <p:spPr>
          <a:xfrm>
            <a:off x="3892375" y="3053500"/>
            <a:ext cx="1359250" cy="784700"/>
          </a:xfrm>
          <a:prstGeom prst="rect">
            <a:avLst/>
          </a:prstGeom>
          <a:noFill/>
          <a:ln>
            <a:noFill/>
          </a:ln>
        </p:spPr>
      </p:pic>
      <p:pic>
        <p:nvPicPr>
          <p:cNvPr id="56" name="Google Shape;56;p13"/>
          <p:cNvPicPr preferRelativeResize="0"/>
          <p:nvPr/>
        </p:nvPicPr>
        <p:blipFill>
          <a:blip r:embed="rId5">
            <a:alphaModFix/>
          </a:blip>
          <a:stretch>
            <a:fillRect/>
          </a:stretch>
        </p:blipFill>
        <p:spPr>
          <a:xfrm>
            <a:off x="1871800" y="1030350"/>
            <a:ext cx="5400400" cy="96667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sp>
        <p:nvSpPr>
          <p:cNvPr id="136" name="Google Shape;136;p22"/>
          <p:cNvSpPr/>
          <p:nvPr/>
        </p:nvSpPr>
        <p:spPr>
          <a:xfrm>
            <a:off x="2023650" y="457675"/>
            <a:ext cx="5096700" cy="731400"/>
          </a:xfrm>
          <a:prstGeom prst="rect">
            <a:avLst/>
          </a:prstGeom>
          <a:solidFill>
            <a:srgbClr val="6AA84F"/>
          </a:solidFill>
          <a:ln>
            <a:noFill/>
          </a:ln>
        </p:spPr>
        <p:txBody>
          <a:bodyPr spcFirstLastPara="1" wrap="square" lIns="0" tIns="137150" rIns="0" bIns="91425" anchor="ctr" anchorCtr="0">
            <a:noAutofit/>
          </a:bodyPr>
          <a:lstStyle/>
          <a:p>
            <a:pPr marL="0" lvl="0" indent="0" algn="ctr" rtl="0">
              <a:lnSpc>
                <a:spcPct val="100000"/>
              </a:lnSpc>
              <a:spcBef>
                <a:spcPts val="0"/>
              </a:spcBef>
              <a:spcAft>
                <a:spcPts val="400"/>
              </a:spcAft>
              <a:buNone/>
            </a:pPr>
            <a:r>
              <a:rPr lang="en" sz="1800" b="1">
                <a:solidFill>
                  <a:schemeClr val="lt1"/>
                </a:solidFill>
              </a:rPr>
              <a:t>SOFTA: A New Definition of Social Self-Reliance and Holistic Development</a:t>
            </a:r>
            <a:endParaRPr sz="1800" b="1">
              <a:solidFill>
                <a:schemeClr val="lt1"/>
              </a:solidFill>
            </a:endParaRPr>
          </a:p>
        </p:txBody>
      </p:sp>
      <p:sp>
        <p:nvSpPr>
          <p:cNvPr id="137" name="Google Shape;137;p22"/>
          <p:cNvSpPr txBox="1"/>
          <p:nvPr/>
        </p:nvSpPr>
        <p:spPr>
          <a:xfrm>
            <a:off x="1371600" y="1382250"/>
            <a:ext cx="6400800" cy="2001000"/>
          </a:xfrm>
          <a:prstGeom prst="rect">
            <a:avLst/>
          </a:prstGeom>
          <a:noFill/>
          <a:ln>
            <a:noFill/>
          </a:ln>
        </p:spPr>
        <p:txBody>
          <a:bodyPr spcFirstLastPara="1" wrap="square" lIns="0" tIns="0" rIns="0" bIns="0" anchor="t" anchorCtr="0">
            <a:spAutoFit/>
          </a:bodyPr>
          <a:lstStyle/>
          <a:p>
            <a:pPr marL="0" lvl="0" indent="0" algn="just" rtl="0">
              <a:lnSpc>
                <a:spcPct val="150000"/>
              </a:lnSpc>
              <a:spcBef>
                <a:spcPts val="1200"/>
              </a:spcBef>
              <a:spcAft>
                <a:spcPts val="0"/>
              </a:spcAft>
              <a:buClr>
                <a:schemeClr val="dk1"/>
              </a:buClr>
              <a:buSzPts val="1100"/>
              <a:buFont typeface="Arial"/>
              <a:buNone/>
            </a:pPr>
            <a:r>
              <a:rPr lang="en" sz="1200">
                <a:solidFill>
                  <a:schemeClr val="dk1"/>
                </a:solidFill>
              </a:rPr>
              <a:t>SOFTA, while being a technology company, completely rejects the notion that one must be highly educated to advance, succeed, and develop in society. This belief is not only prejudiced but also reveals a negative outlook towards the underprivileged sections of society.</a:t>
            </a:r>
            <a:endParaRPr sz="1200">
              <a:solidFill>
                <a:schemeClr val="dk1"/>
              </a:solidFill>
            </a:endParaRPr>
          </a:p>
          <a:p>
            <a:pPr marL="0" lvl="0" indent="0" algn="just" rtl="0">
              <a:lnSpc>
                <a:spcPct val="150000"/>
              </a:lnSpc>
              <a:spcBef>
                <a:spcPts val="1200"/>
              </a:spcBef>
              <a:spcAft>
                <a:spcPts val="1200"/>
              </a:spcAft>
              <a:buClr>
                <a:schemeClr val="dk1"/>
              </a:buClr>
              <a:buSzPts val="1100"/>
              <a:buFont typeface="Arial"/>
              <a:buNone/>
            </a:pPr>
            <a:r>
              <a:rPr lang="en" sz="1200">
                <a:solidFill>
                  <a:schemeClr val="dk1"/>
                </a:solidFill>
              </a:rPr>
              <a:t>SOFTA firmly believes that a society, state, or country can only become truly self-reliant and developed when every individual in that society is given equal opportunities. The talent of every individual must be recognized and he must be engaged in the work in which he can perform to the best of his ability.</a:t>
            </a:r>
            <a:endParaRPr sz="1200">
              <a:solidFill>
                <a:schemeClr val="dk1"/>
              </a:solidFill>
            </a:endParaRPr>
          </a:p>
        </p:txBody>
      </p:sp>
      <p:pic>
        <p:nvPicPr>
          <p:cNvPr id="138" name="Google Shape;138;p22"/>
          <p:cNvPicPr preferRelativeResize="0"/>
          <p:nvPr/>
        </p:nvPicPr>
        <p:blipFill>
          <a:blip r:embed="rId3">
            <a:alphaModFix/>
          </a:blip>
          <a:stretch>
            <a:fillRect/>
          </a:stretch>
        </p:blipFill>
        <p:spPr>
          <a:xfrm>
            <a:off x="3596375" y="3575750"/>
            <a:ext cx="1951250" cy="1126450"/>
          </a:xfrm>
          <a:prstGeom prst="rect">
            <a:avLst/>
          </a:prstGeom>
          <a:noFill/>
          <a:ln>
            <a:noFill/>
          </a:ln>
        </p:spPr>
      </p:pic>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Shape 1026"/>
        <p:cNvGrpSpPr/>
        <p:nvPr/>
      </p:nvGrpSpPr>
      <p:grpSpPr>
        <a:xfrm>
          <a:off x="0" y="0"/>
          <a:ext cx="0" cy="0"/>
          <a:chOff x="0" y="0"/>
          <a:chExt cx="0" cy="0"/>
        </a:xfrm>
      </p:grpSpPr>
      <p:sp>
        <p:nvSpPr>
          <p:cNvPr id="1027" name="Google Shape;1027;p112"/>
          <p:cNvSpPr/>
          <p:nvPr/>
        </p:nvSpPr>
        <p:spPr>
          <a:xfrm>
            <a:off x="1511475" y="457200"/>
            <a:ext cx="5998500" cy="731400"/>
          </a:xfrm>
          <a:prstGeom prst="rect">
            <a:avLst/>
          </a:prstGeom>
          <a:solidFill>
            <a:srgbClr val="6AA84F"/>
          </a:solidFill>
          <a:ln>
            <a:noFill/>
          </a:ln>
        </p:spPr>
        <p:txBody>
          <a:bodyPr spcFirstLastPara="1" wrap="square" lIns="91425" tIns="91425" rIns="91425" bIns="0" anchor="ctr" anchorCtr="0">
            <a:noAutofit/>
          </a:bodyPr>
          <a:lstStyle/>
          <a:p>
            <a:pPr marL="0" lvl="0" indent="0" algn="ctr" rtl="0">
              <a:lnSpc>
                <a:spcPct val="115000"/>
              </a:lnSpc>
              <a:spcBef>
                <a:spcPts val="0"/>
              </a:spcBef>
              <a:spcAft>
                <a:spcPts val="400"/>
              </a:spcAft>
              <a:buNone/>
            </a:pPr>
            <a:r>
              <a:rPr lang="en" sz="1750" b="1">
                <a:solidFill>
                  <a:schemeClr val="lt1"/>
                </a:solidFill>
              </a:rPr>
              <a:t>Investors will also get profits from investing in the company's shares and their appreciation in value.</a:t>
            </a:r>
            <a:endParaRPr sz="1750" b="1">
              <a:solidFill>
                <a:schemeClr val="lt1"/>
              </a:solidFill>
            </a:endParaRPr>
          </a:p>
        </p:txBody>
      </p:sp>
      <p:sp>
        <p:nvSpPr>
          <p:cNvPr id="1028" name="Google Shape;1028;p112"/>
          <p:cNvSpPr txBox="1"/>
          <p:nvPr/>
        </p:nvSpPr>
        <p:spPr>
          <a:xfrm>
            <a:off x="1371600" y="2899300"/>
            <a:ext cx="3935100" cy="1421100"/>
          </a:xfrm>
          <a:prstGeom prst="rect">
            <a:avLst/>
          </a:prstGeom>
          <a:noFill/>
          <a:ln>
            <a:noFill/>
          </a:ln>
        </p:spPr>
        <p:txBody>
          <a:bodyPr spcFirstLastPara="1" wrap="square" lIns="0" tIns="0" rIns="0" bIns="0" anchor="t" anchorCtr="0">
            <a:spAutoFit/>
          </a:bodyPr>
          <a:lstStyle/>
          <a:p>
            <a:pPr marL="0" lvl="0" indent="0" algn="just" rtl="0">
              <a:lnSpc>
                <a:spcPct val="150000"/>
              </a:lnSpc>
              <a:spcBef>
                <a:spcPts val="0"/>
              </a:spcBef>
              <a:spcAft>
                <a:spcPts val="0"/>
              </a:spcAft>
              <a:buClr>
                <a:schemeClr val="dk1"/>
              </a:buClr>
              <a:buSzPts val="1100"/>
              <a:buFont typeface="Arial"/>
              <a:buNone/>
            </a:pPr>
            <a:r>
              <a:rPr lang="en" sz="1200">
                <a:solidFill>
                  <a:schemeClr val="dk1"/>
                </a:solidFill>
              </a:rPr>
              <a:t>1. Initial cost: ₹20,000 crore</a:t>
            </a:r>
            <a:endParaRPr sz="1200">
              <a:solidFill>
                <a:schemeClr val="dk1"/>
              </a:solidFill>
            </a:endParaRPr>
          </a:p>
          <a:p>
            <a:pPr marL="0" lvl="0" indent="0" algn="just" rtl="0">
              <a:lnSpc>
                <a:spcPct val="150000"/>
              </a:lnSpc>
              <a:spcBef>
                <a:spcPts val="250"/>
              </a:spcBef>
              <a:spcAft>
                <a:spcPts val="0"/>
              </a:spcAft>
              <a:buClr>
                <a:schemeClr val="dk1"/>
              </a:buClr>
              <a:buSzPts val="1100"/>
              <a:buFont typeface="Arial"/>
              <a:buNone/>
            </a:pPr>
            <a:r>
              <a:rPr lang="en" sz="1200">
                <a:solidFill>
                  <a:schemeClr val="dk1"/>
                </a:solidFill>
              </a:rPr>
              <a:t>2. Technical cost: ₹2,500 crore</a:t>
            </a:r>
            <a:endParaRPr sz="1200">
              <a:solidFill>
                <a:schemeClr val="dk1"/>
              </a:solidFill>
            </a:endParaRPr>
          </a:p>
          <a:p>
            <a:pPr marL="0" lvl="0" indent="0" algn="just" rtl="0">
              <a:lnSpc>
                <a:spcPct val="150000"/>
              </a:lnSpc>
              <a:spcBef>
                <a:spcPts val="250"/>
              </a:spcBef>
              <a:spcAft>
                <a:spcPts val="0"/>
              </a:spcAft>
              <a:buClr>
                <a:schemeClr val="dk1"/>
              </a:buClr>
              <a:buSzPts val="1100"/>
              <a:buFont typeface="Arial"/>
              <a:buNone/>
            </a:pPr>
            <a:r>
              <a:rPr lang="en" sz="1200">
                <a:solidFill>
                  <a:schemeClr val="dk1"/>
                </a:solidFill>
              </a:rPr>
              <a:t>3. Maintenance and operation: ₹1,500 crore</a:t>
            </a:r>
            <a:endParaRPr sz="1200">
              <a:solidFill>
                <a:schemeClr val="dk1"/>
              </a:solidFill>
            </a:endParaRPr>
          </a:p>
          <a:p>
            <a:pPr marL="0" lvl="0" indent="0" algn="just" rtl="0">
              <a:lnSpc>
                <a:spcPct val="150000"/>
              </a:lnSpc>
              <a:spcBef>
                <a:spcPts val="250"/>
              </a:spcBef>
              <a:spcAft>
                <a:spcPts val="0"/>
              </a:spcAft>
              <a:buClr>
                <a:schemeClr val="dk1"/>
              </a:buClr>
              <a:buSzPts val="1100"/>
              <a:buFont typeface="Arial"/>
              <a:buNone/>
            </a:pPr>
            <a:r>
              <a:rPr lang="en" sz="1200">
                <a:solidFill>
                  <a:schemeClr val="dk1"/>
                </a:solidFill>
              </a:rPr>
              <a:t>4. Total cost: ₹24,000 crore (about 3 billion USD)</a:t>
            </a:r>
            <a:endParaRPr sz="1200">
              <a:solidFill>
                <a:schemeClr val="dk1"/>
              </a:solidFill>
            </a:endParaRPr>
          </a:p>
          <a:p>
            <a:pPr marL="0" lvl="0" indent="0" algn="just" rtl="0">
              <a:lnSpc>
                <a:spcPct val="150000"/>
              </a:lnSpc>
              <a:spcBef>
                <a:spcPts val="250"/>
              </a:spcBef>
              <a:spcAft>
                <a:spcPts val="250"/>
              </a:spcAft>
              <a:buClr>
                <a:schemeClr val="dk1"/>
              </a:buClr>
              <a:buSzPts val="1100"/>
              <a:buFont typeface="Arial"/>
              <a:buNone/>
            </a:pPr>
            <a:endParaRPr sz="1200">
              <a:solidFill>
                <a:schemeClr val="dk1"/>
              </a:solidFill>
            </a:endParaRPr>
          </a:p>
        </p:txBody>
      </p:sp>
      <p:sp>
        <p:nvSpPr>
          <p:cNvPr id="1029" name="Google Shape;1029;p112"/>
          <p:cNvSpPr/>
          <p:nvPr/>
        </p:nvSpPr>
        <p:spPr>
          <a:xfrm>
            <a:off x="1371600" y="2422175"/>
            <a:ext cx="3935100" cy="320100"/>
          </a:xfrm>
          <a:prstGeom prst="rect">
            <a:avLst/>
          </a:prstGeom>
          <a:solidFill>
            <a:srgbClr val="F1C232"/>
          </a:solidFill>
          <a:ln>
            <a:noFill/>
          </a:ln>
        </p:spPr>
        <p:txBody>
          <a:bodyPr spcFirstLastPara="1" wrap="square" lIns="91425" tIns="91425" rIns="91425" bIns="91425" anchor="ctr" anchorCtr="0">
            <a:noAutofit/>
          </a:bodyPr>
          <a:lstStyle/>
          <a:p>
            <a:pPr marL="45720" lvl="0" indent="0" algn="l" rtl="0">
              <a:spcBef>
                <a:spcPts val="1200"/>
              </a:spcBef>
              <a:spcAft>
                <a:spcPts val="1200"/>
              </a:spcAft>
              <a:buNone/>
            </a:pPr>
            <a:r>
              <a:rPr lang="en" sz="1200" b="1">
                <a:solidFill>
                  <a:schemeClr val="dk1"/>
                </a:solidFill>
              </a:rPr>
              <a:t>Total cost and division of the project</a:t>
            </a:r>
            <a:endParaRPr sz="1200" b="1">
              <a:solidFill>
                <a:schemeClr val="dk1"/>
              </a:solidFill>
            </a:endParaRPr>
          </a:p>
        </p:txBody>
      </p:sp>
      <p:sp>
        <p:nvSpPr>
          <p:cNvPr id="1030" name="Google Shape;1030;p112"/>
          <p:cNvSpPr txBox="1"/>
          <p:nvPr/>
        </p:nvSpPr>
        <p:spPr>
          <a:xfrm>
            <a:off x="1371600" y="1465985"/>
            <a:ext cx="6400800" cy="738900"/>
          </a:xfrm>
          <a:prstGeom prst="rect">
            <a:avLst/>
          </a:prstGeom>
          <a:noFill/>
          <a:ln>
            <a:noFill/>
          </a:ln>
        </p:spPr>
        <p:txBody>
          <a:bodyPr spcFirstLastPara="1" wrap="square" lIns="0" tIns="0" rIns="0" bIns="0" anchor="t" anchorCtr="0">
            <a:spAutoFit/>
          </a:bodyPr>
          <a:lstStyle/>
          <a:p>
            <a:pPr marL="0" lvl="0" indent="0" algn="just" rtl="0">
              <a:lnSpc>
                <a:spcPct val="150000"/>
              </a:lnSpc>
              <a:spcBef>
                <a:spcPts val="0"/>
              </a:spcBef>
              <a:spcAft>
                <a:spcPts val="250"/>
              </a:spcAft>
              <a:buNone/>
            </a:pPr>
            <a:r>
              <a:rPr lang="en" sz="1200">
                <a:solidFill>
                  <a:schemeClr val="dk1"/>
                </a:solidFill>
              </a:rPr>
              <a:t>This project will be completed under the Public-Private Partnership (PPP) model, with the Jharkhand government and Softa company working together. The operation of the project will primarily be managed by Softa, while the Jharkhand government will play a supportive role.</a:t>
            </a:r>
            <a:endParaRPr sz="1200">
              <a:solidFill>
                <a:schemeClr val="dk1"/>
              </a:solidFill>
            </a:endParaRPr>
          </a:p>
        </p:txBody>
      </p:sp>
      <p:grpSp>
        <p:nvGrpSpPr>
          <p:cNvPr id="1031" name="Google Shape;1031;p112"/>
          <p:cNvGrpSpPr/>
          <p:nvPr/>
        </p:nvGrpSpPr>
        <p:grpSpPr>
          <a:xfrm>
            <a:off x="5235747" y="2237638"/>
            <a:ext cx="2350421" cy="2209777"/>
            <a:chOff x="2702822" y="1989013"/>
            <a:chExt cx="2350421" cy="2209777"/>
          </a:xfrm>
        </p:grpSpPr>
        <p:grpSp>
          <p:nvGrpSpPr>
            <p:cNvPr id="1032" name="Google Shape;1032;p112"/>
            <p:cNvGrpSpPr/>
            <p:nvPr/>
          </p:nvGrpSpPr>
          <p:grpSpPr>
            <a:xfrm>
              <a:off x="3233529" y="1989013"/>
              <a:ext cx="1264727" cy="1264727"/>
              <a:chOff x="3611776" y="414352"/>
              <a:chExt cx="2166000" cy="2166000"/>
            </a:xfrm>
          </p:grpSpPr>
          <p:sp>
            <p:nvSpPr>
              <p:cNvPr id="1033" name="Google Shape;1033;p112"/>
              <p:cNvSpPr/>
              <p:nvPr/>
            </p:nvSpPr>
            <p:spPr>
              <a:xfrm>
                <a:off x="3611776" y="414352"/>
                <a:ext cx="2166000" cy="2166000"/>
              </a:xfrm>
              <a:prstGeom prst="ellipse">
                <a:avLst/>
              </a:prstGeom>
              <a:solidFill>
                <a:srgbClr val="F6B2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 name="Google Shape;1034;p112"/>
              <p:cNvSpPr txBox="1"/>
              <p:nvPr/>
            </p:nvSpPr>
            <p:spPr>
              <a:xfrm>
                <a:off x="3967546" y="1027503"/>
                <a:ext cx="1496100" cy="7029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100" b="1">
                    <a:solidFill>
                      <a:schemeClr val="dk1"/>
                    </a:solidFill>
                    <a:latin typeface="Roboto"/>
                    <a:ea typeface="Roboto"/>
                    <a:cs typeface="Roboto"/>
                    <a:sym typeface="Roboto"/>
                  </a:rPr>
                  <a:t>Public</a:t>
                </a:r>
                <a:endParaRPr sz="1100" b="1">
                  <a:solidFill>
                    <a:schemeClr val="dk1"/>
                  </a:solidFill>
                  <a:latin typeface="Roboto"/>
                  <a:ea typeface="Roboto"/>
                  <a:cs typeface="Roboto"/>
                  <a:sym typeface="Roboto"/>
                </a:endParaRPr>
              </a:p>
            </p:txBody>
          </p:sp>
        </p:grpSp>
        <p:grpSp>
          <p:nvGrpSpPr>
            <p:cNvPr id="1035" name="Google Shape;1035;p112"/>
            <p:cNvGrpSpPr/>
            <p:nvPr/>
          </p:nvGrpSpPr>
          <p:grpSpPr>
            <a:xfrm>
              <a:off x="3788516" y="2934062"/>
              <a:ext cx="1264727" cy="1264727"/>
              <a:chOff x="4562258" y="2032864"/>
              <a:chExt cx="2166000" cy="2166000"/>
            </a:xfrm>
          </p:grpSpPr>
          <p:sp>
            <p:nvSpPr>
              <p:cNvPr id="1036" name="Google Shape;1036;p112"/>
              <p:cNvSpPr/>
              <p:nvPr/>
            </p:nvSpPr>
            <p:spPr>
              <a:xfrm>
                <a:off x="4562258" y="2032864"/>
                <a:ext cx="2166000" cy="2166000"/>
              </a:xfrm>
              <a:prstGeom prst="ellipse">
                <a:avLst/>
              </a:prstGeom>
              <a:solidFill>
                <a:srgbClr val="76A5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 name="Google Shape;1037;p112"/>
              <p:cNvSpPr txBox="1"/>
              <p:nvPr/>
            </p:nvSpPr>
            <p:spPr>
              <a:xfrm>
                <a:off x="4868875" y="2764414"/>
                <a:ext cx="1707000" cy="7029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100" b="1">
                    <a:latin typeface="Roboto"/>
                    <a:ea typeface="Roboto"/>
                    <a:cs typeface="Roboto"/>
                    <a:sym typeface="Roboto"/>
                  </a:rPr>
                  <a:t>Partnership</a:t>
                </a:r>
                <a:endParaRPr sz="1100" b="1">
                  <a:latin typeface="Roboto"/>
                  <a:ea typeface="Roboto"/>
                  <a:cs typeface="Roboto"/>
                  <a:sym typeface="Roboto"/>
                </a:endParaRPr>
              </a:p>
            </p:txBody>
          </p:sp>
        </p:grpSp>
        <p:grpSp>
          <p:nvGrpSpPr>
            <p:cNvPr id="1038" name="Google Shape;1038;p112"/>
            <p:cNvGrpSpPr/>
            <p:nvPr/>
          </p:nvGrpSpPr>
          <p:grpSpPr>
            <a:xfrm>
              <a:off x="2702822" y="2934062"/>
              <a:ext cx="1264727" cy="1264727"/>
              <a:chOff x="2702876" y="2032864"/>
              <a:chExt cx="2166000" cy="2166000"/>
            </a:xfrm>
          </p:grpSpPr>
          <p:sp>
            <p:nvSpPr>
              <p:cNvPr id="1039" name="Google Shape;1039;p112"/>
              <p:cNvSpPr/>
              <p:nvPr/>
            </p:nvSpPr>
            <p:spPr>
              <a:xfrm>
                <a:off x="2702876" y="2032864"/>
                <a:ext cx="2166000" cy="2166000"/>
              </a:xfrm>
              <a:prstGeom prst="ellipse">
                <a:avLst/>
              </a:prstGeom>
              <a:solidFill>
                <a:srgbClr val="6D9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 name="Google Shape;1040;p112"/>
              <p:cNvSpPr txBox="1"/>
              <p:nvPr/>
            </p:nvSpPr>
            <p:spPr>
              <a:xfrm>
                <a:off x="2855281" y="2764414"/>
                <a:ext cx="1496100" cy="7029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100" b="1">
                    <a:solidFill>
                      <a:schemeClr val="dk1"/>
                    </a:solidFill>
                    <a:latin typeface="Roboto"/>
                    <a:ea typeface="Roboto"/>
                    <a:cs typeface="Roboto"/>
                    <a:sym typeface="Roboto"/>
                  </a:rPr>
                  <a:t>Private</a:t>
                </a:r>
                <a:endParaRPr sz="1100" b="1">
                  <a:solidFill>
                    <a:schemeClr val="dk1"/>
                  </a:solidFill>
                  <a:latin typeface="Roboto"/>
                  <a:ea typeface="Roboto"/>
                  <a:cs typeface="Roboto"/>
                  <a:sym typeface="Roboto"/>
                </a:endParaRPr>
              </a:p>
            </p:txBody>
          </p:sp>
        </p:grpSp>
        <p:sp>
          <p:nvSpPr>
            <p:cNvPr id="1041" name="Google Shape;1041;p112"/>
            <p:cNvSpPr/>
            <p:nvPr/>
          </p:nvSpPr>
          <p:spPr>
            <a:xfrm>
              <a:off x="3509738" y="2883520"/>
              <a:ext cx="715800" cy="715800"/>
            </a:xfrm>
            <a:prstGeom prst="ellipse">
              <a:avLst/>
            </a:prstGeom>
            <a:solidFill>
              <a:srgbClr val="EDA29B"/>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200" b="1"/>
                <a:t>PPP</a:t>
              </a:r>
              <a:endParaRPr sz="1200" b="1"/>
            </a:p>
          </p:txBody>
        </p:sp>
      </p:gr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Shape 1045"/>
        <p:cNvGrpSpPr/>
        <p:nvPr/>
      </p:nvGrpSpPr>
      <p:grpSpPr>
        <a:xfrm>
          <a:off x="0" y="0"/>
          <a:ext cx="0" cy="0"/>
          <a:chOff x="0" y="0"/>
          <a:chExt cx="0" cy="0"/>
        </a:xfrm>
      </p:grpSpPr>
      <p:sp>
        <p:nvSpPr>
          <p:cNvPr id="1046" name="Google Shape;1046;p113"/>
          <p:cNvSpPr txBox="1"/>
          <p:nvPr/>
        </p:nvSpPr>
        <p:spPr>
          <a:xfrm>
            <a:off x="1371600" y="935272"/>
            <a:ext cx="6400800" cy="3109200"/>
          </a:xfrm>
          <a:prstGeom prst="rect">
            <a:avLst/>
          </a:prstGeom>
          <a:noFill/>
          <a:ln>
            <a:noFill/>
          </a:ln>
        </p:spPr>
        <p:txBody>
          <a:bodyPr spcFirstLastPara="1" wrap="square" lIns="0" tIns="0" rIns="0" bIns="0" anchor="t" anchorCtr="0">
            <a:spAutoFit/>
          </a:bodyPr>
          <a:lstStyle/>
          <a:p>
            <a:pPr marL="0" lvl="0" indent="0" algn="l" rtl="0">
              <a:lnSpc>
                <a:spcPct val="150000"/>
              </a:lnSpc>
              <a:spcBef>
                <a:spcPts val="1200"/>
              </a:spcBef>
              <a:spcAft>
                <a:spcPts val="0"/>
              </a:spcAft>
              <a:buNone/>
            </a:pPr>
            <a:r>
              <a:rPr lang="en" sz="1200" b="1">
                <a:solidFill>
                  <a:schemeClr val="dk1"/>
                </a:solidFill>
              </a:rPr>
              <a:t>Project Financing Plan:</a:t>
            </a:r>
            <a:endParaRPr sz="1200" b="1">
              <a:solidFill>
                <a:schemeClr val="dk1"/>
              </a:solidFill>
            </a:endParaRPr>
          </a:p>
          <a:p>
            <a:pPr marL="457200" lvl="0" indent="-304800" algn="l" rtl="0">
              <a:lnSpc>
                <a:spcPct val="150000"/>
              </a:lnSpc>
              <a:spcBef>
                <a:spcPts val="1200"/>
              </a:spcBef>
              <a:spcAft>
                <a:spcPts val="0"/>
              </a:spcAft>
              <a:buClr>
                <a:schemeClr val="dk1"/>
              </a:buClr>
              <a:buSzPts val="1200"/>
              <a:buAutoNum type="arabicPeriod"/>
            </a:pPr>
            <a:r>
              <a:rPr lang="en" sz="1200" b="1">
                <a:solidFill>
                  <a:schemeClr val="dk1"/>
                </a:solidFill>
              </a:rPr>
              <a:t>Softa's Investment:</a:t>
            </a:r>
            <a:endParaRPr sz="1200" b="1">
              <a:solidFill>
                <a:schemeClr val="dk1"/>
              </a:solidFill>
            </a:endParaRPr>
          </a:p>
          <a:p>
            <a:pPr marL="914400" lvl="1" indent="-304800" algn="l" rtl="0">
              <a:lnSpc>
                <a:spcPct val="150000"/>
              </a:lnSpc>
              <a:spcBef>
                <a:spcPts val="0"/>
              </a:spcBef>
              <a:spcAft>
                <a:spcPts val="0"/>
              </a:spcAft>
              <a:buClr>
                <a:schemeClr val="dk1"/>
              </a:buClr>
              <a:buSzPts val="1200"/>
              <a:buChar char="○"/>
            </a:pPr>
            <a:r>
              <a:rPr lang="en" sz="1200">
                <a:solidFill>
                  <a:schemeClr val="dk1"/>
                </a:solidFill>
              </a:rPr>
              <a:t>Softa will invest 35% in the project.</a:t>
            </a:r>
            <a:endParaRPr sz="1200">
              <a:solidFill>
                <a:schemeClr val="dk1"/>
              </a:solidFill>
            </a:endParaRPr>
          </a:p>
          <a:p>
            <a:pPr marL="914400" lvl="1" indent="-304800" algn="l" rtl="0">
              <a:lnSpc>
                <a:spcPct val="150000"/>
              </a:lnSpc>
              <a:spcBef>
                <a:spcPts val="0"/>
              </a:spcBef>
              <a:spcAft>
                <a:spcPts val="0"/>
              </a:spcAft>
              <a:buClr>
                <a:schemeClr val="dk1"/>
              </a:buClr>
              <a:buSzPts val="1200"/>
              <a:buChar char="○"/>
            </a:pPr>
            <a:r>
              <a:rPr lang="en" sz="1200">
                <a:solidFill>
                  <a:schemeClr val="dk1"/>
                </a:solidFill>
              </a:rPr>
              <a:t>This amount will be ₹8,400 crores.</a:t>
            </a:r>
            <a:endParaRPr sz="1200">
              <a:solidFill>
                <a:schemeClr val="dk1"/>
              </a:solidFill>
            </a:endParaRPr>
          </a:p>
          <a:p>
            <a:pPr marL="914400" lvl="1" indent="-304800" algn="l" rtl="0">
              <a:lnSpc>
                <a:spcPct val="150000"/>
              </a:lnSpc>
              <a:spcBef>
                <a:spcPts val="0"/>
              </a:spcBef>
              <a:spcAft>
                <a:spcPts val="0"/>
              </a:spcAft>
              <a:buClr>
                <a:schemeClr val="dk1"/>
              </a:buClr>
              <a:buSzPts val="1200"/>
              <a:buChar char="○"/>
            </a:pPr>
            <a:r>
              <a:rPr lang="en" sz="1200">
                <a:solidFill>
                  <a:schemeClr val="dk1"/>
                </a:solidFill>
              </a:rPr>
              <a:t>Softa will raise this investment through its internal financial resources, issuance of shares, and institutional loans.</a:t>
            </a:r>
            <a:endParaRPr sz="1200">
              <a:solidFill>
                <a:schemeClr val="dk1"/>
              </a:solidFill>
            </a:endParaRPr>
          </a:p>
          <a:p>
            <a:pPr marL="457200" lvl="0" indent="-304800" algn="l" rtl="0">
              <a:lnSpc>
                <a:spcPct val="150000"/>
              </a:lnSpc>
              <a:spcBef>
                <a:spcPts val="0"/>
              </a:spcBef>
              <a:spcAft>
                <a:spcPts val="0"/>
              </a:spcAft>
              <a:buClr>
                <a:schemeClr val="dk1"/>
              </a:buClr>
              <a:buSzPts val="1200"/>
              <a:buAutoNum type="arabicPeriod"/>
            </a:pPr>
            <a:r>
              <a:rPr lang="en" sz="1200" b="1">
                <a:solidFill>
                  <a:schemeClr val="dk1"/>
                </a:solidFill>
              </a:rPr>
              <a:t>Jharkhand Government's Investment:</a:t>
            </a:r>
            <a:endParaRPr sz="1200" b="1">
              <a:solidFill>
                <a:schemeClr val="dk1"/>
              </a:solidFill>
            </a:endParaRPr>
          </a:p>
          <a:p>
            <a:pPr marL="914400" lvl="1" indent="-304800" algn="l" rtl="0">
              <a:lnSpc>
                <a:spcPct val="150000"/>
              </a:lnSpc>
              <a:spcBef>
                <a:spcPts val="0"/>
              </a:spcBef>
              <a:spcAft>
                <a:spcPts val="0"/>
              </a:spcAft>
              <a:buClr>
                <a:schemeClr val="dk1"/>
              </a:buClr>
              <a:buSzPts val="1200"/>
              <a:buChar char="○"/>
            </a:pPr>
            <a:r>
              <a:rPr lang="en" sz="1200">
                <a:solidFill>
                  <a:schemeClr val="dk1"/>
                </a:solidFill>
              </a:rPr>
              <a:t>The Jharkhand government will also invest 35% in the project.</a:t>
            </a:r>
            <a:endParaRPr sz="1200">
              <a:solidFill>
                <a:schemeClr val="dk1"/>
              </a:solidFill>
            </a:endParaRPr>
          </a:p>
          <a:p>
            <a:pPr marL="914400" lvl="1" indent="-304800" algn="l" rtl="0">
              <a:lnSpc>
                <a:spcPct val="150000"/>
              </a:lnSpc>
              <a:spcBef>
                <a:spcPts val="0"/>
              </a:spcBef>
              <a:spcAft>
                <a:spcPts val="0"/>
              </a:spcAft>
              <a:buClr>
                <a:schemeClr val="dk1"/>
              </a:buClr>
              <a:buSzPts val="1200"/>
              <a:buChar char="○"/>
            </a:pPr>
            <a:r>
              <a:rPr lang="en" sz="1200">
                <a:solidFill>
                  <a:schemeClr val="dk1"/>
                </a:solidFill>
              </a:rPr>
              <a:t>This amount will be ₹8,400 crores.</a:t>
            </a:r>
            <a:endParaRPr sz="1200">
              <a:solidFill>
                <a:schemeClr val="dk1"/>
              </a:solidFill>
            </a:endParaRPr>
          </a:p>
          <a:p>
            <a:pPr marL="914400" lvl="1" indent="-304800" algn="l" rtl="0">
              <a:lnSpc>
                <a:spcPct val="150000"/>
              </a:lnSpc>
              <a:spcBef>
                <a:spcPts val="0"/>
              </a:spcBef>
              <a:spcAft>
                <a:spcPts val="0"/>
              </a:spcAft>
              <a:buClr>
                <a:schemeClr val="dk1"/>
              </a:buClr>
              <a:buSzPts val="1200"/>
              <a:buChar char="○"/>
            </a:pPr>
            <a:r>
              <a:rPr lang="en" sz="1200">
                <a:solidFill>
                  <a:schemeClr val="dk1"/>
                </a:solidFill>
              </a:rPr>
              <a:t>The government will provide this amount through its budget, finance commission grants, and state funds.</a:t>
            </a:r>
            <a:endParaRPr sz="1200">
              <a:solidFill>
                <a:schemeClr val="dk1"/>
              </a:solidFill>
            </a:endParaRPr>
          </a:p>
        </p:txBody>
      </p:sp>
      <p:sp>
        <p:nvSpPr>
          <p:cNvPr id="1047" name="Google Shape;1047;p113"/>
          <p:cNvSpPr/>
          <p:nvPr/>
        </p:nvSpPr>
        <p:spPr>
          <a:xfrm>
            <a:off x="1371600" y="458150"/>
            <a:ext cx="4257600" cy="320100"/>
          </a:xfrm>
          <a:prstGeom prst="rect">
            <a:avLst/>
          </a:prstGeom>
          <a:solidFill>
            <a:srgbClr val="F1C232"/>
          </a:solidFill>
          <a:ln>
            <a:noFill/>
          </a:ln>
        </p:spPr>
        <p:txBody>
          <a:bodyPr spcFirstLastPara="1" wrap="square" lIns="91425" tIns="91425" rIns="91425" bIns="91425" anchor="ctr" anchorCtr="0">
            <a:noAutofit/>
          </a:bodyPr>
          <a:lstStyle/>
          <a:p>
            <a:pPr marL="45720" lvl="0" indent="0" algn="l" rtl="0">
              <a:spcBef>
                <a:spcPts val="1200"/>
              </a:spcBef>
              <a:spcAft>
                <a:spcPts val="1200"/>
              </a:spcAft>
              <a:buNone/>
            </a:pPr>
            <a:r>
              <a:rPr lang="en" sz="1200" b="1">
                <a:solidFill>
                  <a:schemeClr val="dk1"/>
                </a:solidFill>
              </a:rPr>
              <a:t>Project Financing Plan</a:t>
            </a:r>
            <a:endParaRPr sz="1200" b="1">
              <a:solidFill>
                <a:schemeClr val="dk1"/>
              </a:solidFill>
            </a:endParaRP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Shape 1051"/>
        <p:cNvGrpSpPr/>
        <p:nvPr/>
      </p:nvGrpSpPr>
      <p:grpSpPr>
        <a:xfrm>
          <a:off x="0" y="0"/>
          <a:ext cx="0" cy="0"/>
          <a:chOff x="0" y="0"/>
          <a:chExt cx="0" cy="0"/>
        </a:xfrm>
      </p:grpSpPr>
      <p:sp>
        <p:nvSpPr>
          <p:cNvPr id="1052" name="Google Shape;1052;p114"/>
          <p:cNvSpPr txBox="1"/>
          <p:nvPr/>
        </p:nvSpPr>
        <p:spPr>
          <a:xfrm>
            <a:off x="1371600" y="947147"/>
            <a:ext cx="6400800" cy="2832300"/>
          </a:xfrm>
          <a:prstGeom prst="rect">
            <a:avLst/>
          </a:prstGeom>
          <a:noFill/>
          <a:ln>
            <a:noFill/>
          </a:ln>
        </p:spPr>
        <p:txBody>
          <a:bodyPr spcFirstLastPara="1" wrap="square" lIns="0" tIns="0" rIns="0" bIns="0" anchor="t" anchorCtr="0">
            <a:spAutoFit/>
          </a:bodyPr>
          <a:lstStyle/>
          <a:p>
            <a:pPr marL="0" lvl="0" indent="0" algn="just" rtl="0">
              <a:lnSpc>
                <a:spcPct val="150000"/>
              </a:lnSpc>
              <a:spcBef>
                <a:spcPts val="1200"/>
              </a:spcBef>
              <a:spcAft>
                <a:spcPts val="0"/>
              </a:spcAft>
              <a:buNone/>
            </a:pPr>
            <a:r>
              <a:rPr lang="en" sz="1200" b="1">
                <a:solidFill>
                  <a:schemeClr val="dk1"/>
                </a:solidFill>
              </a:rPr>
              <a:t>3. Funding of the Remaining 30%:</a:t>
            </a:r>
            <a:endParaRPr sz="1200" b="1">
              <a:solidFill>
                <a:schemeClr val="dk1"/>
              </a:solidFill>
            </a:endParaRPr>
          </a:p>
          <a:p>
            <a:pPr marL="457200" lvl="0" indent="-304800" algn="just" rtl="0">
              <a:lnSpc>
                <a:spcPct val="150000"/>
              </a:lnSpc>
              <a:spcBef>
                <a:spcPts val="1200"/>
              </a:spcBef>
              <a:spcAft>
                <a:spcPts val="0"/>
              </a:spcAft>
              <a:buClr>
                <a:schemeClr val="dk1"/>
              </a:buClr>
              <a:buSzPts val="1200"/>
              <a:buChar char="●"/>
            </a:pPr>
            <a:r>
              <a:rPr lang="en" sz="1200">
                <a:solidFill>
                  <a:schemeClr val="dk1"/>
                </a:solidFill>
              </a:rPr>
              <a:t>A total of ₹7,200 crores will be raised from various sources:</a:t>
            </a:r>
            <a:endParaRPr sz="1200">
              <a:solidFill>
                <a:schemeClr val="dk1"/>
              </a:solidFill>
            </a:endParaRPr>
          </a:p>
          <a:p>
            <a:pPr marL="914400" lvl="1" indent="-304800" algn="just" rtl="0">
              <a:lnSpc>
                <a:spcPct val="150000"/>
              </a:lnSpc>
              <a:spcBef>
                <a:spcPts val="0"/>
              </a:spcBef>
              <a:spcAft>
                <a:spcPts val="0"/>
              </a:spcAft>
              <a:buClr>
                <a:schemeClr val="dk1"/>
              </a:buClr>
              <a:buSzPts val="1200"/>
              <a:buChar char="○"/>
            </a:pPr>
            <a:r>
              <a:rPr lang="en" sz="1200" b="1">
                <a:solidFill>
                  <a:schemeClr val="dk1"/>
                </a:solidFill>
              </a:rPr>
              <a:t>State Government Ministries</a:t>
            </a:r>
            <a:r>
              <a:rPr lang="en" sz="1200">
                <a:solidFill>
                  <a:schemeClr val="dk1"/>
                </a:solidFill>
              </a:rPr>
              <a:t>: Relevant ministries will provide assistance under their respective plans.</a:t>
            </a:r>
            <a:endParaRPr sz="1200">
              <a:solidFill>
                <a:schemeClr val="dk1"/>
              </a:solidFill>
            </a:endParaRPr>
          </a:p>
          <a:p>
            <a:pPr marL="914400" lvl="1" indent="-304800" algn="just" rtl="0">
              <a:lnSpc>
                <a:spcPct val="150000"/>
              </a:lnSpc>
              <a:spcBef>
                <a:spcPts val="0"/>
              </a:spcBef>
              <a:spcAft>
                <a:spcPts val="0"/>
              </a:spcAft>
              <a:buClr>
                <a:schemeClr val="dk1"/>
              </a:buClr>
              <a:buSzPts val="1200"/>
              <a:buChar char="○"/>
            </a:pPr>
            <a:r>
              <a:rPr lang="en" sz="1200" b="1">
                <a:solidFill>
                  <a:schemeClr val="dk1"/>
                </a:solidFill>
              </a:rPr>
              <a:t>Central Government Grant</a:t>
            </a:r>
            <a:r>
              <a:rPr lang="en" sz="1200">
                <a:solidFill>
                  <a:schemeClr val="dk1"/>
                </a:solidFill>
              </a:rPr>
              <a:t>: A contribution of ₹2,000 crores will be received from the central government under a special support scheme for the project.</a:t>
            </a:r>
            <a:endParaRPr sz="1200">
              <a:solidFill>
                <a:schemeClr val="dk1"/>
              </a:solidFill>
            </a:endParaRPr>
          </a:p>
          <a:p>
            <a:pPr marL="914400" lvl="1" indent="-304800" algn="just" rtl="0">
              <a:lnSpc>
                <a:spcPct val="150000"/>
              </a:lnSpc>
              <a:spcBef>
                <a:spcPts val="0"/>
              </a:spcBef>
              <a:spcAft>
                <a:spcPts val="0"/>
              </a:spcAft>
              <a:buClr>
                <a:schemeClr val="dk1"/>
              </a:buClr>
              <a:buSzPts val="1200"/>
              <a:buChar char="○"/>
            </a:pPr>
            <a:r>
              <a:rPr lang="en" sz="1200" b="1">
                <a:solidFill>
                  <a:schemeClr val="dk1"/>
                </a:solidFill>
              </a:rPr>
              <a:t>World Bank and Other International Institutions</a:t>
            </a:r>
            <a:r>
              <a:rPr lang="en" sz="1200">
                <a:solidFill>
                  <a:schemeClr val="dk1"/>
                </a:solidFill>
              </a:rPr>
              <a:t>: A loan/grant of ₹3,000 crores will be obtained for the project.</a:t>
            </a:r>
            <a:endParaRPr sz="1200">
              <a:solidFill>
                <a:schemeClr val="dk1"/>
              </a:solidFill>
            </a:endParaRPr>
          </a:p>
          <a:p>
            <a:pPr marL="914400" lvl="1" indent="-304800" algn="just" rtl="0">
              <a:lnSpc>
                <a:spcPct val="150000"/>
              </a:lnSpc>
              <a:spcBef>
                <a:spcPts val="0"/>
              </a:spcBef>
              <a:spcAft>
                <a:spcPts val="0"/>
              </a:spcAft>
              <a:buClr>
                <a:schemeClr val="dk1"/>
              </a:buClr>
              <a:buSzPts val="1200"/>
              <a:buChar char="○"/>
            </a:pPr>
            <a:r>
              <a:rPr lang="en" sz="1200" b="1">
                <a:solidFill>
                  <a:schemeClr val="dk1"/>
                </a:solidFill>
              </a:rPr>
              <a:t>Other Sources</a:t>
            </a:r>
            <a:r>
              <a:rPr lang="en" sz="1200">
                <a:solidFill>
                  <a:schemeClr val="dk1"/>
                </a:solidFill>
              </a:rPr>
              <a:t>: The remaining amount will be raised through agreements between the Jharkhand government and Softa.</a:t>
            </a:r>
            <a:endParaRPr sz="1200" b="1">
              <a:solidFill>
                <a:schemeClr val="dk1"/>
              </a:solidFill>
            </a:endParaRPr>
          </a:p>
        </p:txBody>
      </p:sp>
      <p:sp>
        <p:nvSpPr>
          <p:cNvPr id="1053" name="Google Shape;1053;p114"/>
          <p:cNvSpPr/>
          <p:nvPr/>
        </p:nvSpPr>
        <p:spPr>
          <a:xfrm>
            <a:off x="1371600" y="458150"/>
            <a:ext cx="4257600" cy="320100"/>
          </a:xfrm>
          <a:prstGeom prst="rect">
            <a:avLst/>
          </a:prstGeom>
          <a:solidFill>
            <a:srgbClr val="F1C232"/>
          </a:solidFill>
          <a:ln>
            <a:noFill/>
          </a:ln>
        </p:spPr>
        <p:txBody>
          <a:bodyPr spcFirstLastPara="1" wrap="square" lIns="91425" tIns="91425" rIns="91425" bIns="91425" anchor="ctr" anchorCtr="0">
            <a:noAutofit/>
          </a:bodyPr>
          <a:lstStyle/>
          <a:p>
            <a:pPr marL="45720" lvl="0" indent="0" algn="l" rtl="0">
              <a:spcBef>
                <a:spcPts val="1200"/>
              </a:spcBef>
              <a:spcAft>
                <a:spcPts val="1200"/>
              </a:spcAft>
              <a:buNone/>
            </a:pPr>
            <a:r>
              <a:rPr lang="en" sz="1200" b="1">
                <a:solidFill>
                  <a:schemeClr val="dk1"/>
                </a:solidFill>
              </a:rPr>
              <a:t>Project Financing Plan</a:t>
            </a:r>
            <a:endParaRPr sz="1200" b="1">
              <a:solidFill>
                <a:schemeClr val="dk1"/>
              </a:solidFill>
            </a:endParaRP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Shape 1057"/>
        <p:cNvGrpSpPr/>
        <p:nvPr/>
      </p:nvGrpSpPr>
      <p:grpSpPr>
        <a:xfrm>
          <a:off x="0" y="0"/>
          <a:ext cx="0" cy="0"/>
          <a:chOff x="0" y="0"/>
          <a:chExt cx="0" cy="0"/>
        </a:xfrm>
      </p:grpSpPr>
      <p:sp>
        <p:nvSpPr>
          <p:cNvPr id="1058" name="Google Shape;1058;p115"/>
          <p:cNvSpPr/>
          <p:nvPr/>
        </p:nvSpPr>
        <p:spPr>
          <a:xfrm>
            <a:off x="1371600" y="399158"/>
            <a:ext cx="4257600" cy="320100"/>
          </a:xfrm>
          <a:prstGeom prst="rect">
            <a:avLst/>
          </a:prstGeom>
          <a:solidFill>
            <a:srgbClr val="0B5394"/>
          </a:solidFill>
          <a:ln>
            <a:noFill/>
          </a:ln>
        </p:spPr>
        <p:txBody>
          <a:bodyPr spcFirstLastPara="1" wrap="square" lIns="91425" tIns="91425" rIns="91425" bIns="91425" anchor="ctr" anchorCtr="0">
            <a:noAutofit/>
          </a:bodyPr>
          <a:lstStyle/>
          <a:p>
            <a:pPr marL="45720" lvl="0" indent="0" algn="l" rtl="0">
              <a:spcBef>
                <a:spcPts val="1200"/>
              </a:spcBef>
              <a:spcAft>
                <a:spcPts val="1200"/>
              </a:spcAft>
              <a:buNone/>
            </a:pPr>
            <a:r>
              <a:rPr lang="en" sz="1200" b="1">
                <a:solidFill>
                  <a:schemeClr val="lt1"/>
                </a:solidFill>
              </a:rPr>
              <a:t>Summary of Project Funding</a:t>
            </a:r>
            <a:endParaRPr sz="1200" b="1">
              <a:solidFill>
                <a:schemeClr val="lt1"/>
              </a:solidFill>
            </a:endParaRPr>
          </a:p>
        </p:txBody>
      </p:sp>
      <p:graphicFrame>
        <p:nvGraphicFramePr>
          <p:cNvPr id="1059" name="Google Shape;1059;p115"/>
          <p:cNvGraphicFramePr/>
          <p:nvPr>
            <p:extLst>
              <p:ext uri="{D42A27DB-BD31-4B8C-83A1-F6EECF244321}">
                <p14:modId xmlns:p14="http://schemas.microsoft.com/office/powerpoint/2010/main" val="375064211"/>
              </p:ext>
            </p:extLst>
          </p:nvPr>
        </p:nvGraphicFramePr>
        <p:xfrm>
          <a:off x="1375950" y="782770"/>
          <a:ext cx="6392100" cy="2446602"/>
        </p:xfrm>
        <a:graphic>
          <a:graphicData uri="http://schemas.openxmlformats.org/drawingml/2006/table">
            <a:tbl>
              <a:tblPr>
                <a:noFill/>
                <a:tableStyleId>{E7061960-550A-4679-88C0-A7D07B7901C3}</a:tableStyleId>
              </a:tblPr>
              <a:tblGrid>
                <a:gridCol w="2130700">
                  <a:extLst>
                    <a:ext uri="{9D8B030D-6E8A-4147-A177-3AD203B41FA5}">
                      <a16:colId xmlns:a16="http://schemas.microsoft.com/office/drawing/2014/main" val="20000"/>
                    </a:ext>
                  </a:extLst>
                </a:gridCol>
                <a:gridCol w="2130700">
                  <a:extLst>
                    <a:ext uri="{9D8B030D-6E8A-4147-A177-3AD203B41FA5}">
                      <a16:colId xmlns:a16="http://schemas.microsoft.com/office/drawing/2014/main" val="20001"/>
                    </a:ext>
                  </a:extLst>
                </a:gridCol>
                <a:gridCol w="2130700">
                  <a:extLst>
                    <a:ext uri="{9D8B030D-6E8A-4147-A177-3AD203B41FA5}">
                      <a16:colId xmlns:a16="http://schemas.microsoft.com/office/drawing/2014/main" val="20002"/>
                    </a:ext>
                  </a:extLst>
                </a:gridCol>
              </a:tblGrid>
              <a:tr h="0">
                <a:tc>
                  <a:txBody>
                    <a:bodyPr/>
                    <a:lstStyle/>
                    <a:p>
                      <a:pPr marL="0" lvl="0" indent="0" algn="l" rtl="0">
                        <a:lnSpc>
                          <a:spcPct val="115000"/>
                        </a:lnSpc>
                        <a:spcBef>
                          <a:spcPts val="1200"/>
                        </a:spcBef>
                        <a:spcAft>
                          <a:spcPts val="1200"/>
                        </a:spcAft>
                        <a:buNone/>
                      </a:pPr>
                      <a:r>
                        <a:rPr lang="en" sz="1100" b="1" dirty="0"/>
                        <a:t>Funding Sources</a:t>
                      </a:r>
                      <a:endParaRPr sz="1100" b="1" dirty="0"/>
                    </a:p>
                  </a:txBody>
                  <a:tcPr marL="91425" marR="91425" marT="91425" marB="91425">
                    <a:solidFill>
                      <a:srgbClr val="F1C232"/>
                    </a:solidFill>
                  </a:tcPr>
                </a:tc>
                <a:tc>
                  <a:txBody>
                    <a:bodyPr/>
                    <a:lstStyle/>
                    <a:p>
                      <a:pPr marL="0" lvl="0" indent="0" algn="l" rtl="0">
                        <a:lnSpc>
                          <a:spcPct val="115000"/>
                        </a:lnSpc>
                        <a:spcBef>
                          <a:spcPts val="1200"/>
                        </a:spcBef>
                        <a:spcAft>
                          <a:spcPts val="1200"/>
                        </a:spcAft>
                        <a:buNone/>
                      </a:pPr>
                      <a:r>
                        <a:rPr lang="en" sz="1100" b="1"/>
                        <a:t>Contribution (%)</a:t>
                      </a:r>
                      <a:endParaRPr sz="1100" b="1"/>
                    </a:p>
                  </a:txBody>
                  <a:tcPr marL="91425" marR="91425" marT="91425" marB="91425">
                    <a:solidFill>
                      <a:srgbClr val="F1C232"/>
                    </a:solidFill>
                  </a:tcPr>
                </a:tc>
                <a:tc>
                  <a:txBody>
                    <a:bodyPr/>
                    <a:lstStyle/>
                    <a:p>
                      <a:pPr marL="0" lvl="0" indent="0" algn="l" rtl="0">
                        <a:lnSpc>
                          <a:spcPct val="115000"/>
                        </a:lnSpc>
                        <a:spcBef>
                          <a:spcPts val="1200"/>
                        </a:spcBef>
                        <a:spcAft>
                          <a:spcPts val="1200"/>
                        </a:spcAft>
                        <a:buNone/>
                      </a:pPr>
                      <a:r>
                        <a:rPr lang="en" sz="1100" b="1"/>
                        <a:t>Amount (₹ Crore)</a:t>
                      </a:r>
                      <a:endParaRPr sz="1100" b="1"/>
                    </a:p>
                  </a:txBody>
                  <a:tcPr marL="91425" marR="91425" marT="91425" marB="91425">
                    <a:solidFill>
                      <a:srgbClr val="F1C232"/>
                    </a:solidFill>
                  </a:tcPr>
                </a:tc>
                <a:extLst>
                  <a:ext uri="{0D108BD9-81ED-4DB2-BD59-A6C34878D82A}">
                    <a16:rowId xmlns:a16="http://schemas.microsoft.com/office/drawing/2014/main" val="10000"/>
                  </a:ext>
                </a:extLst>
              </a:tr>
              <a:tr h="0">
                <a:tc>
                  <a:txBody>
                    <a:bodyPr/>
                    <a:lstStyle/>
                    <a:p>
                      <a:pPr marL="0" lvl="0" indent="0" algn="l" rtl="0">
                        <a:lnSpc>
                          <a:spcPct val="115000"/>
                        </a:lnSpc>
                        <a:spcBef>
                          <a:spcPts val="1200"/>
                        </a:spcBef>
                        <a:spcAft>
                          <a:spcPts val="1200"/>
                        </a:spcAft>
                        <a:buNone/>
                      </a:pPr>
                      <a:r>
                        <a:rPr lang="en" sz="1100"/>
                        <a:t>Softa</a:t>
                      </a:r>
                      <a:endParaRPr sz="1100"/>
                    </a:p>
                  </a:txBody>
                  <a:tcPr marL="91425" marR="91425" marT="91425" marB="91425"/>
                </a:tc>
                <a:tc>
                  <a:txBody>
                    <a:bodyPr/>
                    <a:lstStyle/>
                    <a:p>
                      <a:pPr marL="0" lvl="0" indent="0" algn="l" rtl="0">
                        <a:lnSpc>
                          <a:spcPct val="115000"/>
                        </a:lnSpc>
                        <a:spcBef>
                          <a:spcPts val="1200"/>
                        </a:spcBef>
                        <a:spcAft>
                          <a:spcPts val="1200"/>
                        </a:spcAft>
                        <a:buNone/>
                      </a:pPr>
                      <a:r>
                        <a:rPr lang="en" sz="1100"/>
                        <a:t>35%</a:t>
                      </a:r>
                      <a:endParaRPr sz="1100"/>
                    </a:p>
                  </a:txBody>
                  <a:tcPr marL="91425" marR="91425" marT="91425" marB="91425"/>
                </a:tc>
                <a:tc>
                  <a:txBody>
                    <a:bodyPr/>
                    <a:lstStyle/>
                    <a:p>
                      <a:pPr marL="0" lvl="0" indent="0" algn="l" rtl="0">
                        <a:lnSpc>
                          <a:spcPct val="115000"/>
                        </a:lnSpc>
                        <a:spcBef>
                          <a:spcPts val="1200"/>
                        </a:spcBef>
                        <a:spcAft>
                          <a:spcPts val="1200"/>
                        </a:spcAft>
                        <a:buNone/>
                      </a:pPr>
                      <a:r>
                        <a:rPr lang="en" sz="1100"/>
                        <a:t>8,400</a:t>
                      </a:r>
                      <a:endParaRPr sz="1100"/>
                    </a:p>
                  </a:txBody>
                  <a:tcPr marL="91425" marR="91425" marT="91425" marB="91425"/>
                </a:tc>
                <a:extLst>
                  <a:ext uri="{0D108BD9-81ED-4DB2-BD59-A6C34878D82A}">
                    <a16:rowId xmlns:a16="http://schemas.microsoft.com/office/drawing/2014/main" val="10001"/>
                  </a:ext>
                </a:extLst>
              </a:tr>
              <a:tr h="0">
                <a:tc>
                  <a:txBody>
                    <a:bodyPr/>
                    <a:lstStyle/>
                    <a:p>
                      <a:pPr marL="0" lvl="0" indent="0" algn="l" rtl="0">
                        <a:lnSpc>
                          <a:spcPct val="115000"/>
                        </a:lnSpc>
                        <a:spcBef>
                          <a:spcPts val="1200"/>
                        </a:spcBef>
                        <a:spcAft>
                          <a:spcPts val="1200"/>
                        </a:spcAft>
                        <a:buNone/>
                      </a:pPr>
                      <a:r>
                        <a:rPr lang="en" sz="1100"/>
                        <a:t>Jharkhand Government</a:t>
                      </a:r>
                      <a:endParaRPr sz="1100"/>
                    </a:p>
                  </a:txBody>
                  <a:tcPr marL="91425" marR="91425" marT="91425" marB="91425"/>
                </a:tc>
                <a:tc>
                  <a:txBody>
                    <a:bodyPr/>
                    <a:lstStyle/>
                    <a:p>
                      <a:pPr marL="0" lvl="0" indent="0" algn="l" rtl="0">
                        <a:lnSpc>
                          <a:spcPct val="115000"/>
                        </a:lnSpc>
                        <a:spcBef>
                          <a:spcPts val="1200"/>
                        </a:spcBef>
                        <a:spcAft>
                          <a:spcPts val="1200"/>
                        </a:spcAft>
                        <a:buNone/>
                      </a:pPr>
                      <a:r>
                        <a:rPr lang="en" sz="1100"/>
                        <a:t>35%</a:t>
                      </a:r>
                      <a:endParaRPr sz="1100"/>
                    </a:p>
                  </a:txBody>
                  <a:tcPr marL="91425" marR="91425" marT="91425" marB="91425"/>
                </a:tc>
                <a:tc>
                  <a:txBody>
                    <a:bodyPr/>
                    <a:lstStyle/>
                    <a:p>
                      <a:pPr marL="0" lvl="0" indent="0" algn="l" rtl="0">
                        <a:lnSpc>
                          <a:spcPct val="115000"/>
                        </a:lnSpc>
                        <a:spcBef>
                          <a:spcPts val="1200"/>
                        </a:spcBef>
                        <a:spcAft>
                          <a:spcPts val="1200"/>
                        </a:spcAft>
                        <a:buNone/>
                      </a:pPr>
                      <a:r>
                        <a:rPr lang="en" sz="1100"/>
                        <a:t>8,400</a:t>
                      </a:r>
                      <a:endParaRPr sz="1100"/>
                    </a:p>
                  </a:txBody>
                  <a:tcPr marL="91425" marR="91425" marT="91425" marB="91425"/>
                </a:tc>
                <a:extLst>
                  <a:ext uri="{0D108BD9-81ED-4DB2-BD59-A6C34878D82A}">
                    <a16:rowId xmlns:a16="http://schemas.microsoft.com/office/drawing/2014/main" val="10002"/>
                  </a:ext>
                </a:extLst>
              </a:tr>
              <a:tr h="0">
                <a:tc>
                  <a:txBody>
                    <a:bodyPr/>
                    <a:lstStyle/>
                    <a:p>
                      <a:pPr marL="0" lvl="0" indent="0" algn="l" rtl="0">
                        <a:lnSpc>
                          <a:spcPct val="115000"/>
                        </a:lnSpc>
                        <a:spcBef>
                          <a:spcPts val="1200"/>
                        </a:spcBef>
                        <a:spcAft>
                          <a:spcPts val="1200"/>
                        </a:spcAft>
                        <a:buNone/>
                      </a:pPr>
                      <a:r>
                        <a:rPr lang="en" sz="1100"/>
                        <a:t>Other Ministries of State</a:t>
                      </a:r>
                      <a:endParaRPr sz="1100"/>
                    </a:p>
                  </a:txBody>
                  <a:tcPr marL="91425" marR="91425" marT="91425" marB="91425"/>
                </a:tc>
                <a:tc>
                  <a:txBody>
                    <a:bodyPr/>
                    <a:lstStyle/>
                    <a:p>
                      <a:pPr marL="0" lvl="0" indent="0" algn="l" rtl="0">
                        <a:lnSpc>
                          <a:spcPct val="115000"/>
                        </a:lnSpc>
                        <a:spcBef>
                          <a:spcPts val="1200"/>
                        </a:spcBef>
                        <a:spcAft>
                          <a:spcPts val="1200"/>
                        </a:spcAft>
                        <a:buNone/>
                      </a:pPr>
                      <a:r>
                        <a:rPr lang="en" sz="1100"/>
                        <a:t>12.5%</a:t>
                      </a:r>
                      <a:endParaRPr sz="1100"/>
                    </a:p>
                  </a:txBody>
                  <a:tcPr marL="91425" marR="91425" marT="91425" marB="91425"/>
                </a:tc>
                <a:tc>
                  <a:txBody>
                    <a:bodyPr/>
                    <a:lstStyle/>
                    <a:p>
                      <a:pPr marL="0" lvl="0" indent="0" algn="l" rtl="0">
                        <a:lnSpc>
                          <a:spcPct val="115000"/>
                        </a:lnSpc>
                        <a:spcBef>
                          <a:spcPts val="1200"/>
                        </a:spcBef>
                        <a:spcAft>
                          <a:spcPts val="1200"/>
                        </a:spcAft>
                        <a:buNone/>
                      </a:pPr>
                      <a:r>
                        <a:rPr lang="en" sz="1100"/>
                        <a:t>3,000</a:t>
                      </a:r>
                      <a:endParaRPr sz="1100"/>
                    </a:p>
                  </a:txBody>
                  <a:tcPr marL="91425" marR="91425" marT="91425" marB="91425"/>
                </a:tc>
                <a:extLst>
                  <a:ext uri="{0D108BD9-81ED-4DB2-BD59-A6C34878D82A}">
                    <a16:rowId xmlns:a16="http://schemas.microsoft.com/office/drawing/2014/main" val="10003"/>
                  </a:ext>
                </a:extLst>
              </a:tr>
              <a:tr h="0">
                <a:tc>
                  <a:txBody>
                    <a:bodyPr/>
                    <a:lstStyle/>
                    <a:p>
                      <a:pPr marL="0" lvl="0" indent="0" algn="l" rtl="0">
                        <a:lnSpc>
                          <a:spcPct val="115000"/>
                        </a:lnSpc>
                        <a:spcBef>
                          <a:spcPts val="1200"/>
                        </a:spcBef>
                        <a:spcAft>
                          <a:spcPts val="1200"/>
                        </a:spcAft>
                        <a:buNone/>
                      </a:pPr>
                      <a:r>
                        <a:rPr lang="en" sz="1100"/>
                        <a:t>World Bank/Central Government grant</a:t>
                      </a:r>
                      <a:endParaRPr sz="1100"/>
                    </a:p>
                  </a:txBody>
                  <a:tcPr marL="91425" marR="91425" marT="91425" marB="91425"/>
                </a:tc>
                <a:tc>
                  <a:txBody>
                    <a:bodyPr/>
                    <a:lstStyle/>
                    <a:p>
                      <a:pPr marL="0" lvl="0" indent="0" algn="l" rtl="0">
                        <a:lnSpc>
                          <a:spcPct val="115000"/>
                        </a:lnSpc>
                        <a:spcBef>
                          <a:spcPts val="1200"/>
                        </a:spcBef>
                        <a:spcAft>
                          <a:spcPts val="1200"/>
                        </a:spcAft>
                        <a:buNone/>
                      </a:pPr>
                      <a:r>
                        <a:rPr lang="en" sz="1100"/>
                        <a:t>12.5%</a:t>
                      </a:r>
                      <a:endParaRPr sz="1100"/>
                    </a:p>
                  </a:txBody>
                  <a:tcPr marL="91425" marR="91425" marT="91425" marB="91425"/>
                </a:tc>
                <a:tc>
                  <a:txBody>
                    <a:bodyPr/>
                    <a:lstStyle/>
                    <a:p>
                      <a:pPr marL="0" lvl="0" indent="0" algn="l" rtl="0">
                        <a:lnSpc>
                          <a:spcPct val="115000"/>
                        </a:lnSpc>
                        <a:spcBef>
                          <a:spcPts val="1200"/>
                        </a:spcBef>
                        <a:spcAft>
                          <a:spcPts val="1200"/>
                        </a:spcAft>
                        <a:buNone/>
                      </a:pPr>
                      <a:r>
                        <a:rPr lang="en" sz="1100"/>
                        <a:t>3,000</a:t>
                      </a:r>
                      <a:endParaRPr sz="1100"/>
                    </a:p>
                  </a:txBody>
                  <a:tcPr marL="91425" marR="91425" marT="91425" marB="91425"/>
                </a:tc>
                <a:extLst>
                  <a:ext uri="{0D108BD9-81ED-4DB2-BD59-A6C34878D82A}">
                    <a16:rowId xmlns:a16="http://schemas.microsoft.com/office/drawing/2014/main" val="10004"/>
                  </a:ext>
                </a:extLst>
              </a:tr>
              <a:tr h="0">
                <a:tc>
                  <a:txBody>
                    <a:bodyPr/>
                    <a:lstStyle/>
                    <a:p>
                      <a:pPr marL="0" lvl="0" indent="0" algn="l" rtl="0">
                        <a:lnSpc>
                          <a:spcPct val="115000"/>
                        </a:lnSpc>
                        <a:spcBef>
                          <a:spcPts val="1200"/>
                        </a:spcBef>
                        <a:spcAft>
                          <a:spcPts val="1200"/>
                        </a:spcAft>
                        <a:buNone/>
                      </a:pPr>
                      <a:r>
                        <a:rPr lang="en" sz="1100" b="1"/>
                        <a:t>Total</a:t>
                      </a:r>
                      <a:endParaRPr sz="1100" b="1"/>
                    </a:p>
                  </a:txBody>
                  <a:tcPr marL="91425" marR="91425" marT="91425" marB="91425"/>
                </a:tc>
                <a:tc>
                  <a:txBody>
                    <a:bodyPr/>
                    <a:lstStyle/>
                    <a:p>
                      <a:pPr marL="0" lvl="0" indent="0" algn="l" rtl="0">
                        <a:lnSpc>
                          <a:spcPct val="115000"/>
                        </a:lnSpc>
                        <a:spcBef>
                          <a:spcPts val="1200"/>
                        </a:spcBef>
                        <a:spcAft>
                          <a:spcPts val="1200"/>
                        </a:spcAft>
                        <a:buNone/>
                      </a:pPr>
                      <a:r>
                        <a:rPr lang="en" sz="1100" b="1"/>
                        <a:t>100%</a:t>
                      </a:r>
                      <a:endParaRPr sz="1100" b="1"/>
                    </a:p>
                  </a:txBody>
                  <a:tcPr marL="91425" marR="91425" marT="91425" marB="91425"/>
                </a:tc>
                <a:tc>
                  <a:txBody>
                    <a:bodyPr/>
                    <a:lstStyle/>
                    <a:p>
                      <a:pPr marL="0" lvl="0" indent="0" algn="l" rtl="0">
                        <a:lnSpc>
                          <a:spcPct val="115000"/>
                        </a:lnSpc>
                        <a:spcBef>
                          <a:spcPts val="1200"/>
                        </a:spcBef>
                        <a:spcAft>
                          <a:spcPts val="1200"/>
                        </a:spcAft>
                        <a:buNone/>
                      </a:pPr>
                      <a:r>
                        <a:rPr lang="en" sz="1100" b="1" dirty="0"/>
                        <a:t>24,000</a:t>
                      </a:r>
                      <a:endParaRPr sz="1100" b="1" dirty="0"/>
                    </a:p>
                  </a:txBody>
                  <a:tcPr marL="91425" marR="91425" marT="91425" marB="91425"/>
                </a:tc>
                <a:extLst>
                  <a:ext uri="{0D108BD9-81ED-4DB2-BD59-A6C34878D82A}">
                    <a16:rowId xmlns:a16="http://schemas.microsoft.com/office/drawing/2014/main" val="10005"/>
                  </a:ext>
                </a:extLst>
              </a:tr>
            </a:tbl>
          </a:graphicData>
        </a:graphic>
      </p:graphicFrame>
      <p:pic>
        <p:nvPicPr>
          <p:cNvPr id="1060" name="Google Shape;1060;p115"/>
          <p:cNvPicPr preferRelativeResize="0"/>
          <p:nvPr/>
        </p:nvPicPr>
        <p:blipFill rotWithShape="1">
          <a:blip r:embed="rId3">
            <a:alphaModFix/>
          </a:blip>
          <a:srcRect/>
          <a:stretch/>
        </p:blipFill>
        <p:spPr>
          <a:xfrm>
            <a:off x="2901526" y="3287893"/>
            <a:ext cx="3340949" cy="1732725"/>
          </a:xfrm>
          <a:prstGeom prst="rect">
            <a:avLst/>
          </a:prstGeom>
          <a:noFill/>
          <a:ln>
            <a:noFill/>
          </a:ln>
        </p:spPr>
      </p:pic>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Shape 1064"/>
        <p:cNvGrpSpPr/>
        <p:nvPr/>
      </p:nvGrpSpPr>
      <p:grpSpPr>
        <a:xfrm>
          <a:off x="0" y="0"/>
          <a:ext cx="0" cy="0"/>
          <a:chOff x="0" y="0"/>
          <a:chExt cx="0" cy="0"/>
        </a:xfrm>
      </p:grpSpPr>
      <p:sp>
        <p:nvSpPr>
          <p:cNvPr id="1065" name="Google Shape;1065;p116"/>
          <p:cNvSpPr txBox="1"/>
          <p:nvPr/>
        </p:nvSpPr>
        <p:spPr>
          <a:xfrm>
            <a:off x="1371600" y="854745"/>
            <a:ext cx="6400800" cy="2232000"/>
          </a:xfrm>
          <a:prstGeom prst="rect">
            <a:avLst/>
          </a:prstGeom>
          <a:noFill/>
          <a:ln>
            <a:noFill/>
          </a:ln>
        </p:spPr>
        <p:txBody>
          <a:bodyPr spcFirstLastPara="1" wrap="square" lIns="0" tIns="0" rIns="0" bIns="0" anchor="t" anchorCtr="0">
            <a:spAutoFit/>
          </a:bodyPr>
          <a:lstStyle/>
          <a:p>
            <a:pPr marL="457200" lvl="0" indent="-304800" algn="just" rtl="0">
              <a:lnSpc>
                <a:spcPct val="150000"/>
              </a:lnSpc>
              <a:spcBef>
                <a:spcPts val="1000"/>
              </a:spcBef>
              <a:spcAft>
                <a:spcPts val="0"/>
              </a:spcAft>
              <a:buClr>
                <a:schemeClr val="dk1"/>
              </a:buClr>
              <a:buSzPts val="1200"/>
              <a:buAutoNum type="arabicPeriod"/>
            </a:pPr>
            <a:r>
              <a:rPr lang="en" sz="1200">
                <a:solidFill>
                  <a:schemeClr val="dk1"/>
                </a:solidFill>
              </a:rPr>
              <a:t>This project will play a significant role in the </a:t>
            </a:r>
            <a:r>
              <a:rPr lang="en" sz="1200" b="1">
                <a:solidFill>
                  <a:schemeClr val="dk1"/>
                </a:solidFill>
              </a:rPr>
              <a:t>development of Jharkhand.</a:t>
            </a:r>
            <a:endParaRPr sz="1200" b="1">
              <a:solidFill>
                <a:schemeClr val="dk1"/>
              </a:solidFill>
            </a:endParaRPr>
          </a:p>
          <a:p>
            <a:pPr marL="457200" lvl="0" indent="-304800" algn="just" rtl="0">
              <a:lnSpc>
                <a:spcPct val="150000"/>
              </a:lnSpc>
              <a:spcBef>
                <a:spcPts val="1000"/>
              </a:spcBef>
              <a:spcAft>
                <a:spcPts val="0"/>
              </a:spcAft>
              <a:buClr>
                <a:schemeClr val="dk1"/>
              </a:buClr>
              <a:buSzPts val="1200"/>
              <a:buAutoNum type="arabicPeriod"/>
            </a:pPr>
            <a:r>
              <a:rPr lang="en" sz="1200">
                <a:solidFill>
                  <a:schemeClr val="dk1"/>
                </a:solidFill>
              </a:rPr>
              <a:t>To ensure transparency in operations, all processes will be monitored under the </a:t>
            </a:r>
            <a:r>
              <a:rPr lang="en" sz="1200" b="1">
                <a:solidFill>
                  <a:schemeClr val="dk1"/>
                </a:solidFill>
              </a:rPr>
              <a:t>PPP model</a:t>
            </a:r>
            <a:r>
              <a:rPr lang="en" sz="1200">
                <a:solidFill>
                  <a:schemeClr val="dk1"/>
                </a:solidFill>
              </a:rPr>
              <a:t>.</a:t>
            </a:r>
            <a:endParaRPr sz="1200">
              <a:solidFill>
                <a:schemeClr val="dk1"/>
              </a:solidFill>
            </a:endParaRPr>
          </a:p>
          <a:p>
            <a:pPr marL="457200" lvl="0" indent="-304800" algn="just" rtl="0">
              <a:lnSpc>
                <a:spcPct val="150000"/>
              </a:lnSpc>
              <a:spcBef>
                <a:spcPts val="1000"/>
              </a:spcBef>
              <a:spcAft>
                <a:spcPts val="0"/>
              </a:spcAft>
              <a:buClr>
                <a:schemeClr val="dk1"/>
              </a:buClr>
              <a:buSzPts val="1200"/>
              <a:buAutoNum type="arabicPeriod"/>
            </a:pPr>
            <a:r>
              <a:rPr lang="en" sz="1200">
                <a:solidFill>
                  <a:schemeClr val="dk1"/>
                </a:solidFill>
              </a:rPr>
              <a:t>An effective management system will be implemented to ensure timely availability of </a:t>
            </a:r>
            <a:r>
              <a:rPr lang="en" sz="1200" b="1">
                <a:solidFill>
                  <a:schemeClr val="dk1"/>
                </a:solidFill>
              </a:rPr>
              <a:t>financing from various sources</a:t>
            </a:r>
            <a:r>
              <a:rPr lang="en" sz="1200">
                <a:solidFill>
                  <a:schemeClr val="dk1"/>
                </a:solidFill>
              </a:rPr>
              <a:t>.</a:t>
            </a:r>
            <a:endParaRPr sz="1200">
              <a:solidFill>
                <a:schemeClr val="dk1"/>
              </a:solidFill>
            </a:endParaRPr>
          </a:p>
          <a:p>
            <a:pPr marL="457200" lvl="0" indent="-304800" algn="just" rtl="0">
              <a:lnSpc>
                <a:spcPct val="150000"/>
              </a:lnSpc>
              <a:spcBef>
                <a:spcPts val="1000"/>
              </a:spcBef>
              <a:spcAft>
                <a:spcPts val="1000"/>
              </a:spcAft>
              <a:buClr>
                <a:schemeClr val="dk1"/>
              </a:buClr>
              <a:buSzPts val="1200"/>
              <a:buAutoNum type="arabicPeriod"/>
            </a:pPr>
            <a:r>
              <a:rPr lang="en" sz="1200" b="1">
                <a:solidFill>
                  <a:schemeClr val="dk1"/>
                </a:solidFill>
              </a:rPr>
              <a:t>Softa will take responsibility for long-term operations</a:t>
            </a:r>
            <a:r>
              <a:rPr lang="en" sz="1200">
                <a:solidFill>
                  <a:schemeClr val="dk1"/>
                </a:solidFill>
              </a:rPr>
              <a:t>, while the Jharkhand government will provide technical assistance and resources.</a:t>
            </a:r>
            <a:endParaRPr sz="1200">
              <a:solidFill>
                <a:schemeClr val="dk1"/>
              </a:solidFill>
            </a:endParaRPr>
          </a:p>
        </p:txBody>
      </p:sp>
      <p:sp>
        <p:nvSpPr>
          <p:cNvPr id="1066" name="Google Shape;1066;p116"/>
          <p:cNvSpPr/>
          <p:nvPr/>
        </p:nvSpPr>
        <p:spPr>
          <a:xfrm>
            <a:off x="1371600" y="446050"/>
            <a:ext cx="2567700" cy="320100"/>
          </a:xfrm>
          <a:prstGeom prst="rect">
            <a:avLst/>
          </a:prstGeom>
          <a:solidFill>
            <a:srgbClr val="666666"/>
          </a:solidFill>
          <a:ln>
            <a:noFill/>
          </a:ln>
        </p:spPr>
        <p:txBody>
          <a:bodyPr spcFirstLastPara="1" wrap="square" lIns="91425" tIns="91425" rIns="91425" bIns="91425" anchor="ctr" anchorCtr="0">
            <a:noAutofit/>
          </a:bodyPr>
          <a:lstStyle/>
          <a:p>
            <a:pPr marL="45720" lvl="0" indent="0" algn="l" rtl="0">
              <a:spcBef>
                <a:spcPts val="1200"/>
              </a:spcBef>
              <a:spcAft>
                <a:spcPts val="1200"/>
              </a:spcAft>
              <a:buNone/>
            </a:pPr>
            <a:r>
              <a:rPr lang="en" sz="1200" b="1">
                <a:solidFill>
                  <a:schemeClr val="lt1"/>
                </a:solidFill>
              </a:rPr>
              <a:t>Results and Key Points:</a:t>
            </a:r>
            <a:endParaRPr sz="1200" b="1">
              <a:solidFill>
                <a:schemeClr val="lt1"/>
              </a:solidFill>
            </a:endParaRPr>
          </a:p>
        </p:txBody>
      </p:sp>
      <p:sp>
        <p:nvSpPr>
          <p:cNvPr id="1067" name="Google Shape;1067;p116"/>
          <p:cNvSpPr txBox="1"/>
          <p:nvPr/>
        </p:nvSpPr>
        <p:spPr>
          <a:xfrm>
            <a:off x="1465500" y="3457175"/>
            <a:ext cx="6400800" cy="1200600"/>
          </a:xfrm>
          <a:prstGeom prst="rect">
            <a:avLst/>
          </a:prstGeom>
          <a:noFill/>
          <a:ln>
            <a:noFill/>
          </a:ln>
        </p:spPr>
        <p:txBody>
          <a:bodyPr spcFirstLastPara="1" wrap="square" lIns="91425" tIns="91425" rIns="91425" bIns="91425" anchor="t" anchorCtr="0">
            <a:spAutoFit/>
          </a:bodyPr>
          <a:lstStyle/>
          <a:p>
            <a:pPr marL="0" lvl="0" indent="0" algn="just" rtl="0">
              <a:lnSpc>
                <a:spcPct val="150000"/>
              </a:lnSpc>
              <a:spcBef>
                <a:spcPts val="1200"/>
              </a:spcBef>
              <a:spcAft>
                <a:spcPts val="1200"/>
              </a:spcAft>
              <a:buClr>
                <a:schemeClr val="dk1"/>
              </a:buClr>
              <a:buSzPts val="1100"/>
              <a:buFont typeface="Arial"/>
              <a:buNone/>
            </a:pPr>
            <a:r>
              <a:rPr lang="en" sz="1200">
                <a:solidFill>
                  <a:schemeClr val="dk1"/>
                </a:solidFill>
              </a:rPr>
              <a:t>The Jharkhand government will fully cooperate in the development of infrastructure at the grassroots level to make this ambitious project successful. The government will provide land for the hubs of this project and will ensure the availability of essential resources like roads, electricity, and water to the identified hubs.</a:t>
            </a:r>
            <a:endParaRPr sz="1800">
              <a:solidFill>
                <a:schemeClr val="dk2"/>
              </a:solidFill>
            </a:endParaRP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Shape 1071"/>
        <p:cNvGrpSpPr/>
        <p:nvPr/>
      </p:nvGrpSpPr>
      <p:grpSpPr>
        <a:xfrm>
          <a:off x="0" y="0"/>
          <a:ext cx="0" cy="0"/>
          <a:chOff x="0" y="0"/>
          <a:chExt cx="0" cy="0"/>
        </a:xfrm>
      </p:grpSpPr>
      <p:sp>
        <p:nvSpPr>
          <p:cNvPr id="1072" name="Google Shape;1072;p117"/>
          <p:cNvSpPr txBox="1"/>
          <p:nvPr/>
        </p:nvSpPr>
        <p:spPr>
          <a:xfrm>
            <a:off x="1371600" y="458145"/>
            <a:ext cx="6400800" cy="1723800"/>
          </a:xfrm>
          <a:prstGeom prst="rect">
            <a:avLst/>
          </a:prstGeom>
          <a:noFill/>
          <a:ln>
            <a:noFill/>
          </a:ln>
        </p:spPr>
        <p:txBody>
          <a:bodyPr spcFirstLastPara="1" wrap="square" lIns="0" tIns="0" rIns="0" bIns="0" anchor="t" anchorCtr="0">
            <a:spAutoFit/>
          </a:bodyPr>
          <a:lstStyle/>
          <a:p>
            <a:pPr marL="0" lvl="0" indent="0" algn="just" rtl="0">
              <a:lnSpc>
                <a:spcPct val="150000"/>
              </a:lnSpc>
              <a:spcBef>
                <a:spcPts val="1200"/>
              </a:spcBef>
              <a:spcAft>
                <a:spcPts val="0"/>
              </a:spcAft>
              <a:buClr>
                <a:schemeClr val="dk1"/>
              </a:buClr>
              <a:buSzPts val="1100"/>
              <a:buFont typeface="Arial"/>
              <a:buNone/>
            </a:pPr>
            <a:r>
              <a:rPr lang="en" sz="1200">
                <a:solidFill>
                  <a:schemeClr val="dk1"/>
                </a:solidFill>
              </a:rPr>
              <a:t>In rural areas, where farms and centers will be established, the government will arrange for land and other necessary infrastructure. Depending on availability, the government will also provide tax exemptions.</a:t>
            </a:r>
            <a:endParaRPr sz="1200">
              <a:solidFill>
                <a:schemeClr val="dk1"/>
              </a:solidFill>
            </a:endParaRPr>
          </a:p>
          <a:p>
            <a:pPr marL="0" lvl="0" indent="0" algn="just" rtl="0">
              <a:lnSpc>
                <a:spcPct val="150000"/>
              </a:lnSpc>
              <a:spcBef>
                <a:spcPts val="1200"/>
              </a:spcBef>
              <a:spcAft>
                <a:spcPts val="1200"/>
              </a:spcAft>
              <a:buNone/>
            </a:pPr>
            <a:r>
              <a:rPr lang="en" sz="1200">
                <a:solidFill>
                  <a:schemeClr val="dk1"/>
                </a:solidFill>
              </a:rPr>
              <a:t>The government will also play a key role in promoting and publicizing this project. At the grassroots level, any administrative or logistical support required will be provided by the state government.</a:t>
            </a:r>
            <a:endParaRPr sz="1200">
              <a:solidFill>
                <a:schemeClr val="dk1"/>
              </a:solidFill>
            </a:endParaRPr>
          </a:p>
        </p:txBody>
      </p:sp>
      <p:pic>
        <p:nvPicPr>
          <p:cNvPr id="1073" name="Google Shape;1073;p117"/>
          <p:cNvPicPr preferRelativeResize="0"/>
          <p:nvPr/>
        </p:nvPicPr>
        <p:blipFill rotWithShape="1">
          <a:blip r:embed="rId3">
            <a:alphaModFix/>
          </a:blip>
          <a:srcRect l="2512" r="1939"/>
          <a:stretch/>
        </p:blipFill>
        <p:spPr>
          <a:xfrm>
            <a:off x="4264207" y="2616175"/>
            <a:ext cx="3126862" cy="2380800"/>
          </a:xfrm>
          <a:prstGeom prst="rect">
            <a:avLst/>
          </a:prstGeom>
          <a:noFill/>
          <a:ln>
            <a:noFill/>
          </a:ln>
        </p:spPr>
      </p:pic>
      <p:pic>
        <p:nvPicPr>
          <p:cNvPr id="1074" name="Google Shape;1074;p117"/>
          <p:cNvPicPr preferRelativeResize="0"/>
          <p:nvPr/>
        </p:nvPicPr>
        <p:blipFill rotWithShape="1">
          <a:blip r:embed="rId4">
            <a:alphaModFix/>
          </a:blip>
          <a:srcRect l="4032" r="4734"/>
          <a:stretch/>
        </p:blipFill>
        <p:spPr>
          <a:xfrm>
            <a:off x="1938775" y="3458002"/>
            <a:ext cx="1101759" cy="697146"/>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3" name="Google Shape;143;p23"/>
          <p:cNvSpPr/>
          <p:nvPr/>
        </p:nvSpPr>
        <p:spPr>
          <a:xfrm>
            <a:off x="2757300" y="463966"/>
            <a:ext cx="3629400" cy="320100"/>
          </a:xfrm>
          <a:prstGeom prst="rect">
            <a:avLst/>
          </a:prstGeom>
          <a:solidFill>
            <a:srgbClr val="F1C232"/>
          </a:solidFill>
          <a:ln>
            <a:noFill/>
          </a:ln>
        </p:spPr>
        <p:txBody>
          <a:bodyPr spcFirstLastPara="1" wrap="square" lIns="91425" tIns="0" rIns="91425" bIns="91425" anchor="ctr" anchorCtr="0">
            <a:noAutofit/>
          </a:bodyPr>
          <a:lstStyle/>
          <a:p>
            <a:pPr marL="0" lvl="0" indent="0" algn="ctr" rtl="0">
              <a:lnSpc>
                <a:spcPct val="115000"/>
              </a:lnSpc>
              <a:spcBef>
                <a:spcPts val="1200"/>
              </a:spcBef>
              <a:spcAft>
                <a:spcPts val="200"/>
              </a:spcAft>
              <a:buNone/>
            </a:pPr>
            <a:r>
              <a:rPr lang="en" b="1">
                <a:solidFill>
                  <a:schemeClr val="dk1"/>
                </a:solidFill>
              </a:rPr>
              <a:t>Finland: An Inspiring Example</a:t>
            </a:r>
            <a:endParaRPr b="1">
              <a:solidFill>
                <a:schemeClr val="dk1"/>
              </a:solidFill>
            </a:endParaRPr>
          </a:p>
        </p:txBody>
      </p:sp>
      <p:sp>
        <p:nvSpPr>
          <p:cNvPr id="144" name="Google Shape;144;p23"/>
          <p:cNvSpPr txBox="1"/>
          <p:nvPr/>
        </p:nvSpPr>
        <p:spPr>
          <a:xfrm>
            <a:off x="1369500" y="3582222"/>
            <a:ext cx="6405000" cy="1446900"/>
          </a:xfrm>
          <a:prstGeom prst="rect">
            <a:avLst/>
          </a:prstGeom>
          <a:noFill/>
          <a:ln>
            <a:noFill/>
          </a:ln>
        </p:spPr>
        <p:txBody>
          <a:bodyPr spcFirstLastPara="1" wrap="square" lIns="91425" tIns="0" rIns="0" bIns="0" anchor="t" anchorCtr="0">
            <a:spAutoFit/>
          </a:bodyPr>
          <a:lstStyle/>
          <a:p>
            <a:pPr marL="283464" lvl="0" indent="-268224" algn="just" rtl="0">
              <a:lnSpc>
                <a:spcPct val="150000"/>
              </a:lnSpc>
              <a:spcBef>
                <a:spcPts val="1200"/>
              </a:spcBef>
              <a:spcAft>
                <a:spcPts val="0"/>
              </a:spcAft>
              <a:buClr>
                <a:schemeClr val="dk1"/>
              </a:buClr>
              <a:buSzPts val="1200"/>
              <a:buChar char="●"/>
            </a:pPr>
            <a:r>
              <a:rPr lang="en" sz="1200" b="1">
                <a:solidFill>
                  <a:schemeClr val="dk1"/>
                </a:solidFill>
              </a:rPr>
              <a:t>Equality and Respect for Talent:</a:t>
            </a:r>
            <a:r>
              <a:rPr lang="en" sz="1200">
                <a:solidFill>
                  <a:schemeClr val="dk1"/>
                </a:solidFill>
              </a:rPr>
              <a:t> The foundation of Finland's success lies in recognizing the potential of every individual and assigning responsibilities according to their competencies.</a:t>
            </a:r>
            <a:endParaRPr sz="1200">
              <a:solidFill>
                <a:schemeClr val="dk1"/>
              </a:solidFill>
            </a:endParaRPr>
          </a:p>
          <a:p>
            <a:pPr marL="283464" lvl="0" indent="-268224" algn="just" rtl="0">
              <a:lnSpc>
                <a:spcPct val="150000"/>
              </a:lnSpc>
              <a:spcBef>
                <a:spcPts val="1200"/>
              </a:spcBef>
              <a:spcAft>
                <a:spcPts val="1000"/>
              </a:spcAft>
              <a:buClr>
                <a:schemeClr val="dk1"/>
              </a:buClr>
              <a:buSzPts val="1200"/>
              <a:buChar char="●"/>
            </a:pPr>
            <a:r>
              <a:rPr lang="en" sz="1200" b="1">
                <a:solidFill>
                  <a:schemeClr val="dk1"/>
                </a:solidFill>
              </a:rPr>
              <a:t>Social Self-Reliance:</a:t>
            </a:r>
            <a:r>
              <a:rPr lang="en" sz="1200">
                <a:solidFill>
                  <a:schemeClr val="dk1"/>
                </a:solidFill>
              </a:rPr>
              <a:t> Finland has proven that for prosperity and development, it is not only economic resources that are essential, but also equality and an inclusive approach.</a:t>
            </a:r>
            <a:endParaRPr sz="1200">
              <a:solidFill>
                <a:schemeClr val="dk1"/>
              </a:solidFill>
            </a:endParaRPr>
          </a:p>
        </p:txBody>
      </p:sp>
      <p:sp>
        <p:nvSpPr>
          <p:cNvPr id="145" name="Google Shape;145;p23"/>
          <p:cNvSpPr txBox="1"/>
          <p:nvPr/>
        </p:nvSpPr>
        <p:spPr>
          <a:xfrm>
            <a:off x="1369500" y="943978"/>
            <a:ext cx="6438000" cy="831300"/>
          </a:xfrm>
          <a:prstGeom prst="rect">
            <a:avLst/>
          </a:prstGeom>
          <a:noFill/>
          <a:ln>
            <a:noFill/>
          </a:ln>
        </p:spPr>
        <p:txBody>
          <a:bodyPr spcFirstLastPara="1" wrap="square" lIns="0" tIns="0" rIns="0" bIns="91425" anchor="t" anchorCtr="0">
            <a:spAutoFit/>
          </a:bodyPr>
          <a:lstStyle/>
          <a:p>
            <a:pPr marL="0" lvl="0" indent="0" algn="just" rtl="0">
              <a:lnSpc>
                <a:spcPct val="150000"/>
              </a:lnSpc>
              <a:spcBef>
                <a:spcPts val="1200"/>
              </a:spcBef>
              <a:spcAft>
                <a:spcPts val="1200"/>
              </a:spcAft>
              <a:buNone/>
            </a:pPr>
            <a:r>
              <a:rPr lang="en" sz="1200">
                <a:solidFill>
                  <a:schemeClr val="dk1"/>
                </a:solidFill>
              </a:rPr>
              <a:t>SOFTA's headquarters is in Finland, a country with a population of only 5 million. Despite this, Finland has earned a respected position globally due to its distinctive thinking and social self-reliance.</a:t>
            </a:r>
            <a:endParaRPr sz="1200">
              <a:solidFill>
                <a:schemeClr val="dk1"/>
              </a:solidFill>
            </a:endParaRPr>
          </a:p>
        </p:txBody>
      </p:sp>
      <p:pic>
        <p:nvPicPr>
          <p:cNvPr id="146" name="Google Shape;146;p23"/>
          <p:cNvPicPr preferRelativeResize="0"/>
          <p:nvPr/>
        </p:nvPicPr>
        <p:blipFill rotWithShape="1">
          <a:blip r:embed="rId3">
            <a:alphaModFix/>
          </a:blip>
          <a:srcRect t="3174" b="3174"/>
          <a:stretch/>
        </p:blipFill>
        <p:spPr>
          <a:xfrm>
            <a:off x="2790024" y="1836484"/>
            <a:ext cx="3228900" cy="1844700"/>
          </a:xfrm>
          <a:prstGeom prst="roundRect">
            <a:avLst>
              <a:gd name="adj" fmla="val 9123"/>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sp>
        <p:nvSpPr>
          <p:cNvPr id="151" name="Google Shape;151;p24"/>
          <p:cNvSpPr/>
          <p:nvPr/>
        </p:nvSpPr>
        <p:spPr>
          <a:xfrm>
            <a:off x="1371600" y="462300"/>
            <a:ext cx="6005400" cy="365700"/>
          </a:xfrm>
          <a:prstGeom prst="rect">
            <a:avLst/>
          </a:prstGeom>
          <a:solidFill>
            <a:srgbClr val="6AA84F"/>
          </a:solidFill>
          <a:ln>
            <a:noFill/>
          </a:ln>
        </p:spPr>
        <p:txBody>
          <a:bodyPr spcFirstLastPara="1" wrap="square" lIns="0" tIns="91425" rIns="0" bIns="0" anchor="ctr" anchorCtr="0">
            <a:noAutofit/>
          </a:bodyPr>
          <a:lstStyle/>
          <a:p>
            <a:pPr marL="0" lvl="0" indent="0" algn="ctr" rtl="0">
              <a:lnSpc>
                <a:spcPct val="100000"/>
              </a:lnSpc>
              <a:spcBef>
                <a:spcPts val="0"/>
              </a:spcBef>
              <a:spcAft>
                <a:spcPts val="400"/>
              </a:spcAft>
              <a:buNone/>
            </a:pPr>
            <a:r>
              <a:rPr lang="en" sz="1800" b="1">
                <a:solidFill>
                  <a:schemeClr val="lt1"/>
                </a:solidFill>
              </a:rPr>
              <a:t>SOFTA's Social Development Initiative in Jharkhand</a:t>
            </a:r>
            <a:endParaRPr sz="1800" b="1">
              <a:solidFill>
                <a:schemeClr val="lt1"/>
              </a:solidFill>
            </a:endParaRPr>
          </a:p>
        </p:txBody>
      </p:sp>
      <p:sp>
        <p:nvSpPr>
          <p:cNvPr id="152" name="Google Shape;152;p24"/>
          <p:cNvSpPr txBox="1"/>
          <p:nvPr/>
        </p:nvSpPr>
        <p:spPr>
          <a:xfrm>
            <a:off x="1371600" y="1036241"/>
            <a:ext cx="6400800" cy="548700"/>
          </a:xfrm>
          <a:prstGeom prst="rect">
            <a:avLst/>
          </a:prstGeom>
          <a:noFill/>
          <a:ln>
            <a:noFill/>
          </a:ln>
        </p:spPr>
        <p:txBody>
          <a:bodyPr spcFirstLastPara="1" wrap="square" lIns="0" tIns="0" rIns="0" bIns="0" anchor="t" anchorCtr="0">
            <a:noAutofit/>
          </a:bodyPr>
          <a:lstStyle/>
          <a:p>
            <a:pPr marL="0" lvl="0" indent="0" algn="l" rtl="0">
              <a:lnSpc>
                <a:spcPct val="150000"/>
              </a:lnSpc>
              <a:spcAft>
                <a:spcPts val="1200"/>
              </a:spcAft>
              <a:buNone/>
            </a:pPr>
            <a:r>
              <a:rPr lang="en" sz="1200" dirty="0">
                <a:solidFill>
                  <a:schemeClr val="dk1"/>
                </a:solidFill>
              </a:rPr>
              <a:t>SOFTA aims to present a model of social development like Finland in Jharkhand. This project guarantees to make Jharkhand a prosperous and self-reliant state.</a:t>
            </a:r>
            <a:endParaRPr sz="1200" dirty="0">
              <a:solidFill>
                <a:schemeClr val="dk1"/>
              </a:solidFill>
            </a:endParaRPr>
          </a:p>
        </p:txBody>
      </p:sp>
      <p:sp>
        <p:nvSpPr>
          <p:cNvPr id="153" name="Google Shape;153;p24"/>
          <p:cNvSpPr/>
          <p:nvPr/>
        </p:nvSpPr>
        <p:spPr>
          <a:xfrm>
            <a:off x="1371600" y="2820031"/>
            <a:ext cx="1942200" cy="2174700"/>
          </a:xfrm>
          <a:prstGeom prst="roundRect">
            <a:avLst>
              <a:gd name="adj" fmla="val 13246"/>
            </a:avLst>
          </a:prstGeom>
          <a:solidFill>
            <a:srgbClr val="F1C232"/>
          </a:solidFill>
          <a:ln>
            <a:noFill/>
          </a:ln>
        </p:spPr>
        <p:txBody>
          <a:bodyPr spcFirstLastPara="1" wrap="square" lIns="91425" tIns="0" rIns="91425" bIns="0" anchor="t" anchorCtr="0">
            <a:noAutofit/>
          </a:bodyPr>
          <a:lstStyle/>
          <a:p>
            <a:pPr marL="0" lvl="0" indent="0" algn="l" rtl="0">
              <a:lnSpc>
                <a:spcPct val="150000"/>
              </a:lnSpc>
              <a:spcAft>
                <a:spcPts val="1000"/>
              </a:spcAft>
              <a:buNone/>
            </a:pPr>
            <a:r>
              <a:rPr lang="en" sz="1100" b="1" dirty="0">
                <a:solidFill>
                  <a:schemeClr val="dk1"/>
                </a:solidFill>
              </a:rPr>
              <a:t>Equal opportunity: </a:t>
            </a:r>
            <a:r>
              <a:rPr lang="en" sz="1100" dirty="0">
                <a:solidFill>
                  <a:schemeClr val="dk1"/>
                </a:solidFill>
              </a:rPr>
              <a:t>Every person, irrespective of his class or background, will get an opportunity to work according to his skills and abilities.</a:t>
            </a:r>
            <a:endParaRPr dirty="0"/>
          </a:p>
        </p:txBody>
      </p:sp>
      <p:sp>
        <p:nvSpPr>
          <p:cNvPr id="154" name="Google Shape;154;p24"/>
          <p:cNvSpPr/>
          <p:nvPr/>
        </p:nvSpPr>
        <p:spPr>
          <a:xfrm>
            <a:off x="3548750" y="2820031"/>
            <a:ext cx="2055000" cy="2174700"/>
          </a:xfrm>
          <a:prstGeom prst="roundRect">
            <a:avLst>
              <a:gd name="adj" fmla="val 13246"/>
            </a:avLst>
          </a:prstGeom>
          <a:solidFill>
            <a:srgbClr val="93C47D"/>
          </a:solidFill>
          <a:ln>
            <a:noFill/>
          </a:ln>
        </p:spPr>
        <p:txBody>
          <a:bodyPr spcFirstLastPara="1" wrap="square" lIns="91425" tIns="0" rIns="91425" bIns="0" anchor="t" anchorCtr="0">
            <a:noAutofit/>
          </a:bodyPr>
          <a:lstStyle/>
          <a:p>
            <a:pPr marL="0" lvl="0" indent="0" algn="l" rtl="0">
              <a:lnSpc>
                <a:spcPct val="150000"/>
              </a:lnSpc>
              <a:spcAft>
                <a:spcPts val="1000"/>
              </a:spcAft>
              <a:buNone/>
            </a:pPr>
            <a:r>
              <a:rPr lang="en" sz="1100" b="1" dirty="0">
                <a:solidFill>
                  <a:schemeClr val="dk1"/>
                </a:solidFill>
              </a:rPr>
              <a:t>Inclusive Development:</a:t>
            </a:r>
            <a:r>
              <a:rPr lang="en" sz="1100" dirty="0">
                <a:solidFill>
                  <a:schemeClr val="dk1"/>
                </a:solidFill>
              </a:rPr>
              <a:t> The project will involve every person of Jharkhand in the development process, thereby ensuring overall progress of the state</a:t>
            </a:r>
            <a:r>
              <a:rPr lang="en" sz="1100" b="1" dirty="0">
                <a:solidFill>
                  <a:schemeClr val="dk1"/>
                </a:solidFill>
              </a:rPr>
              <a:t>.</a:t>
            </a:r>
            <a:endParaRPr dirty="0"/>
          </a:p>
        </p:txBody>
      </p:sp>
      <p:sp>
        <p:nvSpPr>
          <p:cNvPr id="155" name="Google Shape;155;p24"/>
          <p:cNvSpPr/>
          <p:nvPr/>
        </p:nvSpPr>
        <p:spPr>
          <a:xfrm>
            <a:off x="5920900" y="2820031"/>
            <a:ext cx="1989900" cy="2174700"/>
          </a:xfrm>
          <a:prstGeom prst="roundRect">
            <a:avLst>
              <a:gd name="adj" fmla="val 13246"/>
            </a:avLst>
          </a:prstGeom>
          <a:solidFill>
            <a:srgbClr val="9FC5E8"/>
          </a:solidFill>
          <a:ln>
            <a:noFill/>
          </a:ln>
        </p:spPr>
        <p:txBody>
          <a:bodyPr spcFirstLastPara="1" wrap="square" lIns="91425" tIns="0" rIns="91425" bIns="0" anchor="t" anchorCtr="0">
            <a:noAutofit/>
          </a:bodyPr>
          <a:lstStyle/>
          <a:p>
            <a:pPr marL="0" lvl="0" indent="0" algn="l" rtl="0">
              <a:lnSpc>
                <a:spcPct val="150000"/>
              </a:lnSpc>
              <a:spcAft>
                <a:spcPts val="1000"/>
              </a:spcAft>
              <a:buNone/>
            </a:pPr>
            <a:r>
              <a:rPr lang="en" sz="1100" b="1" dirty="0">
                <a:solidFill>
                  <a:schemeClr val="dk1"/>
                </a:solidFill>
              </a:rPr>
              <a:t>Sustainable Prosperity: </a:t>
            </a:r>
            <a:r>
              <a:rPr lang="en" sz="1100" dirty="0">
                <a:solidFill>
                  <a:schemeClr val="dk1"/>
                </a:solidFill>
              </a:rPr>
              <a:t>By moving forward with all sections of society, Jharkhand will not only become a prosperous state but also set an example that other states will want to follow.</a:t>
            </a:r>
            <a:endParaRPr dirty="0"/>
          </a:p>
        </p:txBody>
      </p:sp>
      <p:cxnSp>
        <p:nvCxnSpPr>
          <p:cNvPr id="156" name="Google Shape;156;p24"/>
          <p:cNvCxnSpPr>
            <a:stCxn id="157" idx="1"/>
            <a:endCxn id="153" idx="0"/>
          </p:cNvCxnSpPr>
          <p:nvPr/>
        </p:nvCxnSpPr>
        <p:spPr>
          <a:xfrm rot="10800000" flipV="1">
            <a:off x="2342701" y="2168803"/>
            <a:ext cx="1520463" cy="651227"/>
          </a:xfrm>
          <a:prstGeom prst="bentConnector2">
            <a:avLst/>
          </a:prstGeom>
          <a:noFill/>
          <a:ln w="9525" cap="flat" cmpd="sng">
            <a:solidFill>
              <a:schemeClr val="dk2"/>
            </a:solidFill>
            <a:prstDash val="solid"/>
            <a:round/>
            <a:headEnd type="none" w="med" len="med"/>
            <a:tailEnd type="none" w="med" len="med"/>
          </a:ln>
        </p:spPr>
      </p:cxnSp>
      <p:cxnSp>
        <p:nvCxnSpPr>
          <p:cNvPr id="158" name="Google Shape;158;p24"/>
          <p:cNvCxnSpPr>
            <a:stCxn id="157" idx="3"/>
            <a:endCxn id="155" idx="0"/>
          </p:cNvCxnSpPr>
          <p:nvPr/>
        </p:nvCxnSpPr>
        <p:spPr>
          <a:xfrm>
            <a:off x="5280837" y="2168803"/>
            <a:ext cx="1635000" cy="651300"/>
          </a:xfrm>
          <a:prstGeom prst="bentConnector2">
            <a:avLst/>
          </a:prstGeom>
          <a:noFill/>
          <a:ln w="9525" cap="flat" cmpd="sng">
            <a:solidFill>
              <a:schemeClr val="dk2"/>
            </a:solidFill>
            <a:prstDash val="solid"/>
            <a:round/>
            <a:headEnd type="none" w="med" len="med"/>
            <a:tailEnd type="none" w="med" len="med"/>
          </a:ln>
        </p:spPr>
      </p:cxnSp>
      <p:cxnSp>
        <p:nvCxnSpPr>
          <p:cNvPr id="159" name="Google Shape;159;p24"/>
          <p:cNvCxnSpPr>
            <a:stCxn id="157" idx="2"/>
            <a:endCxn id="154" idx="0"/>
          </p:cNvCxnSpPr>
          <p:nvPr/>
        </p:nvCxnSpPr>
        <p:spPr>
          <a:xfrm>
            <a:off x="4572001" y="2578013"/>
            <a:ext cx="4249" cy="242018"/>
          </a:xfrm>
          <a:prstGeom prst="straightConnector1">
            <a:avLst/>
          </a:prstGeom>
          <a:noFill/>
          <a:ln w="9525" cap="flat" cmpd="sng">
            <a:solidFill>
              <a:schemeClr val="dk2"/>
            </a:solidFill>
            <a:prstDash val="solid"/>
            <a:round/>
            <a:headEnd type="none" w="med" len="med"/>
            <a:tailEnd type="none" w="med" len="med"/>
          </a:ln>
        </p:spPr>
      </p:cxnSp>
      <p:pic>
        <p:nvPicPr>
          <p:cNvPr id="157" name="Google Shape;157;p24"/>
          <p:cNvPicPr preferRelativeResize="0"/>
          <p:nvPr/>
        </p:nvPicPr>
        <p:blipFill>
          <a:blip r:embed="rId3">
            <a:alphaModFix/>
          </a:blip>
          <a:stretch>
            <a:fillRect/>
          </a:stretch>
        </p:blipFill>
        <p:spPr>
          <a:xfrm>
            <a:off x="3863163" y="1759594"/>
            <a:ext cx="1417675" cy="818419"/>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sp>
        <p:nvSpPr>
          <p:cNvPr id="164" name="Google Shape;164;p25"/>
          <p:cNvSpPr txBox="1"/>
          <p:nvPr/>
        </p:nvSpPr>
        <p:spPr>
          <a:xfrm>
            <a:off x="1381200" y="460807"/>
            <a:ext cx="6381600" cy="738900"/>
          </a:xfrm>
          <a:prstGeom prst="rect">
            <a:avLst/>
          </a:prstGeom>
          <a:noFill/>
          <a:ln>
            <a:noFill/>
          </a:ln>
        </p:spPr>
        <p:txBody>
          <a:bodyPr spcFirstLastPara="1" wrap="square" lIns="0" tIns="0" rIns="0" bIns="0" anchor="t" anchorCtr="0">
            <a:spAutoFit/>
          </a:bodyPr>
          <a:lstStyle/>
          <a:p>
            <a:pPr marL="0" lvl="0" indent="0" algn="just" rtl="0">
              <a:lnSpc>
                <a:spcPct val="150000"/>
              </a:lnSpc>
              <a:spcBef>
                <a:spcPts val="1200"/>
              </a:spcBef>
              <a:spcAft>
                <a:spcPts val="1200"/>
              </a:spcAft>
              <a:buClr>
                <a:schemeClr val="dk1"/>
              </a:buClr>
              <a:buSzPts val="1100"/>
              <a:buFont typeface="Arial"/>
              <a:buNone/>
            </a:pPr>
            <a:r>
              <a:rPr lang="en" sz="1200">
                <a:solidFill>
                  <a:schemeClr val="dk1"/>
                </a:solidFill>
              </a:rPr>
              <a:t>SOFTA's approach provides a new direction not only in the technological field but also in social development. This project envisions making Jharkhand a state where equality, prosperity, and self-reliance are balanced, and it becomes a source of inspiration for the world.</a:t>
            </a:r>
            <a:endParaRPr sz="1200">
              <a:solidFill>
                <a:schemeClr val="dk1"/>
              </a:solidFill>
            </a:endParaRPr>
          </a:p>
        </p:txBody>
      </p:sp>
      <p:sp>
        <p:nvSpPr>
          <p:cNvPr id="165" name="Google Shape;165;p25"/>
          <p:cNvSpPr txBox="1"/>
          <p:nvPr/>
        </p:nvSpPr>
        <p:spPr>
          <a:xfrm>
            <a:off x="1381200" y="1382364"/>
            <a:ext cx="6381600" cy="738900"/>
          </a:xfrm>
          <a:prstGeom prst="rect">
            <a:avLst/>
          </a:prstGeom>
          <a:noFill/>
          <a:ln>
            <a:noFill/>
          </a:ln>
        </p:spPr>
        <p:txBody>
          <a:bodyPr spcFirstLastPara="1" wrap="square" lIns="0" tIns="0" rIns="0" bIns="0" anchor="t" anchorCtr="0">
            <a:spAutoFit/>
          </a:bodyPr>
          <a:lstStyle/>
          <a:p>
            <a:pPr marL="0" lvl="0" indent="0" algn="just" rtl="0">
              <a:lnSpc>
                <a:spcPct val="150000"/>
              </a:lnSpc>
              <a:spcBef>
                <a:spcPts val="1200"/>
              </a:spcBef>
              <a:spcAft>
                <a:spcPts val="1200"/>
              </a:spcAft>
              <a:buNone/>
            </a:pPr>
            <a:r>
              <a:rPr lang="en" sz="1200" b="1">
                <a:solidFill>
                  <a:schemeClr val="dk1"/>
                </a:solidFill>
              </a:rPr>
              <a:t>SOFTA </a:t>
            </a:r>
            <a:r>
              <a:rPr lang="en" sz="1200">
                <a:solidFill>
                  <a:schemeClr val="dk1"/>
                </a:solidFill>
              </a:rPr>
              <a:t>is not just a company, but a group that shares the belief that developing countries like India cannot achieve true progress until every household in India contributes to success and prosperity.</a:t>
            </a:r>
            <a:endParaRPr sz="1200">
              <a:solidFill>
                <a:schemeClr val="dk1"/>
              </a:solidFill>
            </a:endParaRPr>
          </a:p>
        </p:txBody>
      </p:sp>
      <p:sp>
        <p:nvSpPr>
          <p:cNvPr id="166" name="Google Shape;166;p25"/>
          <p:cNvSpPr/>
          <p:nvPr/>
        </p:nvSpPr>
        <p:spPr>
          <a:xfrm>
            <a:off x="1371600" y="3765216"/>
            <a:ext cx="1280100" cy="914400"/>
          </a:xfrm>
          <a:prstGeom prst="roundRect">
            <a:avLst>
              <a:gd name="adj" fmla="val 16667"/>
            </a:avLst>
          </a:prstGeom>
          <a:solidFill>
            <a:srgbClr val="F1C232"/>
          </a:solidFill>
          <a:ln>
            <a:noFill/>
          </a:ln>
        </p:spPr>
        <p:txBody>
          <a:bodyPr spcFirstLastPara="1" wrap="square" lIns="9125" tIns="91425" rIns="9125" bIns="91425" anchor="ctr" anchorCtr="0">
            <a:noAutofit/>
          </a:bodyPr>
          <a:lstStyle/>
          <a:p>
            <a:pPr marL="0" lvl="0" indent="0" algn="ctr" rtl="0">
              <a:lnSpc>
                <a:spcPct val="115000"/>
              </a:lnSpc>
              <a:spcBef>
                <a:spcPts val="1200"/>
              </a:spcBef>
              <a:spcAft>
                <a:spcPts val="1200"/>
              </a:spcAft>
              <a:buNone/>
            </a:pPr>
            <a:r>
              <a:rPr lang="en" sz="1100" b="1">
                <a:solidFill>
                  <a:schemeClr val="dk1"/>
                </a:solidFill>
              </a:rPr>
              <a:t>One From Their Production</a:t>
            </a:r>
            <a:endParaRPr sz="1300"/>
          </a:p>
        </p:txBody>
      </p:sp>
      <p:pic>
        <p:nvPicPr>
          <p:cNvPr id="167" name="Google Shape;167;p25"/>
          <p:cNvPicPr preferRelativeResize="0"/>
          <p:nvPr/>
        </p:nvPicPr>
        <p:blipFill rotWithShape="1">
          <a:blip r:embed="rId3">
            <a:alphaModFix/>
          </a:blip>
          <a:srcRect/>
          <a:stretch/>
        </p:blipFill>
        <p:spPr>
          <a:xfrm>
            <a:off x="1371600" y="2485116"/>
            <a:ext cx="1280100" cy="1280100"/>
          </a:xfrm>
          <a:prstGeom prst="ellipse">
            <a:avLst/>
          </a:prstGeom>
          <a:noFill/>
          <a:ln>
            <a:noFill/>
          </a:ln>
        </p:spPr>
      </p:pic>
      <p:sp>
        <p:nvSpPr>
          <p:cNvPr id="168" name="Google Shape;168;p25"/>
          <p:cNvSpPr/>
          <p:nvPr/>
        </p:nvSpPr>
        <p:spPr>
          <a:xfrm>
            <a:off x="3075300" y="3765216"/>
            <a:ext cx="1280100" cy="914400"/>
          </a:xfrm>
          <a:prstGeom prst="roundRect">
            <a:avLst>
              <a:gd name="adj" fmla="val 16667"/>
            </a:avLst>
          </a:prstGeom>
          <a:solidFill>
            <a:srgbClr val="F1C232"/>
          </a:solidFill>
          <a:ln>
            <a:noFill/>
          </a:ln>
        </p:spPr>
        <p:txBody>
          <a:bodyPr spcFirstLastPara="1" wrap="square" lIns="9125" tIns="91425" rIns="9125" bIns="91425" anchor="ctr" anchorCtr="0">
            <a:noAutofit/>
          </a:bodyPr>
          <a:lstStyle/>
          <a:p>
            <a:pPr marL="0" lvl="0" indent="0" algn="ctr" rtl="0">
              <a:lnSpc>
                <a:spcPct val="115000"/>
              </a:lnSpc>
              <a:spcBef>
                <a:spcPts val="1200"/>
              </a:spcBef>
              <a:spcAft>
                <a:spcPts val="1200"/>
              </a:spcAft>
              <a:buNone/>
            </a:pPr>
            <a:r>
              <a:rPr lang="en" sz="1100" b="1">
                <a:solidFill>
                  <a:schemeClr val="dk1"/>
                </a:solidFill>
              </a:rPr>
              <a:t>One From Participation in Systems</a:t>
            </a:r>
            <a:endParaRPr sz="1300"/>
          </a:p>
        </p:txBody>
      </p:sp>
      <p:pic>
        <p:nvPicPr>
          <p:cNvPr id="169" name="Google Shape;169;p25"/>
          <p:cNvPicPr preferRelativeResize="0"/>
          <p:nvPr/>
        </p:nvPicPr>
        <p:blipFill rotWithShape="1">
          <a:blip r:embed="rId4">
            <a:alphaModFix/>
          </a:blip>
          <a:srcRect/>
          <a:stretch/>
        </p:blipFill>
        <p:spPr>
          <a:xfrm>
            <a:off x="3075300" y="2485116"/>
            <a:ext cx="1280100" cy="1280100"/>
          </a:xfrm>
          <a:prstGeom prst="ellipse">
            <a:avLst/>
          </a:prstGeom>
          <a:noFill/>
          <a:ln>
            <a:noFill/>
          </a:ln>
        </p:spPr>
      </p:pic>
      <p:sp>
        <p:nvSpPr>
          <p:cNvPr id="170" name="Google Shape;170;p25"/>
          <p:cNvSpPr/>
          <p:nvPr/>
        </p:nvSpPr>
        <p:spPr>
          <a:xfrm>
            <a:off x="6482700" y="3765225"/>
            <a:ext cx="1364100" cy="914400"/>
          </a:xfrm>
          <a:prstGeom prst="roundRect">
            <a:avLst>
              <a:gd name="adj" fmla="val 16667"/>
            </a:avLst>
          </a:prstGeom>
          <a:solidFill>
            <a:srgbClr val="F1C232"/>
          </a:solidFill>
          <a:ln>
            <a:noFill/>
          </a:ln>
        </p:spPr>
        <p:txBody>
          <a:bodyPr spcFirstLastPara="1" wrap="square" lIns="9125" tIns="91425" rIns="9125" bIns="91425" anchor="ctr" anchorCtr="0">
            <a:noAutofit/>
          </a:bodyPr>
          <a:lstStyle/>
          <a:p>
            <a:pPr marL="0" lvl="0" indent="0" algn="ctr" rtl="0">
              <a:lnSpc>
                <a:spcPct val="115000"/>
              </a:lnSpc>
              <a:spcBef>
                <a:spcPts val="1200"/>
              </a:spcBef>
              <a:spcAft>
                <a:spcPts val="1200"/>
              </a:spcAft>
              <a:buNone/>
            </a:pPr>
            <a:r>
              <a:rPr lang="en" sz="1100" b="1">
                <a:solidFill>
                  <a:schemeClr val="dk1"/>
                </a:solidFill>
              </a:rPr>
              <a:t>Or By Contributing to Technological Development.</a:t>
            </a:r>
            <a:endParaRPr sz="1100"/>
          </a:p>
        </p:txBody>
      </p:sp>
      <p:pic>
        <p:nvPicPr>
          <p:cNvPr id="171" name="Google Shape;171;p25"/>
          <p:cNvPicPr preferRelativeResize="0"/>
          <p:nvPr/>
        </p:nvPicPr>
        <p:blipFill rotWithShape="1">
          <a:blip r:embed="rId5">
            <a:alphaModFix/>
          </a:blip>
          <a:srcRect l="22480" t="3840" r="15981" b="3840"/>
          <a:stretch/>
        </p:blipFill>
        <p:spPr>
          <a:xfrm>
            <a:off x="6482700" y="2485116"/>
            <a:ext cx="1280100" cy="1280100"/>
          </a:xfrm>
          <a:prstGeom prst="ellipse">
            <a:avLst/>
          </a:prstGeom>
          <a:noFill/>
          <a:ln>
            <a:noFill/>
          </a:ln>
        </p:spPr>
      </p:pic>
      <p:sp>
        <p:nvSpPr>
          <p:cNvPr id="172" name="Google Shape;172;p25"/>
          <p:cNvSpPr/>
          <p:nvPr/>
        </p:nvSpPr>
        <p:spPr>
          <a:xfrm>
            <a:off x="4779000" y="3765216"/>
            <a:ext cx="1280100" cy="914400"/>
          </a:xfrm>
          <a:prstGeom prst="roundRect">
            <a:avLst>
              <a:gd name="adj" fmla="val 16667"/>
            </a:avLst>
          </a:prstGeom>
          <a:solidFill>
            <a:srgbClr val="F1C232"/>
          </a:solidFill>
          <a:ln>
            <a:noFill/>
          </a:ln>
        </p:spPr>
        <p:txBody>
          <a:bodyPr spcFirstLastPara="1" wrap="square" lIns="9125" tIns="91425" rIns="9125" bIns="91425" anchor="ctr" anchorCtr="0">
            <a:noAutofit/>
          </a:bodyPr>
          <a:lstStyle/>
          <a:p>
            <a:pPr marL="0" lvl="0" indent="0" algn="ctr" rtl="0">
              <a:lnSpc>
                <a:spcPct val="115000"/>
              </a:lnSpc>
              <a:spcBef>
                <a:spcPts val="1200"/>
              </a:spcBef>
              <a:spcAft>
                <a:spcPts val="1200"/>
              </a:spcAft>
              <a:buNone/>
            </a:pPr>
            <a:r>
              <a:rPr lang="en" sz="1100" b="1">
                <a:solidFill>
                  <a:schemeClr val="dk1"/>
                </a:solidFill>
              </a:rPr>
              <a:t>One by Becoming a Part of The Market</a:t>
            </a:r>
            <a:endParaRPr sz="1300"/>
          </a:p>
        </p:txBody>
      </p:sp>
      <p:pic>
        <p:nvPicPr>
          <p:cNvPr id="173" name="Google Shape;173;p25"/>
          <p:cNvPicPr preferRelativeResize="0"/>
          <p:nvPr/>
        </p:nvPicPr>
        <p:blipFill rotWithShape="1">
          <a:blip r:embed="rId6">
            <a:alphaModFix/>
          </a:blip>
          <a:srcRect l="17796" r="15501"/>
          <a:stretch/>
        </p:blipFill>
        <p:spPr>
          <a:xfrm>
            <a:off x="4779000" y="2508425"/>
            <a:ext cx="1280100" cy="1280100"/>
          </a:xfrm>
          <a:prstGeom prst="ellipse">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sp>
        <p:nvSpPr>
          <p:cNvPr id="178" name="Google Shape;178;p26"/>
          <p:cNvSpPr txBox="1"/>
          <p:nvPr/>
        </p:nvSpPr>
        <p:spPr>
          <a:xfrm>
            <a:off x="1381200" y="376837"/>
            <a:ext cx="6381600" cy="2246769"/>
          </a:xfrm>
          <a:prstGeom prst="rect">
            <a:avLst/>
          </a:prstGeom>
          <a:noFill/>
          <a:ln>
            <a:noFill/>
          </a:ln>
        </p:spPr>
        <p:txBody>
          <a:bodyPr spcFirstLastPara="1" wrap="square" lIns="0" tIns="0" rIns="0" bIns="0" anchor="t" anchorCtr="0">
            <a:spAutoFit/>
          </a:bodyPr>
          <a:lstStyle/>
          <a:p>
            <a:pPr marL="0" lvl="0" indent="0" algn="just" rtl="0">
              <a:lnSpc>
                <a:spcPct val="150000"/>
              </a:lnSpc>
              <a:spcAft>
                <a:spcPts val="0"/>
              </a:spcAft>
              <a:buClr>
                <a:schemeClr val="dk1"/>
              </a:buClr>
              <a:buSzPts val="1100"/>
              <a:buFont typeface="Arial"/>
              <a:buNone/>
            </a:pPr>
            <a:r>
              <a:rPr lang="en" sz="1200" dirty="0">
                <a:solidFill>
                  <a:schemeClr val="dk1"/>
                </a:solidFill>
              </a:rPr>
              <a:t>This mega project is the result of 12 years of hard work and has been specifically designed for a vast and culturally diverse country like India, where people from thousands of different cultures reside. SOFTA's goal is to make every household self-reliant and enable every individual to contribute to nation-building according to their potential.</a:t>
            </a:r>
            <a:endParaRPr sz="1200" dirty="0">
              <a:solidFill>
                <a:schemeClr val="dk1"/>
              </a:solidFill>
            </a:endParaRPr>
          </a:p>
          <a:p>
            <a:pPr marL="0" lvl="0" indent="0" algn="just" rtl="0">
              <a:lnSpc>
                <a:spcPct val="150000"/>
              </a:lnSpc>
              <a:spcBef>
                <a:spcPts val="1200"/>
              </a:spcBef>
              <a:spcAft>
                <a:spcPts val="1200"/>
              </a:spcAft>
              <a:buNone/>
            </a:pPr>
            <a:r>
              <a:rPr lang="en" sz="1200" dirty="0">
                <a:solidFill>
                  <a:schemeClr val="dk1"/>
                </a:solidFill>
              </a:rPr>
              <a:t>Vananchal Udyam Shakti is a strong effort to realize this vision, which will not only connect Jharkhand's villages with modernity but also lead them on the path of self-reliance and empowerment.</a:t>
            </a:r>
            <a:endParaRPr sz="1200" dirty="0">
              <a:solidFill>
                <a:schemeClr val="dk1"/>
              </a:solidFill>
            </a:endParaRPr>
          </a:p>
        </p:txBody>
      </p:sp>
      <p:pic>
        <p:nvPicPr>
          <p:cNvPr id="179" name="Google Shape;179;p26"/>
          <p:cNvPicPr preferRelativeResize="0"/>
          <p:nvPr/>
        </p:nvPicPr>
        <p:blipFill rotWithShape="1">
          <a:blip r:embed="rId3">
            <a:alphaModFix/>
          </a:blip>
          <a:srcRect l="465" r="465"/>
          <a:stretch/>
        </p:blipFill>
        <p:spPr>
          <a:xfrm>
            <a:off x="2432106" y="2477730"/>
            <a:ext cx="4545300" cy="2545725"/>
          </a:xfrm>
          <a:prstGeom prst="roundRect">
            <a:avLst>
              <a:gd name="adj" fmla="val 12423"/>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184" name="Google Shape;184;p27"/>
          <p:cNvSpPr/>
          <p:nvPr/>
        </p:nvSpPr>
        <p:spPr>
          <a:xfrm>
            <a:off x="1390775" y="457300"/>
            <a:ext cx="6381600" cy="731400"/>
          </a:xfrm>
          <a:prstGeom prst="rect">
            <a:avLst/>
          </a:prstGeom>
          <a:solidFill>
            <a:srgbClr val="6AA84F"/>
          </a:solidFill>
          <a:ln>
            <a:noFill/>
          </a:ln>
        </p:spPr>
        <p:txBody>
          <a:bodyPr spcFirstLastPara="1" wrap="square" lIns="91425" tIns="137150" rIns="91425" bIns="91425" anchor="ctr" anchorCtr="0">
            <a:noAutofit/>
          </a:bodyPr>
          <a:lstStyle/>
          <a:p>
            <a:pPr marL="0" lvl="0" indent="0" algn="ctr" rtl="0">
              <a:lnSpc>
                <a:spcPct val="100000"/>
              </a:lnSpc>
              <a:spcBef>
                <a:spcPts val="0"/>
              </a:spcBef>
              <a:spcAft>
                <a:spcPts val="400"/>
              </a:spcAft>
              <a:buNone/>
            </a:pPr>
            <a:r>
              <a:rPr lang="en" sz="1800" b="1">
                <a:solidFill>
                  <a:schemeClr val="lt1"/>
                </a:solidFill>
              </a:rPr>
              <a:t>Vananchal Udyam Shakti: A transformational initiative that will empower the leaders of tomorrow</a:t>
            </a:r>
            <a:endParaRPr sz="1800" b="1">
              <a:solidFill>
                <a:schemeClr val="lt1"/>
              </a:solidFill>
            </a:endParaRPr>
          </a:p>
        </p:txBody>
      </p:sp>
      <p:sp>
        <p:nvSpPr>
          <p:cNvPr id="185" name="Google Shape;185;p27"/>
          <p:cNvSpPr txBox="1"/>
          <p:nvPr/>
        </p:nvSpPr>
        <p:spPr>
          <a:xfrm>
            <a:off x="1390775" y="1371150"/>
            <a:ext cx="6381600" cy="1538883"/>
          </a:xfrm>
          <a:prstGeom prst="rect">
            <a:avLst/>
          </a:prstGeom>
          <a:noFill/>
          <a:ln>
            <a:noFill/>
          </a:ln>
        </p:spPr>
        <p:txBody>
          <a:bodyPr spcFirstLastPara="1" wrap="square" lIns="0" tIns="0" rIns="0" bIns="0" anchor="t" anchorCtr="0">
            <a:spAutoFit/>
          </a:bodyPr>
          <a:lstStyle/>
          <a:p>
            <a:pPr marL="0" lvl="0" indent="0" algn="just" rtl="0">
              <a:lnSpc>
                <a:spcPct val="150000"/>
              </a:lnSpc>
              <a:spcAft>
                <a:spcPts val="1200"/>
              </a:spcAft>
              <a:buNone/>
            </a:pPr>
            <a:r>
              <a:rPr lang="en" sz="1200" b="1" i="1" dirty="0">
                <a:solidFill>
                  <a:schemeClr val="dk1"/>
                </a:solidFill>
              </a:rPr>
              <a:t>Vananchal Udyam Shakti</a:t>
            </a:r>
            <a:r>
              <a:rPr lang="en" sz="1200" dirty="0">
                <a:solidFill>
                  <a:schemeClr val="dk1"/>
                </a:solidFill>
              </a:rPr>
              <a:t> is not just a project, but a transformative mega-project aimed at unleashing and empowering the potential of every village in Jharkhand. The objective of this project is to integrate advancements in education, culture, and business with cutting-edge technologies, particularly Artificial Intelligence (AI). This initiative will not only promote rural and cultural development but also take regional economic progress to new heights.</a:t>
            </a:r>
            <a:endParaRPr sz="1200" dirty="0">
              <a:solidFill>
                <a:schemeClr val="dk1"/>
              </a:solidFill>
            </a:endParaRPr>
          </a:p>
        </p:txBody>
      </p:sp>
      <p:pic>
        <p:nvPicPr>
          <p:cNvPr id="186" name="Google Shape;186;p27"/>
          <p:cNvPicPr preferRelativeResize="0"/>
          <p:nvPr/>
        </p:nvPicPr>
        <p:blipFill>
          <a:blip r:embed="rId3">
            <a:alphaModFix/>
          </a:blip>
          <a:stretch>
            <a:fillRect/>
          </a:stretch>
        </p:blipFill>
        <p:spPr>
          <a:xfrm>
            <a:off x="3078738" y="2904421"/>
            <a:ext cx="2986500" cy="2099400"/>
          </a:xfrm>
          <a:prstGeom prst="roundRect">
            <a:avLst>
              <a:gd name="adj" fmla="val 13600"/>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191" name="Google Shape;191;p28"/>
          <p:cNvSpPr txBox="1"/>
          <p:nvPr/>
        </p:nvSpPr>
        <p:spPr>
          <a:xfrm>
            <a:off x="1381200" y="461775"/>
            <a:ext cx="3006600" cy="2955300"/>
          </a:xfrm>
          <a:prstGeom prst="rect">
            <a:avLst/>
          </a:prstGeom>
          <a:noFill/>
          <a:ln>
            <a:noFill/>
          </a:ln>
        </p:spPr>
        <p:txBody>
          <a:bodyPr spcFirstLastPara="1" wrap="square" lIns="0" tIns="0" rIns="0" bIns="0" anchor="t" anchorCtr="0">
            <a:spAutoFit/>
          </a:bodyPr>
          <a:lstStyle/>
          <a:p>
            <a:pPr marL="0" lvl="0" indent="0" algn="just" rtl="0">
              <a:lnSpc>
                <a:spcPct val="150000"/>
              </a:lnSpc>
              <a:spcBef>
                <a:spcPts val="1200"/>
              </a:spcBef>
              <a:spcAft>
                <a:spcPts val="1200"/>
              </a:spcAft>
              <a:buNone/>
            </a:pPr>
            <a:r>
              <a:rPr lang="en" sz="1200" b="1" i="1">
                <a:solidFill>
                  <a:schemeClr val="dk1"/>
                </a:solidFill>
              </a:rPr>
              <a:t>Softa Technologies</a:t>
            </a:r>
            <a:r>
              <a:rPr lang="en" sz="1200">
                <a:solidFill>
                  <a:schemeClr val="dk1"/>
                </a:solidFill>
              </a:rPr>
              <a:t> is at the core of this ambitious mega-project. Softa has developed a range of advanced technologies over the last 12 years to suit the unique requirements of this project. These technologies will not only preserve valuable information related to local culture, traditions, arts, indigenous knowledge systems and traditional medicine practices, but also organize this information into a comprehensive digital museum.</a:t>
            </a:r>
            <a:endParaRPr sz="1200">
              <a:solidFill>
                <a:schemeClr val="dk1"/>
              </a:solidFill>
            </a:endParaRPr>
          </a:p>
        </p:txBody>
      </p:sp>
      <p:pic>
        <p:nvPicPr>
          <p:cNvPr id="192" name="Google Shape;192;p28"/>
          <p:cNvPicPr preferRelativeResize="0"/>
          <p:nvPr/>
        </p:nvPicPr>
        <p:blipFill rotWithShape="1">
          <a:blip r:embed="rId3">
            <a:alphaModFix/>
          </a:blip>
          <a:srcRect r="31661"/>
          <a:stretch/>
        </p:blipFill>
        <p:spPr>
          <a:xfrm>
            <a:off x="4730400" y="579761"/>
            <a:ext cx="3042000" cy="2543100"/>
          </a:xfrm>
          <a:prstGeom prst="roundRect">
            <a:avLst>
              <a:gd name="adj" fmla="val 10745"/>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sp>
        <p:nvSpPr>
          <p:cNvPr id="197" name="Google Shape;197;p29"/>
          <p:cNvSpPr/>
          <p:nvPr/>
        </p:nvSpPr>
        <p:spPr>
          <a:xfrm>
            <a:off x="1371600" y="457675"/>
            <a:ext cx="6322500" cy="510000"/>
          </a:xfrm>
          <a:prstGeom prst="rect">
            <a:avLst/>
          </a:prstGeom>
          <a:solidFill>
            <a:srgbClr val="6AA84F"/>
          </a:solidFill>
          <a:ln>
            <a:noFill/>
          </a:ln>
        </p:spPr>
        <p:txBody>
          <a:bodyPr spcFirstLastPara="1" wrap="square" lIns="0" tIns="91425" rIns="0" bIns="0" anchor="ctr" anchorCtr="0">
            <a:noAutofit/>
          </a:bodyPr>
          <a:lstStyle/>
          <a:p>
            <a:pPr marL="0" lvl="0" indent="0" algn="ctr" rtl="0">
              <a:lnSpc>
                <a:spcPct val="100000"/>
              </a:lnSpc>
              <a:spcBef>
                <a:spcPts val="0"/>
              </a:spcBef>
              <a:spcAft>
                <a:spcPts val="400"/>
              </a:spcAft>
              <a:buNone/>
            </a:pPr>
            <a:r>
              <a:rPr lang="en" sz="1700" b="1">
                <a:solidFill>
                  <a:schemeClr val="lt1"/>
                </a:solidFill>
              </a:rPr>
              <a:t>AI System: A Revolution Beyond Preservation in Education, Health, and Training</a:t>
            </a:r>
            <a:endParaRPr sz="1700" b="1">
              <a:solidFill>
                <a:schemeClr val="lt1"/>
              </a:solidFill>
            </a:endParaRPr>
          </a:p>
        </p:txBody>
      </p:sp>
      <p:sp>
        <p:nvSpPr>
          <p:cNvPr id="198" name="Google Shape;198;p29"/>
          <p:cNvSpPr txBox="1"/>
          <p:nvPr/>
        </p:nvSpPr>
        <p:spPr>
          <a:xfrm>
            <a:off x="1371600" y="1027325"/>
            <a:ext cx="6400800" cy="738900"/>
          </a:xfrm>
          <a:prstGeom prst="rect">
            <a:avLst/>
          </a:prstGeom>
          <a:noFill/>
          <a:ln>
            <a:noFill/>
          </a:ln>
        </p:spPr>
        <p:txBody>
          <a:bodyPr spcFirstLastPara="1" wrap="square" lIns="0" tIns="0" rIns="0" bIns="0" anchor="t" anchorCtr="0">
            <a:spAutoFit/>
          </a:bodyPr>
          <a:lstStyle/>
          <a:p>
            <a:pPr marL="0" lvl="0" indent="0" algn="just" rtl="0">
              <a:lnSpc>
                <a:spcPct val="150000"/>
              </a:lnSpc>
              <a:spcBef>
                <a:spcPts val="1200"/>
              </a:spcBef>
              <a:spcAft>
                <a:spcPts val="1200"/>
              </a:spcAft>
              <a:buNone/>
            </a:pPr>
            <a:r>
              <a:rPr lang="en" sz="1200">
                <a:solidFill>
                  <a:schemeClr val="dk1"/>
                </a:solidFill>
              </a:rPr>
              <a:t>This AI system will not be limited to preservation; it will provide 24/7 services as a virtual teacher in the field of education, a local health advisor in healthcare, and a continuous source of knowledge for vocational training.</a:t>
            </a:r>
            <a:endParaRPr sz="1200">
              <a:solidFill>
                <a:schemeClr val="dk1"/>
              </a:solidFill>
            </a:endParaRPr>
          </a:p>
        </p:txBody>
      </p:sp>
      <p:pic>
        <p:nvPicPr>
          <p:cNvPr id="199" name="Google Shape;199;p29"/>
          <p:cNvPicPr preferRelativeResize="0"/>
          <p:nvPr/>
        </p:nvPicPr>
        <p:blipFill rotWithShape="1">
          <a:blip r:embed="rId3">
            <a:alphaModFix/>
          </a:blip>
          <a:srcRect l="5480" r="14621"/>
          <a:stretch/>
        </p:blipFill>
        <p:spPr>
          <a:xfrm>
            <a:off x="1371600" y="2040582"/>
            <a:ext cx="1810800" cy="1446900"/>
          </a:xfrm>
          <a:prstGeom prst="roundRect">
            <a:avLst>
              <a:gd name="adj" fmla="val 16667"/>
            </a:avLst>
          </a:prstGeom>
          <a:noFill/>
          <a:ln>
            <a:noFill/>
          </a:ln>
        </p:spPr>
      </p:pic>
      <p:pic>
        <p:nvPicPr>
          <p:cNvPr id="200" name="Google Shape;200;p29"/>
          <p:cNvPicPr preferRelativeResize="0"/>
          <p:nvPr/>
        </p:nvPicPr>
        <p:blipFill rotWithShape="1">
          <a:blip r:embed="rId4">
            <a:alphaModFix/>
          </a:blip>
          <a:srcRect l="8326" r="8326"/>
          <a:stretch/>
        </p:blipFill>
        <p:spPr>
          <a:xfrm>
            <a:off x="3666597" y="2040582"/>
            <a:ext cx="1810800" cy="1446900"/>
          </a:xfrm>
          <a:prstGeom prst="roundRect">
            <a:avLst>
              <a:gd name="adj" fmla="val 16667"/>
            </a:avLst>
          </a:prstGeom>
          <a:noFill/>
          <a:ln>
            <a:noFill/>
          </a:ln>
        </p:spPr>
      </p:pic>
      <p:pic>
        <p:nvPicPr>
          <p:cNvPr id="201" name="Google Shape;201;p29"/>
          <p:cNvPicPr preferRelativeResize="0"/>
          <p:nvPr/>
        </p:nvPicPr>
        <p:blipFill rotWithShape="1">
          <a:blip r:embed="rId5">
            <a:alphaModFix/>
          </a:blip>
          <a:srcRect l="8326" r="8326"/>
          <a:stretch/>
        </p:blipFill>
        <p:spPr>
          <a:xfrm>
            <a:off x="5961594" y="2040582"/>
            <a:ext cx="1810800" cy="1446900"/>
          </a:xfrm>
          <a:prstGeom prst="roundRect">
            <a:avLst>
              <a:gd name="adj" fmla="val 16667"/>
            </a:avLst>
          </a:prstGeom>
          <a:noFill/>
          <a:ln>
            <a:noFill/>
          </a:ln>
        </p:spPr>
      </p:pic>
      <p:sp>
        <p:nvSpPr>
          <p:cNvPr id="202" name="Google Shape;202;p29"/>
          <p:cNvSpPr txBox="1"/>
          <p:nvPr/>
        </p:nvSpPr>
        <p:spPr>
          <a:xfrm>
            <a:off x="1381200" y="3539100"/>
            <a:ext cx="6381600" cy="1634100"/>
          </a:xfrm>
          <a:prstGeom prst="rect">
            <a:avLst/>
          </a:prstGeom>
          <a:noFill/>
          <a:ln>
            <a:noFill/>
          </a:ln>
        </p:spPr>
        <p:txBody>
          <a:bodyPr spcFirstLastPara="1" wrap="square" lIns="0" tIns="0" rIns="0" bIns="0" anchor="t" anchorCtr="0">
            <a:spAutoFit/>
          </a:bodyPr>
          <a:lstStyle/>
          <a:p>
            <a:pPr marL="0" lvl="0" indent="0" algn="just" rtl="0">
              <a:lnSpc>
                <a:spcPct val="150000"/>
              </a:lnSpc>
              <a:spcBef>
                <a:spcPts val="0"/>
              </a:spcBef>
              <a:spcAft>
                <a:spcPts val="0"/>
              </a:spcAft>
              <a:buClr>
                <a:schemeClr val="dk1"/>
              </a:buClr>
              <a:buSzPts val="1100"/>
              <a:buFont typeface="Arial"/>
              <a:buNone/>
            </a:pPr>
            <a:r>
              <a:rPr lang="en" sz="1200">
                <a:solidFill>
                  <a:schemeClr val="dk1"/>
                </a:solidFill>
              </a:rPr>
              <a:t>The most important feature is that these services are customized to suit the local and cultural context. This ensures that the cultural heritage of the forest region is not only preserved but also revived and restored effectively.</a:t>
            </a:r>
            <a:endParaRPr sz="1200">
              <a:solidFill>
                <a:schemeClr val="dk1"/>
              </a:solidFill>
            </a:endParaRPr>
          </a:p>
          <a:p>
            <a:pPr marL="0" lvl="0" indent="0" algn="just" rtl="0">
              <a:lnSpc>
                <a:spcPct val="150000"/>
              </a:lnSpc>
              <a:spcBef>
                <a:spcPts val="250"/>
              </a:spcBef>
              <a:spcAft>
                <a:spcPts val="0"/>
              </a:spcAft>
              <a:buClr>
                <a:schemeClr val="dk1"/>
              </a:buClr>
              <a:buSzPts val="1100"/>
              <a:buFont typeface="Arial"/>
              <a:buNone/>
            </a:pPr>
            <a:r>
              <a:rPr lang="en" sz="1200">
                <a:solidFill>
                  <a:schemeClr val="dk1"/>
                </a:solidFill>
              </a:rPr>
              <a:t>This initiative not only promotes technological innovation but also paves the way for inclusive development by integrating it with regional traditions and values.</a:t>
            </a:r>
            <a:endParaRPr sz="1200">
              <a:solidFill>
                <a:schemeClr val="dk1"/>
              </a:solidFill>
            </a:endParaRPr>
          </a:p>
          <a:p>
            <a:pPr marL="0" lvl="0" indent="0" algn="just" rtl="0">
              <a:lnSpc>
                <a:spcPct val="150000"/>
              </a:lnSpc>
              <a:spcBef>
                <a:spcPts val="250"/>
              </a:spcBef>
              <a:spcAft>
                <a:spcPts val="250"/>
              </a:spcAft>
              <a:buNone/>
            </a:pPr>
            <a:endParaRPr sz="1200">
              <a:solidFill>
                <a:schemeClr val="dk1"/>
              </a:solidFill>
            </a:endParaRPr>
          </a:p>
        </p:txBody>
      </p:sp>
      <p:sp>
        <p:nvSpPr>
          <p:cNvPr id="203" name="Google Shape;203;p29"/>
          <p:cNvSpPr/>
          <p:nvPr/>
        </p:nvSpPr>
        <p:spPr>
          <a:xfrm>
            <a:off x="1381900" y="3182982"/>
            <a:ext cx="1810800" cy="353400"/>
          </a:xfrm>
          <a:prstGeom prst="roundRect">
            <a:avLst>
              <a:gd name="adj" fmla="val 50000"/>
            </a:avLst>
          </a:prstGeom>
          <a:solidFill>
            <a:srgbClr val="F1C232"/>
          </a:solidFill>
          <a:ln>
            <a:noFill/>
          </a:ln>
        </p:spPr>
        <p:txBody>
          <a:bodyPr spcFirstLastPara="1" wrap="square" lIns="0" tIns="0" rIns="0" bIns="0" anchor="ctr" anchorCtr="0">
            <a:noAutofit/>
          </a:bodyPr>
          <a:lstStyle/>
          <a:p>
            <a:pPr marL="0" lvl="0" indent="0" algn="ctr" rtl="0">
              <a:lnSpc>
                <a:spcPct val="115000"/>
              </a:lnSpc>
              <a:spcBef>
                <a:spcPts val="1200"/>
              </a:spcBef>
              <a:spcAft>
                <a:spcPts val="1200"/>
              </a:spcAft>
              <a:buClr>
                <a:schemeClr val="dk1"/>
              </a:buClr>
              <a:buSzPts val="1100"/>
              <a:buFont typeface="Arial"/>
              <a:buNone/>
            </a:pPr>
            <a:r>
              <a:rPr lang="en" sz="1200" b="1">
                <a:solidFill>
                  <a:schemeClr val="dk1"/>
                </a:solidFill>
              </a:rPr>
              <a:t>Virtual Teacher</a:t>
            </a:r>
            <a:endParaRPr sz="1200" b="1">
              <a:solidFill>
                <a:schemeClr val="dk1"/>
              </a:solidFill>
            </a:endParaRPr>
          </a:p>
        </p:txBody>
      </p:sp>
      <p:sp>
        <p:nvSpPr>
          <p:cNvPr id="204" name="Google Shape;204;p29"/>
          <p:cNvSpPr/>
          <p:nvPr/>
        </p:nvSpPr>
        <p:spPr>
          <a:xfrm>
            <a:off x="3666600" y="3182982"/>
            <a:ext cx="1810800" cy="353400"/>
          </a:xfrm>
          <a:prstGeom prst="roundRect">
            <a:avLst>
              <a:gd name="adj" fmla="val 50000"/>
            </a:avLst>
          </a:prstGeom>
          <a:solidFill>
            <a:srgbClr val="F1C232"/>
          </a:solidFill>
          <a:ln>
            <a:noFill/>
          </a:ln>
        </p:spPr>
        <p:txBody>
          <a:bodyPr spcFirstLastPara="1" wrap="square" lIns="0" tIns="0" rIns="0" bIns="0" anchor="ctr" anchorCtr="0">
            <a:noAutofit/>
          </a:bodyPr>
          <a:lstStyle/>
          <a:p>
            <a:pPr marL="0" lvl="0" indent="0" algn="ctr" rtl="0">
              <a:lnSpc>
                <a:spcPct val="100000"/>
              </a:lnSpc>
              <a:spcBef>
                <a:spcPts val="0"/>
              </a:spcBef>
              <a:spcAft>
                <a:spcPts val="0"/>
              </a:spcAft>
              <a:buNone/>
            </a:pPr>
            <a:r>
              <a:rPr lang="en" sz="1200" b="1">
                <a:solidFill>
                  <a:schemeClr val="dk1"/>
                </a:solidFill>
              </a:rPr>
              <a:t>Health Advisor</a:t>
            </a:r>
            <a:endParaRPr sz="1200" b="1">
              <a:solidFill>
                <a:schemeClr val="dk1"/>
              </a:solidFill>
            </a:endParaRPr>
          </a:p>
        </p:txBody>
      </p:sp>
      <p:sp>
        <p:nvSpPr>
          <p:cNvPr id="205" name="Google Shape;205;p29"/>
          <p:cNvSpPr/>
          <p:nvPr/>
        </p:nvSpPr>
        <p:spPr>
          <a:xfrm>
            <a:off x="5961594" y="3182982"/>
            <a:ext cx="1810800" cy="353400"/>
          </a:xfrm>
          <a:prstGeom prst="roundRect">
            <a:avLst>
              <a:gd name="adj" fmla="val 50000"/>
            </a:avLst>
          </a:prstGeom>
          <a:solidFill>
            <a:srgbClr val="F1C232"/>
          </a:solidFill>
          <a:ln>
            <a:noFill/>
          </a:ln>
        </p:spPr>
        <p:txBody>
          <a:bodyPr spcFirstLastPara="1" wrap="square" lIns="0" tIns="0" rIns="0" bIns="0" anchor="ctr" anchorCtr="0">
            <a:noAutofit/>
          </a:bodyPr>
          <a:lstStyle/>
          <a:p>
            <a:pPr marL="0" lvl="0" indent="0" algn="ctr" rtl="0">
              <a:lnSpc>
                <a:spcPct val="100000"/>
              </a:lnSpc>
              <a:spcBef>
                <a:spcPts val="0"/>
              </a:spcBef>
              <a:spcAft>
                <a:spcPts val="0"/>
              </a:spcAft>
              <a:buNone/>
            </a:pPr>
            <a:r>
              <a:rPr lang="en" sz="1200" b="1">
                <a:solidFill>
                  <a:schemeClr val="dk1"/>
                </a:solidFill>
              </a:rPr>
              <a:t>Vocational Training</a:t>
            </a:r>
            <a:endParaRPr sz="1200" b="1">
              <a:solidFill>
                <a:schemeClr val="dk1"/>
              </a:solidFil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09"/>
        <p:cNvGrpSpPr/>
        <p:nvPr/>
      </p:nvGrpSpPr>
      <p:grpSpPr>
        <a:xfrm>
          <a:off x="0" y="0"/>
          <a:ext cx="0" cy="0"/>
          <a:chOff x="0" y="0"/>
          <a:chExt cx="0" cy="0"/>
        </a:xfrm>
      </p:grpSpPr>
      <p:sp>
        <p:nvSpPr>
          <p:cNvPr id="210" name="Google Shape;210;p30"/>
          <p:cNvSpPr/>
          <p:nvPr/>
        </p:nvSpPr>
        <p:spPr>
          <a:xfrm>
            <a:off x="1366300" y="460800"/>
            <a:ext cx="6409800" cy="567900"/>
          </a:xfrm>
          <a:prstGeom prst="rect">
            <a:avLst/>
          </a:prstGeom>
          <a:solidFill>
            <a:srgbClr val="6AA84F"/>
          </a:solidFill>
          <a:ln>
            <a:noFill/>
          </a:ln>
        </p:spPr>
        <p:txBody>
          <a:bodyPr spcFirstLastPara="1" wrap="square" lIns="0" tIns="91425" rIns="0" bIns="0" anchor="ctr" anchorCtr="0">
            <a:noAutofit/>
          </a:bodyPr>
          <a:lstStyle/>
          <a:p>
            <a:pPr marL="0" lvl="0" indent="0" algn="ctr" rtl="0">
              <a:lnSpc>
                <a:spcPct val="100000"/>
              </a:lnSpc>
              <a:spcBef>
                <a:spcPts val="0"/>
              </a:spcBef>
              <a:spcAft>
                <a:spcPts val="400"/>
              </a:spcAft>
              <a:buNone/>
            </a:pPr>
            <a:r>
              <a:rPr lang="en" sz="1750" b="1">
                <a:solidFill>
                  <a:schemeClr val="lt1"/>
                </a:solidFill>
              </a:rPr>
              <a:t>Preservation of Vananchal's Cultural Heritage and Structure for the Future</a:t>
            </a:r>
            <a:endParaRPr sz="1750" b="1">
              <a:solidFill>
                <a:schemeClr val="lt1"/>
              </a:solidFill>
            </a:endParaRPr>
          </a:p>
        </p:txBody>
      </p:sp>
      <p:sp>
        <p:nvSpPr>
          <p:cNvPr id="211" name="Google Shape;211;p30"/>
          <p:cNvSpPr txBox="1"/>
          <p:nvPr/>
        </p:nvSpPr>
        <p:spPr>
          <a:xfrm>
            <a:off x="1381200" y="1634075"/>
            <a:ext cx="3584400" cy="1569900"/>
          </a:xfrm>
          <a:prstGeom prst="rect">
            <a:avLst/>
          </a:prstGeom>
          <a:noFill/>
          <a:ln>
            <a:noFill/>
          </a:ln>
        </p:spPr>
        <p:txBody>
          <a:bodyPr spcFirstLastPara="1" wrap="square" lIns="0" tIns="0" rIns="0" bIns="0" anchor="t" anchorCtr="0">
            <a:spAutoFit/>
          </a:bodyPr>
          <a:lstStyle/>
          <a:p>
            <a:pPr marL="0" lvl="0" indent="0" algn="just" rtl="0">
              <a:lnSpc>
                <a:spcPct val="150000"/>
              </a:lnSpc>
              <a:spcBef>
                <a:spcPts val="0"/>
              </a:spcBef>
              <a:spcAft>
                <a:spcPts val="250"/>
              </a:spcAft>
              <a:buNone/>
            </a:pPr>
            <a:r>
              <a:rPr lang="en" sz="1200">
                <a:solidFill>
                  <a:schemeClr val="dk1"/>
                </a:solidFill>
              </a:rPr>
              <a:t>Preserving the rich cultural heritage of Vananchal and passing it on to future generations is an extremely important objective. Under this project, advanced Artificial Intelligence (AI) technology will be used to preserve the region's historical and cultural information in its authentic form.</a:t>
            </a:r>
            <a:endParaRPr sz="1200">
              <a:solidFill>
                <a:schemeClr val="dk1"/>
              </a:solidFill>
            </a:endParaRPr>
          </a:p>
        </p:txBody>
      </p:sp>
      <p:sp>
        <p:nvSpPr>
          <p:cNvPr id="212" name="Google Shape;212;p30"/>
          <p:cNvSpPr/>
          <p:nvPr/>
        </p:nvSpPr>
        <p:spPr>
          <a:xfrm>
            <a:off x="2345250" y="1104775"/>
            <a:ext cx="4453500" cy="320100"/>
          </a:xfrm>
          <a:prstGeom prst="roundRect">
            <a:avLst>
              <a:gd name="adj" fmla="val 0"/>
            </a:avLst>
          </a:prstGeom>
          <a:solidFill>
            <a:srgbClr val="F1C232"/>
          </a:solidFill>
          <a:ln>
            <a:noFill/>
          </a:ln>
        </p:spPr>
        <p:txBody>
          <a:bodyPr spcFirstLastPara="1" wrap="square" lIns="0" tIns="0" rIns="0" bIns="0" anchor="ctr" anchorCtr="0">
            <a:noAutofit/>
          </a:bodyPr>
          <a:lstStyle/>
          <a:p>
            <a:pPr marL="0" lvl="0" indent="0" algn="ctr" rtl="0">
              <a:lnSpc>
                <a:spcPct val="100000"/>
              </a:lnSpc>
              <a:spcBef>
                <a:spcPts val="0"/>
              </a:spcBef>
              <a:spcAft>
                <a:spcPts val="0"/>
              </a:spcAft>
              <a:buNone/>
            </a:pPr>
            <a:r>
              <a:rPr lang="en" b="1">
                <a:solidFill>
                  <a:schemeClr val="dk1"/>
                </a:solidFill>
              </a:rPr>
              <a:t>A Technological and Cultural Initiative</a:t>
            </a:r>
            <a:endParaRPr b="1">
              <a:solidFill>
                <a:schemeClr val="dk1"/>
              </a:solidFill>
            </a:endParaRPr>
          </a:p>
        </p:txBody>
      </p:sp>
      <p:pic>
        <p:nvPicPr>
          <p:cNvPr id="213" name="Google Shape;213;p30"/>
          <p:cNvPicPr preferRelativeResize="0"/>
          <p:nvPr/>
        </p:nvPicPr>
        <p:blipFill rotWithShape="1">
          <a:blip r:embed="rId3">
            <a:alphaModFix/>
          </a:blip>
          <a:srcRect l="10257" r="7680"/>
          <a:stretch/>
        </p:blipFill>
        <p:spPr>
          <a:xfrm>
            <a:off x="5155207" y="1656197"/>
            <a:ext cx="2617200" cy="1821900"/>
          </a:xfrm>
          <a:prstGeom prst="roundRect">
            <a:avLst>
              <a:gd name="adj" fmla="val 16667"/>
            </a:avLst>
          </a:prstGeom>
          <a:noFill/>
          <a:ln>
            <a:noFill/>
          </a:ln>
        </p:spPr>
      </p:pic>
      <p:sp>
        <p:nvSpPr>
          <p:cNvPr id="214" name="Google Shape;214;p30"/>
          <p:cNvSpPr txBox="1"/>
          <p:nvPr/>
        </p:nvSpPr>
        <p:spPr>
          <a:xfrm>
            <a:off x="1381200" y="3596625"/>
            <a:ext cx="6391200" cy="1293000"/>
          </a:xfrm>
          <a:prstGeom prst="rect">
            <a:avLst/>
          </a:prstGeom>
          <a:noFill/>
          <a:ln>
            <a:noFill/>
          </a:ln>
        </p:spPr>
        <p:txBody>
          <a:bodyPr spcFirstLastPara="1" wrap="square" lIns="0" tIns="0" rIns="0" bIns="0" anchor="t" anchorCtr="0">
            <a:spAutoFit/>
          </a:bodyPr>
          <a:lstStyle/>
          <a:p>
            <a:pPr marL="0" lvl="0" indent="0" algn="just" rtl="0">
              <a:lnSpc>
                <a:spcPct val="150000"/>
              </a:lnSpc>
              <a:spcBef>
                <a:spcPts val="0"/>
              </a:spcBef>
              <a:spcAft>
                <a:spcPts val="250"/>
              </a:spcAft>
              <a:buNone/>
            </a:pPr>
            <a:r>
              <a:rPr lang="en" sz="1200">
                <a:solidFill>
                  <a:schemeClr val="dk1"/>
                </a:solidFill>
              </a:rPr>
              <a:t>This cutting-edge system will not be limited to preserving these heritage sites in the present, but in the future—even after 1,000 years—it will be capable of keeping Vananchal traditions, languages, and cultural activities accessible with accuracy. This will help future generations stay connected to their ancient cultural roots. Additionally, the project will provide them with the opportunity to progress at the same pace as the modern world.</a:t>
            </a:r>
            <a:endParaRPr sz="1200">
              <a:solidFill>
                <a:schemeClr val="dk1"/>
              </a:solidFil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18"/>
        <p:cNvGrpSpPr/>
        <p:nvPr/>
      </p:nvGrpSpPr>
      <p:grpSpPr>
        <a:xfrm>
          <a:off x="0" y="0"/>
          <a:ext cx="0" cy="0"/>
          <a:chOff x="0" y="0"/>
          <a:chExt cx="0" cy="0"/>
        </a:xfrm>
      </p:grpSpPr>
      <p:sp>
        <p:nvSpPr>
          <p:cNvPr id="219" name="Google Shape;219;p31"/>
          <p:cNvSpPr txBox="1"/>
          <p:nvPr/>
        </p:nvSpPr>
        <p:spPr>
          <a:xfrm>
            <a:off x="1381200" y="2777705"/>
            <a:ext cx="6391200" cy="2465400"/>
          </a:xfrm>
          <a:prstGeom prst="rect">
            <a:avLst/>
          </a:prstGeom>
          <a:noFill/>
          <a:ln>
            <a:noFill/>
          </a:ln>
        </p:spPr>
        <p:txBody>
          <a:bodyPr spcFirstLastPara="1" wrap="square" lIns="0" tIns="0" rIns="0" bIns="0" anchor="t" anchorCtr="0">
            <a:spAutoFit/>
          </a:bodyPr>
          <a:lstStyle/>
          <a:p>
            <a:pPr marL="0" lvl="0" indent="0" algn="just" rtl="0">
              <a:lnSpc>
                <a:spcPct val="150000"/>
              </a:lnSpc>
              <a:spcBef>
                <a:spcPts val="0"/>
              </a:spcBef>
              <a:spcAft>
                <a:spcPts val="0"/>
              </a:spcAft>
              <a:buClr>
                <a:schemeClr val="dk1"/>
              </a:buClr>
              <a:buSzPts val="1100"/>
              <a:buFont typeface="Arial"/>
              <a:buNone/>
            </a:pPr>
            <a:r>
              <a:rPr lang="en" sz="1200">
                <a:solidFill>
                  <a:schemeClr val="dk1"/>
                </a:solidFill>
              </a:rPr>
              <a:t>Through sophisticated Natural Language Processing (NLP) technology, this system will be enabled to communicate in local languages and dialects. This effort will not only preserve linguistic heritage but also encourage it. With the help of advanced AI-based technologies, local people will be able to communicate with individuals speaking different languages with ease and understand their conversations clearly.</a:t>
            </a:r>
            <a:endParaRPr sz="1200">
              <a:solidFill>
                <a:schemeClr val="dk1"/>
              </a:solidFill>
            </a:endParaRPr>
          </a:p>
          <a:p>
            <a:pPr marL="0" lvl="0" indent="0" algn="just" rtl="0">
              <a:lnSpc>
                <a:spcPct val="150000"/>
              </a:lnSpc>
              <a:spcBef>
                <a:spcPts val="250"/>
              </a:spcBef>
              <a:spcAft>
                <a:spcPts val="0"/>
              </a:spcAft>
              <a:buNone/>
            </a:pPr>
            <a:r>
              <a:rPr lang="en" sz="1200">
                <a:solidFill>
                  <a:schemeClr val="dk1"/>
                </a:solidFill>
              </a:rPr>
              <a:t>This project is an excellent example of the convergence of technological innovation and cultural enrichment. It will not only provide long-term protection for Vananchal cultural identity but will also help in gaining global recognition.</a:t>
            </a:r>
            <a:endParaRPr sz="1200">
              <a:solidFill>
                <a:schemeClr val="dk1"/>
              </a:solidFill>
            </a:endParaRPr>
          </a:p>
          <a:p>
            <a:pPr marL="0" lvl="0" indent="0" algn="just" rtl="0">
              <a:lnSpc>
                <a:spcPct val="150000"/>
              </a:lnSpc>
              <a:spcBef>
                <a:spcPts val="250"/>
              </a:spcBef>
              <a:spcAft>
                <a:spcPts val="250"/>
              </a:spcAft>
              <a:buNone/>
            </a:pPr>
            <a:endParaRPr sz="1200">
              <a:solidFill>
                <a:schemeClr val="dk1"/>
              </a:solidFill>
            </a:endParaRPr>
          </a:p>
        </p:txBody>
      </p:sp>
      <p:pic>
        <p:nvPicPr>
          <p:cNvPr id="220" name="Google Shape;220;p31"/>
          <p:cNvPicPr preferRelativeResize="0"/>
          <p:nvPr/>
        </p:nvPicPr>
        <p:blipFill rotWithShape="1">
          <a:blip r:embed="rId3">
            <a:alphaModFix/>
          </a:blip>
          <a:srcRect t="7007" b="3611"/>
          <a:stretch/>
        </p:blipFill>
        <p:spPr>
          <a:xfrm>
            <a:off x="2429400" y="460800"/>
            <a:ext cx="4285200" cy="2188200"/>
          </a:xfrm>
          <a:prstGeom prst="roundRect">
            <a:avLst>
              <a:gd name="adj" fmla="val 13961"/>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0"/>
        <p:cNvGrpSpPr/>
        <p:nvPr/>
      </p:nvGrpSpPr>
      <p:grpSpPr>
        <a:xfrm>
          <a:off x="0" y="0"/>
          <a:ext cx="0" cy="0"/>
          <a:chOff x="0" y="0"/>
          <a:chExt cx="0" cy="0"/>
        </a:xfrm>
      </p:grpSpPr>
      <p:sp>
        <p:nvSpPr>
          <p:cNvPr id="61" name="Google Shape;61;p14"/>
          <p:cNvSpPr/>
          <p:nvPr/>
        </p:nvSpPr>
        <p:spPr>
          <a:xfrm>
            <a:off x="1828800" y="460805"/>
            <a:ext cx="5486400" cy="365700"/>
          </a:xfrm>
          <a:prstGeom prst="rect">
            <a:avLst/>
          </a:prstGeom>
          <a:solidFill>
            <a:srgbClr val="6AA84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800" b="1">
                <a:solidFill>
                  <a:schemeClr val="lt1"/>
                </a:solidFill>
              </a:rPr>
              <a:t>Vananchal</a:t>
            </a:r>
            <a:r>
              <a:rPr lang="en" sz="1800" b="1">
                <a:solidFill>
                  <a:schemeClr val="lt1"/>
                </a:solidFill>
                <a:latin typeface="Roboto"/>
                <a:ea typeface="Roboto"/>
                <a:cs typeface="Roboto"/>
                <a:sym typeface="Roboto"/>
              </a:rPr>
              <a:t>: A Land of Endless Possibilities</a:t>
            </a:r>
            <a:endParaRPr sz="1800"/>
          </a:p>
        </p:txBody>
      </p:sp>
      <p:sp>
        <p:nvSpPr>
          <p:cNvPr id="62" name="Google Shape;62;p14"/>
          <p:cNvSpPr txBox="1"/>
          <p:nvPr/>
        </p:nvSpPr>
        <p:spPr>
          <a:xfrm>
            <a:off x="1390775" y="1035725"/>
            <a:ext cx="3208800" cy="2503500"/>
          </a:xfrm>
          <a:prstGeom prst="rect">
            <a:avLst/>
          </a:prstGeom>
          <a:noFill/>
          <a:ln>
            <a:noFill/>
          </a:ln>
        </p:spPr>
        <p:txBody>
          <a:bodyPr spcFirstLastPara="1" wrap="square" lIns="0" tIns="0" rIns="0" bIns="0" anchor="t" anchorCtr="0">
            <a:noAutofit/>
          </a:bodyPr>
          <a:lstStyle/>
          <a:p>
            <a:pPr marL="0" lvl="0" indent="0" algn="just" rtl="0">
              <a:lnSpc>
                <a:spcPct val="150000"/>
              </a:lnSpc>
              <a:spcBef>
                <a:spcPts val="1200"/>
              </a:spcBef>
              <a:spcAft>
                <a:spcPts val="0"/>
              </a:spcAft>
              <a:buClr>
                <a:schemeClr val="dk1"/>
              </a:buClr>
              <a:buSzPts val="1100"/>
              <a:buFont typeface="Arial"/>
              <a:buNone/>
            </a:pPr>
            <a:r>
              <a:rPr lang="en" sz="1200">
                <a:solidFill>
                  <a:schemeClr val="dk1"/>
                </a:solidFill>
              </a:rPr>
              <a:t>Vananchal, known today as Jharkhand, is a land of immense possibilities and abundant resources. Nestled amidst dense forests and prosperous villages, this area has served as the foundation of indigenous tribes' lives for centuries. The tribal communities, who have called this land their home since time immemorial, thrived by relying on its natural resources long before the arrival of external influences.</a:t>
            </a:r>
            <a:endParaRPr sz="1200">
              <a:solidFill>
                <a:schemeClr val="dk1"/>
              </a:solidFill>
            </a:endParaRPr>
          </a:p>
          <a:p>
            <a:pPr marL="0" lvl="0" indent="0" algn="just" rtl="0">
              <a:lnSpc>
                <a:spcPct val="150000"/>
              </a:lnSpc>
              <a:spcBef>
                <a:spcPts val="1200"/>
              </a:spcBef>
              <a:spcAft>
                <a:spcPts val="1200"/>
              </a:spcAft>
              <a:buNone/>
            </a:pPr>
            <a:endParaRPr sz="1200">
              <a:solidFill>
                <a:schemeClr val="dk1"/>
              </a:solidFill>
            </a:endParaRPr>
          </a:p>
        </p:txBody>
      </p:sp>
      <p:pic>
        <p:nvPicPr>
          <p:cNvPr id="63" name="Google Shape;63;p14"/>
          <p:cNvPicPr preferRelativeResize="0"/>
          <p:nvPr/>
        </p:nvPicPr>
        <p:blipFill rotWithShape="1">
          <a:blip r:embed="rId3">
            <a:alphaModFix/>
          </a:blip>
          <a:srcRect l="17322" t="25935" r="14450" b="7834"/>
          <a:stretch/>
        </p:blipFill>
        <p:spPr>
          <a:xfrm>
            <a:off x="4755025" y="1035721"/>
            <a:ext cx="3017400" cy="2167800"/>
          </a:xfrm>
          <a:prstGeom prst="roundRect">
            <a:avLst>
              <a:gd name="adj" fmla="val 16667"/>
            </a:avLst>
          </a:prstGeom>
          <a:solidFill>
            <a:schemeClr val="lt1"/>
          </a:solidFill>
          <a:ln>
            <a:noFill/>
          </a:ln>
        </p:spPr>
      </p:pic>
      <p:sp>
        <p:nvSpPr>
          <p:cNvPr id="64" name="Google Shape;64;p14"/>
          <p:cNvSpPr txBox="1"/>
          <p:nvPr/>
        </p:nvSpPr>
        <p:spPr>
          <a:xfrm>
            <a:off x="1321000" y="3830675"/>
            <a:ext cx="6466500" cy="923400"/>
          </a:xfrm>
          <a:prstGeom prst="rect">
            <a:avLst/>
          </a:prstGeom>
          <a:noFill/>
          <a:ln>
            <a:noFill/>
          </a:ln>
        </p:spPr>
        <p:txBody>
          <a:bodyPr spcFirstLastPara="1" wrap="square" lIns="91425" tIns="91425" rIns="91425" bIns="91425" anchor="t" anchorCtr="0">
            <a:spAutoFit/>
          </a:bodyPr>
          <a:lstStyle/>
          <a:p>
            <a:pPr marL="0" lvl="0" indent="0" algn="just" rtl="0">
              <a:lnSpc>
                <a:spcPct val="150000"/>
              </a:lnSpc>
              <a:spcBef>
                <a:spcPts val="1200"/>
              </a:spcBef>
              <a:spcAft>
                <a:spcPts val="1200"/>
              </a:spcAft>
              <a:buClr>
                <a:schemeClr val="dk1"/>
              </a:buClr>
              <a:buSzPts val="1100"/>
              <a:buFont typeface="Arial"/>
              <a:buNone/>
            </a:pPr>
            <a:r>
              <a:rPr lang="en" sz="1200">
                <a:solidFill>
                  <a:schemeClr val="dk1"/>
                </a:solidFill>
              </a:rPr>
              <a:t>Today, however, despite the unprecedented advances in technology, connectivity and artificial intelligence (AI), rural India, especially Vananchal, faces serious developmental challenges.</a:t>
            </a:r>
            <a:endParaRPr sz="1800">
              <a:solidFill>
                <a:schemeClr val="dk2"/>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sp>
        <p:nvSpPr>
          <p:cNvPr id="225" name="Google Shape;225;p32"/>
          <p:cNvSpPr/>
          <p:nvPr/>
        </p:nvSpPr>
        <p:spPr>
          <a:xfrm>
            <a:off x="2403750" y="457200"/>
            <a:ext cx="4336500" cy="365700"/>
          </a:xfrm>
          <a:prstGeom prst="rect">
            <a:avLst/>
          </a:prstGeom>
          <a:solidFill>
            <a:srgbClr val="6AA84F"/>
          </a:solidFill>
          <a:ln>
            <a:noFill/>
          </a:ln>
        </p:spPr>
        <p:txBody>
          <a:bodyPr spcFirstLastPara="1" wrap="square" lIns="0" tIns="91425" rIns="0" bIns="0" anchor="ctr" anchorCtr="0">
            <a:noAutofit/>
          </a:bodyPr>
          <a:lstStyle/>
          <a:p>
            <a:pPr marL="0" lvl="0" indent="0" algn="ctr" rtl="0">
              <a:lnSpc>
                <a:spcPct val="100000"/>
              </a:lnSpc>
              <a:spcBef>
                <a:spcPts val="0"/>
              </a:spcBef>
              <a:spcAft>
                <a:spcPts val="400"/>
              </a:spcAft>
              <a:buNone/>
            </a:pPr>
            <a:r>
              <a:rPr lang="en" sz="1750" b="1">
                <a:solidFill>
                  <a:schemeClr val="lt1"/>
                </a:solidFill>
              </a:rPr>
              <a:t>Vananchal Udyam Shakti</a:t>
            </a:r>
            <a:endParaRPr sz="1750" b="1">
              <a:solidFill>
                <a:schemeClr val="lt1"/>
              </a:solidFill>
            </a:endParaRPr>
          </a:p>
        </p:txBody>
      </p:sp>
      <p:sp>
        <p:nvSpPr>
          <p:cNvPr id="226" name="Google Shape;226;p32"/>
          <p:cNvSpPr/>
          <p:nvPr/>
        </p:nvSpPr>
        <p:spPr>
          <a:xfrm>
            <a:off x="1524000" y="914400"/>
            <a:ext cx="5916600" cy="320100"/>
          </a:xfrm>
          <a:prstGeom prst="roundRect">
            <a:avLst>
              <a:gd name="adj" fmla="val 0"/>
            </a:avLst>
          </a:prstGeom>
          <a:solidFill>
            <a:srgbClr val="F1C232"/>
          </a:solidFill>
          <a:ln>
            <a:noFill/>
          </a:ln>
        </p:spPr>
        <p:txBody>
          <a:bodyPr spcFirstLastPara="1" wrap="square" lIns="0" tIns="0" rIns="0" bIns="0" anchor="ctr" anchorCtr="0">
            <a:noAutofit/>
          </a:bodyPr>
          <a:lstStyle/>
          <a:p>
            <a:pPr marL="0" lvl="0" indent="0" algn="ctr" rtl="0">
              <a:lnSpc>
                <a:spcPct val="100000"/>
              </a:lnSpc>
              <a:spcBef>
                <a:spcPts val="0"/>
              </a:spcBef>
              <a:spcAft>
                <a:spcPts val="0"/>
              </a:spcAft>
              <a:buNone/>
            </a:pPr>
            <a:r>
              <a:rPr lang="en" b="1">
                <a:solidFill>
                  <a:schemeClr val="dk1"/>
                </a:solidFill>
              </a:rPr>
              <a:t>A Cultural and Traditional Revival Beyond Economic Development</a:t>
            </a:r>
            <a:endParaRPr b="1">
              <a:solidFill>
                <a:schemeClr val="dk1"/>
              </a:solidFill>
            </a:endParaRPr>
          </a:p>
        </p:txBody>
      </p:sp>
      <p:sp>
        <p:nvSpPr>
          <p:cNvPr id="227" name="Google Shape;227;p32"/>
          <p:cNvSpPr txBox="1"/>
          <p:nvPr/>
        </p:nvSpPr>
        <p:spPr>
          <a:xfrm>
            <a:off x="1381200" y="1315373"/>
            <a:ext cx="6391200" cy="2800767"/>
          </a:xfrm>
          <a:prstGeom prst="rect">
            <a:avLst/>
          </a:prstGeom>
          <a:noFill/>
          <a:ln>
            <a:noFill/>
          </a:ln>
        </p:spPr>
        <p:txBody>
          <a:bodyPr spcFirstLastPara="1" wrap="square" lIns="0" tIns="0" rIns="0" bIns="0" anchor="t" anchorCtr="0">
            <a:spAutoFit/>
          </a:bodyPr>
          <a:lstStyle/>
          <a:p>
            <a:pPr marL="0" lvl="0" indent="0" algn="just" rtl="0">
              <a:lnSpc>
                <a:spcPct val="150000"/>
              </a:lnSpc>
              <a:spcAft>
                <a:spcPts val="0"/>
              </a:spcAft>
              <a:buClr>
                <a:schemeClr val="dk1"/>
              </a:buClr>
              <a:buSzPts val="1100"/>
              <a:buFont typeface="Arial"/>
              <a:buNone/>
            </a:pPr>
            <a:r>
              <a:rPr lang="en" sz="1200" dirty="0">
                <a:solidFill>
                  <a:schemeClr val="dk1"/>
                </a:solidFill>
              </a:rPr>
              <a:t>Vananchal Udyam Shakti is not limited to the region's economic development, but its broader objective is the revival of the region's ancient civilizations and establishing them as a strong bridge between the past and the future. This project is committed to the preservation, revitalization, and effective presentation of the region’s cultural and traditional heritage, alongside the construction of a robust economic structure.</a:t>
            </a:r>
            <a:endParaRPr sz="1200" dirty="0">
              <a:solidFill>
                <a:schemeClr val="dk1"/>
              </a:solidFill>
            </a:endParaRPr>
          </a:p>
          <a:p>
            <a:pPr marL="0" lvl="0" indent="0" algn="just" rtl="0">
              <a:lnSpc>
                <a:spcPct val="150000"/>
              </a:lnSpc>
              <a:spcBef>
                <a:spcPts val="1200"/>
              </a:spcBef>
              <a:spcAft>
                <a:spcPts val="1200"/>
              </a:spcAft>
              <a:buNone/>
            </a:pPr>
            <a:r>
              <a:rPr lang="en" sz="1200" dirty="0">
                <a:solidFill>
                  <a:schemeClr val="dk1"/>
                </a:solidFill>
              </a:rPr>
              <a:t>The goal of the project is to present the region’s rich cultural heritage and traditions in a modern context, ensuring that they are not only preserved but also remain relevant. The revival of cultural and traditional assets will promote social and cultural awareness in the region, providing new direction to its economic activities.</a:t>
            </a:r>
            <a:endParaRPr sz="1200" dirty="0">
              <a:solidFill>
                <a:schemeClr val="dk1"/>
              </a:solidFill>
            </a:endParaRPr>
          </a:p>
        </p:txBody>
      </p:sp>
      <p:pic>
        <p:nvPicPr>
          <p:cNvPr id="228" name="Google Shape;228;p32"/>
          <p:cNvPicPr preferRelativeResize="0"/>
          <p:nvPr/>
        </p:nvPicPr>
        <p:blipFill>
          <a:blip r:embed="rId3">
            <a:alphaModFix/>
          </a:blip>
          <a:stretch>
            <a:fillRect/>
          </a:stretch>
        </p:blipFill>
        <p:spPr>
          <a:xfrm>
            <a:off x="1381206" y="3961776"/>
            <a:ext cx="1536900" cy="1025100"/>
          </a:xfrm>
          <a:prstGeom prst="roundRect">
            <a:avLst>
              <a:gd name="adj" fmla="val 16667"/>
            </a:avLst>
          </a:prstGeom>
          <a:noFill/>
          <a:ln>
            <a:noFill/>
          </a:ln>
        </p:spPr>
      </p:pic>
      <p:pic>
        <p:nvPicPr>
          <p:cNvPr id="229" name="Google Shape;229;p32"/>
          <p:cNvPicPr preferRelativeResize="0"/>
          <p:nvPr/>
        </p:nvPicPr>
        <p:blipFill>
          <a:blip r:embed="rId4">
            <a:alphaModFix/>
          </a:blip>
          <a:stretch>
            <a:fillRect/>
          </a:stretch>
        </p:blipFill>
        <p:spPr>
          <a:xfrm>
            <a:off x="4031650" y="3926224"/>
            <a:ext cx="1080700" cy="1125725"/>
          </a:xfrm>
          <a:prstGeom prst="rect">
            <a:avLst/>
          </a:prstGeom>
          <a:noFill/>
          <a:ln>
            <a:noFill/>
          </a:ln>
        </p:spPr>
      </p:pic>
      <p:pic>
        <p:nvPicPr>
          <p:cNvPr id="230" name="Google Shape;230;p32"/>
          <p:cNvPicPr preferRelativeResize="0"/>
          <p:nvPr/>
        </p:nvPicPr>
        <p:blipFill rotWithShape="1">
          <a:blip r:embed="rId5">
            <a:alphaModFix/>
          </a:blip>
          <a:srcRect l="7177" r="7169"/>
          <a:stretch/>
        </p:blipFill>
        <p:spPr>
          <a:xfrm>
            <a:off x="6225856" y="3954400"/>
            <a:ext cx="1536900" cy="1025100"/>
          </a:xfrm>
          <a:prstGeom prst="roundRect">
            <a:avLst>
              <a:gd name="adj" fmla="val 16667"/>
            </a:avLst>
          </a:prstGeom>
          <a:noFill/>
          <a:ln>
            <a:noFill/>
          </a:ln>
        </p:spPr>
      </p:pic>
      <p:cxnSp>
        <p:nvCxnSpPr>
          <p:cNvPr id="231" name="Google Shape;231;p32"/>
          <p:cNvCxnSpPr>
            <a:stCxn id="228" idx="3"/>
            <a:endCxn id="229" idx="1"/>
          </p:cNvCxnSpPr>
          <p:nvPr/>
        </p:nvCxnSpPr>
        <p:spPr>
          <a:xfrm>
            <a:off x="2918106" y="4474326"/>
            <a:ext cx="1113544" cy="14761"/>
          </a:xfrm>
          <a:prstGeom prst="straightConnector1">
            <a:avLst/>
          </a:prstGeom>
          <a:noFill/>
          <a:ln w="19050" cap="flat" cmpd="sng">
            <a:solidFill>
              <a:schemeClr val="dk2"/>
            </a:solidFill>
            <a:prstDash val="solid"/>
            <a:round/>
            <a:headEnd type="none" w="med" len="med"/>
            <a:tailEnd type="none" w="med" len="med"/>
          </a:ln>
        </p:spPr>
      </p:cxnSp>
      <p:cxnSp>
        <p:nvCxnSpPr>
          <p:cNvPr id="232" name="Google Shape;232;p32"/>
          <p:cNvCxnSpPr>
            <a:stCxn id="229" idx="3"/>
            <a:endCxn id="230" idx="1"/>
          </p:cNvCxnSpPr>
          <p:nvPr/>
        </p:nvCxnSpPr>
        <p:spPr>
          <a:xfrm flipV="1">
            <a:off x="5112350" y="4466950"/>
            <a:ext cx="1113506" cy="22137"/>
          </a:xfrm>
          <a:prstGeom prst="straightConnector1">
            <a:avLst/>
          </a:prstGeom>
          <a:noFill/>
          <a:ln w="19050" cap="flat" cmpd="sng">
            <a:solidFill>
              <a:schemeClr val="dk2"/>
            </a:solidFill>
            <a:prstDash val="solid"/>
            <a:round/>
            <a:headEnd type="none" w="med" len="med"/>
            <a:tailEnd type="none" w="med" len="med"/>
          </a:ln>
        </p:spPr>
      </p:cxn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36"/>
        <p:cNvGrpSpPr/>
        <p:nvPr/>
      </p:nvGrpSpPr>
      <p:grpSpPr>
        <a:xfrm>
          <a:off x="0" y="0"/>
          <a:ext cx="0" cy="0"/>
          <a:chOff x="0" y="0"/>
          <a:chExt cx="0" cy="0"/>
        </a:xfrm>
      </p:grpSpPr>
      <p:sp>
        <p:nvSpPr>
          <p:cNvPr id="237" name="Google Shape;237;p33"/>
          <p:cNvSpPr txBox="1"/>
          <p:nvPr/>
        </p:nvSpPr>
        <p:spPr>
          <a:xfrm>
            <a:off x="1381200" y="457675"/>
            <a:ext cx="6391200" cy="1015800"/>
          </a:xfrm>
          <a:prstGeom prst="rect">
            <a:avLst/>
          </a:prstGeom>
          <a:noFill/>
          <a:ln>
            <a:noFill/>
          </a:ln>
        </p:spPr>
        <p:txBody>
          <a:bodyPr spcFirstLastPara="1" wrap="square" lIns="0" tIns="0" rIns="0" bIns="0" anchor="t" anchorCtr="0">
            <a:spAutoFit/>
          </a:bodyPr>
          <a:lstStyle/>
          <a:p>
            <a:pPr marL="0" lvl="0" indent="0" algn="just" rtl="0">
              <a:lnSpc>
                <a:spcPct val="150000"/>
              </a:lnSpc>
              <a:spcBef>
                <a:spcPts val="1200"/>
              </a:spcBef>
              <a:spcAft>
                <a:spcPts val="1200"/>
              </a:spcAft>
              <a:buClr>
                <a:schemeClr val="dk1"/>
              </a:buClr>
              <a:buSzPts val="1100"/>
              <a:buFont typeface="Arial"/>
              <a:buNone/>
            </a:pPr>
            <a:r>
              <a:rPr lang="en" sz="1200">
                <a:solidFill>
                  <a:schemeClr val="dk1"/>
                </a:solidFill>
              </a:rPr>
              <a:t>This initiative will serve the purpose of getting the regional heritage recognized globally and developing it as a center for cultural tourism, education, and research. Thus, Vananchal Udyam Shakti is not only a tool for economic development but also an effective means of cultural empowerment and social prosperity.</a:t>
            </a:r>
            <a:endParaRPr sz="1200">
              <a:solidFill>
                <a:schemeClr val="dk1"/>
              </a:solidFill>
            </a:endParaRPr>
          </a:p>
        </p:txBody>
      </p:sp>
      <p:pic>
        <p:nvPicPr>
          <p:cNvPr id="238" name="Google Shape;238;p33"/>
          <p:cNvPicPr preferRelativeResize="0"/>
          <p:nvPr/>
        </p:nvPicPr>
        <p:blipFill rotWithShape="1">
          <a:blip r:embed="rId3">
            <a:alphaModFix/>
          </a:blip>
          <a:srcRect l="7162" r="7162"/>
          <a:stretch/>
        </p:blipFill>
        <p:spPr>
          <a:xfrm>
            <a:off x="1381206" y="1779371"/>
            <a:ext cx="1536900" cy="1025100"/>
          </a:xfrm>
          <a:prstGeom prst="roundRect">
            <a:avLst>
              <a:gd name="adj" fmla="val 16667"/>
            </a:avLst>
          </a:prstGeom>
          <a:noFill/>
          <a:ln>
            <a:noFill/>
          </a:ln>
        </p:spPr>
      </p:pic>
      <p:pic>
        <p:nvPicPr>
          <p:cNvPr id="239" name="Google Shape;239;p33"/>
          <p:cNvPicPr preferRelativeResize="0"/>
          <p:nvPr/>
        </p:nvPicPr>
        <p:blipFill>
          <a:blip r:embed="rId4">
            <a:alphaModFix/>
          </a:blip>
          <a:stretch>
            <a:fillRect/>
          </a:stretch>
        </p:blipFill>
        <p:spPr>
          <a:xfrm>
            <a:off x="4031650" y="2375571"/>
            <a:ext cx="1080700" cy="1125725"/>
          </a:xfrm>
          <a:prstGeom prst="rect">
            <a:avLst/>
          </a:prstGeom>
          <a:noFill/>
          <a:ln>
            <a:noFill/>
          </a:ln>
        </p:spPr>
      </p:pic>
      <p:pic>
        <p:nvPicPr>
          <p:cNvPr id="240" name="Google Shape;240;p33"/>
          <p:cNvPicPr preferRelativeResize="0"/>
          <p:nvPr/>
        </p:nvPicPr>
        <p:blipFill rotWithShape="1">
          <a:blip r:embed="rId5">
            <a:alphaModFix/>
          </a:blip>
          <a:srcRect l="7947" r="7947"/>
          <a:stretch/>
        </p:blipFill>
        <p:spPr>
          <a:xfrm>
            <a:off x="6396656" y="1779371"/>
            <a:ext cx="1536900" cy="1025100"/>
          </a:xfrm>
          <a:prstGeom prst="roundRect">
            <a:avLst>
              <a:gd name="adj" fmla="val 16667"/>
            </a:avLst>
          </a:prstGeom>
          <a:noFill/>
          <a:ln>
            <a:noFill/>
          </a:ln>
        </p:spPr>
      </p:pic>
      <p:cxnSp>
        <p:nvCxnSpPr>
          <p:cNvPr id="241" name="Google Shape;241;p33"/>
          <p:cNvCxnSpPr>
            <a:stCxn id="238" idx="3"/>
            <a:endCxn id="239" idx="1"/>
          </p:cNvCxnSpPr>
          <p:nvPr/>
        </p:nvCxnSpPr>
        <p:spPr>
          <a:xfrm>
            <a:off x="2918106" y="2291921"/>
            <a:ext cx="1113544" cy="646513"/>
          </a:xfrm>
          <a:prstGeom prst="straightConnector1">
            <a:avLst/>
          </a:prstGeom>
          <a:noFill/>
          <a:ln w="19050" cap="flat" cmpd="sng">
            <a:solidFill>
              <a:schemeClr val="dk2"/>
            </a:solidFill>
            <a:prstDash val="solid"/>
            <a:round/>
            <a:headEnd type="none" w="med" len="med"/>
            <a:tailEnd type="none" w="med" len="med"/>
          </a:ln>
        </p:spPr>
      </p:cxnSp>
      <p:cxnSp>
        <p:nvCxnSpPr>
          <p:cNvPr id="242" name="Google Shape;242;p33"/>
          <p:cNvCxnSpPr>
            <a:stCxn id="239" idx="3"/>
            <a:endCxn id="240" idx="1"/>
          </p:cNvCxnSpPr>
          <p:nvPr/>
        </p:nvCxnSpPr>
        <p:spPr>
          <a:xfrm flipV="1">
            <a:off x="5112350" y="2291921"/>
            <a:ext cx="1284306" cy="646513"/>
          </a:xfrm>
          <a:prstGeom prst="straightConnector1">
            <a:avLst/>
          </a:prstGeom>
          <a:noFill/>
          <a:ln w="19050" cap="flat" cmpd="sng">
            <a:solidFill>
              <a:schemeClr val="dk2"/>
            </a:solidFill>
            <a:prstDash val="solid"/>
            <a:round/>
            <a:headEnd type="none" w="med" len="med"/>
            <a:tailEnd type="none" w="med" len="med"/>
          </a:ln>
        </p:spPr>
      </p:cxnSp>
      <p:pic>
        <p:nvPicPr>
          <p:cNvPr id="243" name="Google Shape;243;p33"/>
          <p:cNvPicPr preferRelativeResize="0"/>
          <p:nvPr/>
        </p:nvPicPr>
        <p:blipFill rotWithShape="1">
          <a:blip r:embed="rId6">
            <a:alphaModFix/>
          </a:blip>
          <a:srcRect l="19" r="29"/>
          <a:stretch/>
        </p:blipFill>
        <p:spPr>
          <a:xfrm>
            <a:off x="3803531" y="4029596"/>
            <a:ext cx="1536900" cy="1025100"/>
          </a:xfrm>
          <a:prstGeom prst="roundRect">
            <a:avLst>
              <a:gd name="adj" fmla="val 16667"/>
            </a:avLst>
          </a:prstGeom>
          <a:noFill/>
          <a:ln>
            <a:noFill/>
          </a:ln>
        </p:spPr>
      </p:pic>
      <p:cxnSp>
        <p:nvCxnSpPr>
          <p:cNvPr id="244" name="Google Shape;244;p33"/>
          <p:cNvCxnSpPr>
            <a:stCxn id="239" idx="2"/>
            <a:endCxn id="243" idx="0"/>
          </p:cNvCxnSpPr>
          <p:nvPr/>
        </p:nvCxnSpPr>
        <p:spPr>
          <a:xfrm flipH="1">
            <a:off x="4571981" y="3501296"/>
            <a:ext cx="19" cy="528300"/>
          </a:xfrm>
          <a:prstGeom prst="straightConnector1">
            <a:avLst/>
          </a:prstGeom>
          <a:noFill/>
          <a:ln w="9525" cap="flat" cmpd="sng">
            <a:solidFill>
              <a:schemeClr val="dk2"/>
            </a:solidFill>
            <a:prstDash val="solid"/>
            <a:round/>
            <a:headEnd type="none" w="med" len="med"/>
            <a:tailEnd type="none" w="med" len="med"/>
          </a:ln>
        </p:spPr>
      </p:cxn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48"/>
        <p:cNvGrpSpPr/>
        <p:nvPr/>
      </p:nvGrpSpPr>
      <p:grpSpPr>
        <a:xfrm>
          <a:off x="0" y="0"/>
          <a:ext cx="0" cy="0"/>
          <a:chOff x="0" y="0"/>
          <a:chExt cx="0" cy="0"/>
        </a:xfrm>
      </p:grpSpPr>
      <p:sp>
        <p:nvSpPr>
          <p:cNvPr id="249" name="Google Shape;249;p34"/>
          <p:cNvSpPr/>
          <p:nvPr/>
        </p:nvSpPr>
        <p:spPr>
          <a:xfrm>
            <a:off x="2272200" y="457200"/>
            <a:ext cx="4599600" cy="731400"/>
          </a:xfrm>
          <a:prstGeom prst="rect">
            <a:avLst/>
          </a:prstGeom>
          <a:solidFill>
            <a:srgbClr val="6AA84F"/>
          </a:solidFill>
          <a:ln>
            <a:noFill/>
          </a:ln>
        </p:spPr>
        <p:txBody>
          <a:bodyPr spcFirstLastPara="1" wrap="square" lIns="0" tIns="91425" rIns="0" bIns="0" anchor="ctr" anchorCtr="0">
            <a:noAutofit/>
          </a:bodyPr>
          <a:lstStyle/>
          <a:p>
            <a:pPr marL="0" lvl="0" indent="0" algn="ctr" rtl="0">
              <a:lnSpc>
                <a:spcPct val="115000"/>
              </a:lnSpc>
              <a:spcBef>
                <a:spcPts val="0"/>
              </a:spcBef>
              <a:spcAft>
                <a:spcPts val="400"/>
              </a:spcAft>
              <a:buNone/>
            </a:pPr>
            <a:r>
              <a:rPr lang="en" sz="1750" b="1">
                <a:solidFill>
                  <a:schemeClr val="lt1"/>
                </a:solidFill>
              </a:rPr>
              <a:t>Empowerment of Local Production Units and Recognition in the Global Market</a:t>
            </a:r>
            <a:endParaRPr sz="1750" b="1">
              <a:solidFill>
                <a:schemeClr val="lt1"/>
              </a:solidFill>
            </a:endParaRPr>
          </a:p>
        </p:txBody>
      </p:sp>
      <p:sp>
        <p:nvSpPr>
          <p:cNvPr id="250" name="Google Shape;250;p34"/>
          <p:cNvSpPr txBox="1"/>
          <p:nvPr/>
        </p:nvSpPr>
        <p:spPr>
          <a:xfrm>
            <a:off x="1381200" y="1371600"/>
            <a:ext cx="6391200" cy="738900"/>
          </a:xfrm>
          <a:prstGeom prst="rect">
            <a:avLst/>
          </a:prstGeom>
          <a:noFill/>
          <a:ln>
            <a:noFill/>
          </a:ln>
        </p:spPr>
        <p:txBody>
          <a:bodyPr spcFirstLastPara="1" wrap="square" lIns="0" tIns="0" rIns="0" bIns="0" anchor="t" anchorCtr="0">
            <a:spAutoFit/>
          </a:bodyPr>
          <a:lstStyle/>
          <a:p>
            <a:pPr marL="0" lvl="0" indent="0" algn="just" rtl="0">
              <a:lnSpc>
                <a:spcPct val="150000"/>
              </a:lnSpc>
              <a:spcBef>
                <a:spcPts val="0"/>
              </a:spcBef>
              <a:spcAft>
                <a:spcPts val="250"/>
              </a:spcAft>
              <a:buNone/>
            </a:pPr>
            <a:r>
              <a:rPr lang="en" sz="1200">
                <a:solidFill>
                  <a:schemeClr val="dk1"/>
                </a:solidFill>
              </a:rPr>
              <a:t>Under this framework, each village and each household will be developed as a productive unit. SOFTA will store and process these local products in a central mega-hub. Subsequently, a system will be developed to distribute these products to domestic and international markets.</a:t>
            </a:r>
            <a:endParaRPr sz="1200">
              <a:solidFill>
                <a:schemeClr val="dk1"/>
              </a:solidFill>
            </a:endParaRPr>
          </a:p>
        </p:txBody>
      </p:sp>
      <p:pic>
        <p:nvPicPr>
          <p:cNvPr id="251" name="Google Shape;251;p34"/>
          <p:cNvPicPr preferRelativeResize="0"/>
          <p:nvPr/>
        </p:nvPicPr>
        <p:blipFill rotWithShape="1">
          <a:blip r:embed="rId3">
            <a:alphaModFix/>
          </a:blip>
          <a:srcRect t="4286" b="3325"/>
          <a:stretch/>
        </p:blipFill>
        <p:spPr>
          <a:xfrm>
            <a:off x="2830450" y="2297620"/>
            <a:ext cx="3483100" cy="268075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55"/>
        <p:cNvGrpSpPr/>
        <p:nvPr/>
      </p:nvGrpSpPr>
      <p:grpSpPr>
        <a:xfrm>
          <a:off x="0" y="0"/>
          <a:ext cx="0" cy="0"/>
          <a:chOff x="0" y="0"/>
          <a:chExt cx="0" cy="0"/>
        </a:xfrm>
      </p:grpSpPr>
      <p:sp>
        <p:nvSpPr>
          <p:cNvPr id="256" name="Google Shape;256;p35"/>
          <p:cNvSpPr txBox="1"/>
          <p:nvPr/>
        </p:nvSpPr>
        <p:spPr>
          <a:xfrm>
            <a:off x="1381200" y="457675"/>
            <a:ext cx="6391200" cy="2156100"/>
          </a:xfrm>
          <a:prstGeom prst="rect">
            <a:avLst/>
          </a:prstGeom>
          <a:noFill/>
          <a:ln>
            <a:noFill/>
          </a:ln>
        </p:spPr>
        <p:txBody>
          <a:bodyPr spcFirstLastPara="1" wrap="square" lIns="0" tIns="0" rIns="0" bIns="0" anchor="t" anchorCtr="0">
            <a:spAutoFit/>
          </a:bodyPr>
          <a:lstStyle/>
          <a:p>
            <a:pPr marL="0" lvl="0" indent="0" algn="just" rtl="0">
              <a:lnSpc>
                <a:spcPct val="150000"/>
              </a:lnSpc>
              <a:spcBef>
                <a:spcPts val="0"/>
              </a:spcBef>
              <a:spcAft>
                <a:spcPts val="0"/>
              </a:spcAft>
              <a:buClr>
                <a:schemeClr val="dk1"/>
              </a:buClr>
              <a:buSzPts val="1100"/>
              <a:buFont typeface="Arial"/>
              <a:buNone/>
            </a:pPr>
            <a:r>
              <a:rPr lang="en" sz="1200">
                <a:solidFill>
                  <a:schemeClr val="dk1"/>
                </a:solidFill>
              </a:rPr>
              <a:t>This initiative will not only provide international recognition to local products but will also serve as a means of economic and social upliftment for local communities while strengthening the rural economy. This integrated model of productivity and marketing will increase employment opportunities in rural areas and promote their traditional skills on a global platform.</a:t>
            </a:r>
            <a:endParaRPr sz="1200">
              <a:solidFill>
                <a:schemeClr val="dk1"/>
              </a:solidFill>
            </a:endParaRPr>
          </a:p>
          <a:p>
            <a:pPr marL="0" lvl="0" indent="0" algn="just" rtl="0">
              <a:lnSpc>
                <a:spcPct val="150000"/>
              </a:lnSpc>
              <a:spcBef>
                <a:spcPts val="250"/>
              </a:spcBef>
              <a:spcAft>
                <a:spcPts val="250"/>
              </a:spcAft>
              <a:buNone/>
            </a:pPr>
            <a:r>
              <a:rPr lang="en" sz="1200">
                <a:solidFill>
                  <a:schemeClr val="dk1"/>
                </a:solidFill>
              </a:rPr>
              <a:t>The aim of this project is to preserve the quality and diversity of locally produced materials while presenting them in accordance with the requirements of the modern market. This structure will encourage self-reliance of rural India and ensure its participation in the global economic scenario.</a:t>
            </a:r>
            <a:endParaRPr sz="1200">
              <a:solidFill>
                <a:schemeClr val="dk1"/>
              </a:solidFill>
            </a:endParaRPr>
          </a:p>
        </p:txBody>
      </p:sp>
      <p:pic>
        <p:nvPicPr>
          <p:cNvPr id="257" name="Google Shape;257;p35"/>
          <p:cNvPicPr preferRelativeResize="0"/>
          <p:nvPr/>
        </p:nvPicPr>
        <p:blipFill>
          <a:blip r:embed="rId3">
            <a:alphaModFix/>
          </a:blip>
          <a:stretch>
            <a:fillRect/>
          </a:stretch>
        </p:blipFill>
        <p:spPr>
          <a:xfrm>
            <a:off x="2382375" y="2680141"/>
            <a:ext cx="4379400" cy="2389800"/>
          </a:xfrm>
          <a:prstGeom prst="roundRect">
            <a:avLst>
              <a:gd name="adj" fmla="val 16667"/>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61"/>
        <p:cNvGrpSpPr/>
        <p:nvPr/>
      </p:nvGrpSpPr>
      <p:grpSpPr>
        <a:xfrm>
          <a:off x="0" y="0"/>
          <a:ext cx="0" cy="0"/>
          <a:chOff x="0" y="0"/>
          <a:chExt cx="0" cy="0"/>
        </a:xfrm>
      </p:grpSpPr>
      <p:sp>
        <p:nvSpPr>
          <p:cNvPr id="262" name="Google Shape;262;p36"/>
          <p:cNvSpPr/>
          <p:nvPr/>
        </p:nvSpPr>
        <p:spPr>
          <a:xfrm>
            <a:off x="2403750" y="457200"/>
            <a:ext cx="4336500" cy="365700"/>
          </a:xfrm>
          <a:prstGeom prst="rect">
            <a:avLst/>
          </a:prstGeom>
          <a:solidFill>
            <a:srgbClr val="6AA84F"/>
          </a:solidFill>
          <a:ln>
            <a:noFill/>
          </a:ln>
        </p:spPr>
        <p:txBody>
          <a:bodyPr spcFirstLastPara="1" wrap="square" lIns="0" tIns="91425" rIns="0" bIns="0" anchor="ctr" anchorCtr="0">
            <a:noAutofit/>
          </a:bodyPr>
          <a:lstStyle/>
          <a:p>
            <a:pPr marL="0" lvl="0" indent="0" algn="ctr" rtl="0">
              <a:spcBef>
                <a:spcPts val="0"/>
              </a:spcBef>
              <a:spcAft>
                <a:spcPts val="400"/>
              </a:spcAft>
              <a:buNone/>
            </a:pPr>
            <a:r>
              <a:rPr lang="en" sz="1750" b="1">
                <a:solidFill>
                  <a:schemeClr val="lt1"/>
                </a:solidFill>
              </a:rPr>
              <a:t>Vananchal Udyam Shakti</a:t>
            </a:r>
            <a:endParaRPr sz="1800" b="1">
              <a:solidFill>
                <a:schemeClr val="lt1"/>
              </a:solidFill>
            </a:endParaRPr>
          </a:p>
        </p:txBody>
      </p:sp>
      <p:sp>
        <p:nvSpPr>
          <p:cNvPr id="263" name="Google Shape;263;p36"/>
          <p:cNvSpPr/>
          <p:nvPr/>
        </p:nvSpPr>
        <p:spPr>
          <a:xfrm>
            <a:off x="1381200" y="914400"/>
            <a:ext cx="6391200" cy="640200"/>
          </a:xfrm>
          <a:prstGeom prst="roundRect">
            <a:avLst>
              <a:gd name="adj" fmla="val 0"/>
            </a:avLst>
          </a:prstGeom>
          <a:solidFill>
            <a:srgbClr val="F1C232"/>
          </a:solidFill>
          <a:ln>
            <a:noFill/>
          </a:ln>
        </p:spPr>
        <p:txBody>
          <a:bodyPr spcFirstLastPara="1" wrap="square" lIns="0" tIns="0" rIns="0" bIns="0" anchor="ctr" anchorCtr="0">
            <a:noAutofit/>
          </a:bodyPr>
          <a:lstStyle/>
          <a:p>
            <a:pPr marL="0" lvl="0" indent="0" algn="ctr" rtl="0">
              <a:lnSpc>
                <a:spcPct val="115000"/>
              </a:lnSpc>
              <a:spcBef>
                <a:spcPts val="0"/>
              </a:spcBef>
              <a:spcAft>
                <a:spcPts val="0"/>
              </a:spcAft>
              <a:buNone/>
            </a:pPr>
            <a:r>
              <a:rPr lang="en" b="1">
                <a:solidFill>
                  <a:schemeClr val="dk1"/>
                </a:solidFill>
              </a:rPr>
              <a:t>A Sustainable Model of Economic, Cultural, and Educational Empowerment Beyond Economic Development Cultural and Traditional Revival</a:t>
            </a:r>
            <a:endParaRPr b="1">
              <a:solidFill>
                <a:schemeClr val="dk1"/>
              </a:solidFill>
            </a:endParaRPr>
          </a:p>
        </p:txBody>
      </p:sp>
      <p:sp>
        <p:nvSpPr>
          <p:cNvPr id="264" name="Google Shape;264;p36"/>
          <p:cNvSpPr txBox="1"/>
          <p:nvPr/>
        </p:nvSpPr>
        <p:spPr>
          <a:xfrm>
            <a:off x="1381200" y="1631150"/>
            <a:ext cx="6391200" cy="1015800"/>
          </a:xfrm>
          <a:prstGeom prst="rect">
            <a:avLst/>
          </a:prstGeom>
          <a:noFill/>
          <a:ln>
            <a:noFill/>
          </a:ln>
        </p:spPr>
        <p:txBody>
          <a:bodyPr spcFirstLastPara="1" wrap="square" lIns="0" tIns="0" rIns="0" bIns="0" anchor="t" anchorCtr="0">
            <a:spAutoFit/>
          </a:bodyPr>
          <a:lstStyle/>
          <a:p>
            <a:pPr marL="0" lvl="0" indent="0" algn="just" rtl="0">
              <a:lnSpc>
                <a:spcPct val="150000"/>
              </a:lnSpc>
              <a:spcBef>
                <a:spcPts val="0"/>
              </a:spcBef>
              <a:spcAft>
                <a:spcPts val="250"/>
              </a:spcAft>
              <a:buNone/>
            </a:pPr>
            <a:r>
              <a:rPr lang="en" sz="1200">
                <a:solidFill>
                  <a:schemeClr val="dk1"/>
                </a:solidFill>
              </a:rPr>
              <a:t>Through this unique combination of technological advancement and cultural preservation, Vananchal Udyam Shakti has set its primary objective as the creation of a prosperous, sustainable, and inclusive future, with a focus on economic prosperity, cultural continuity, and educational empowerment.</a:t>
            </a:r>
            <a:endParaRPr sz="1200">
              <a:solidFill>
                <a:schemeClr val="dk1"/>
              </a:solidFill>
            </a:endParaRPr>
          </a:p>
        </p:txBody>
      </p:sp>
      <p:pic>
        <p:nvPicPr>
          <p:cNvPr id="265" name="Google Shape;265;p36"/>
          <p:cNvPicPr preferRelativeResize="0"/>
          <p:nvPr/>
        </p:nvPicPr>
        <p:blipFill>
          <a:blip r:embed="rId3">
            <a:alphaModFix/>
          </a:blip>
          <a:stretch>
            <a:fillRect/>
          </a:stretch>
        </p:blipFill>
        <p:spPr>
          <a:xfrm>
            <a:off x="2478606" y="2719444"/>
            <a:ext cx="4186800" cy="2392500"/>
          </a:xfrm>
          <a:prstGeom prst="roundRect">
            <a:avLst>
              <a:gd name="adj" fmla="val 16667"/>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69"/>
        <p:cNvGrpSpPr/>
        <p:nvPr/>
      </p:nvGrpSpPr>
      <p:grpSpPr>
        <a:xfrm>
          <a:off x="0" y="0"/>
          <a:ext cx="0" cy="0"/>
          <a:chOff x="0" y="0"/>
          <a:chExt cx="0" cy="0"/>
        </a:xfrm>
      </p:grpSpPr>
      <p:sp>
        <p:nvSpPr>
          <p:cNvPr id="270" name="Google Shape;270;p37"/>
          <p:cNvSpPr txBox="1"/>
          <p:nvPr/>
        </p:nvSpPr>
        <p:spPr>
          <a:xfrm>
            <a:off x="1381200" y="457675"/>
            <a:ext cx="6391200" cy="3263100"/>
          </a:xfrm>
          <a:prstGeom prst="rect">
            <a:avLst/>
          </a:prstGeom>
          <a:noFill/>
          <a:ln>
            <a:noFill/>
          </a:ln>
        </p:spPr>
        <p:txBody>
          <a:bodyPr spcFirstLastPara="1" wrap="square" lIns="0" tIns="0" rIns="0" bIns="0" anchor="t" anchorCtr="0">
            <a:spAutoFit/>
          </a:bodyPr>
          <a:lstStyle/>
          <a:p>
            <a:pPr marL="0" lvl="0" indent="0" algn="just" rtl="0">
              <a:lnSpc>
                <a:spcPct val="150000"/>
              </a:lnSpc>
              <a:spcBef>
                <a:spcPts val="1200"/>
              </a:spcBef>
              <a:spcAft>
                <a:spcPts val="0"/>
              </a:spcAft>
              <a:buClr>
                <a:schemeClr val="dk1"/>
              </a:buClr>
              <a:buSzPts val="1100"/>
              <a:buFont typeface="Arial"/>
              <a:buNone/>
            </a:pPr>
            <a:r>
              <a:rPr lang="en" sz="1200">
                <a:solidFill>
                  <a:schemeClr val="dk1"/>
                </a:solidFill>
              </a:rPr>
              <a:t>Under Soft Technologies (SOFTA)'s mega-project, the goal is to make at least 100,000 people from the rural areas of Jharkhand self-reliant over the next 10 years. This initiative will not only provide them with sustainable employment opportunities but will also help empower their families socially and culturally.</a:t>
            </a:r>
            <a:endParaRPr sz="1200">
              <a:solidFill>
                <a:schemeClr val="dk1"/>
              </a:solidFill>
            </a:endParaRPr>
          </a:p>
          <a:p>
            <a:pPr marL="0" lvl="0" indent="0" algn="just" rtl="0">
              <a:lnSpc>
                <a:spcPct val="150000"/>
              </a:lnSpc>
              <a:spcBef>
                <a:spcPts val="1200"/>
              </a:spcBef>
              <a:spcAft>
                <a:spcPts val="0"/>
              </a:spcAft>
              <a:buClr>
                <a:schemeClr val="dk1"/>
              </a:buClr>
              <a:buSzPts val="1100"/>
              <a:buFont typeface="Arial"/>
              <a:buNone/>
            </a:pPr>
            <a:r>
              <a:rPr lang="en" sz="1200">
                <a:solidFill>
                  <a:schemeClr val="dk1"/>
                </a:solidFill>
              </a:rPr>
              <a:t>The main objective of this project is to promote the productivity and traditional skills of rural communities on a global scale. Through this, the initiative will create a platform where the fusion of technological innovation and cultural heritage will write a new chapter in regional development and self-reliance. It will not only provide stability to livelihoods but will also ensure the social and cultural strength of communities, inspiring future generations to take up leadership roles.</a:t>
            </a:r>
            <a:endParaRPr sz="1200">
              <a:solidFill>
                <a:schemeClr val="dk1"/>
              </a:solidFill>
            </a:endParaRPr>
          </a:p>
          <a:p>
            <a:pPr marL="0" lvl="0" indent="0" algn="just" rtl="0">
              <a:lnSpc>
                <a:spcPct val="150000"/>
              </a:lnSpc>
              <a:spcBef>
                <a:spcPts val="1200"/>
              </a:spcBef>
              <a:spcAft>
                <a:spcPts val="250"/>
              </a:spcAft>
              <a:buNone/>
            </a:pPr>
            <a:endParaRPr sz="1200">
              <a:solidFill>
                <a:schemeClr val="dk1"/>
              </a:solidFil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5" name="Google Shape;275;p38"/>
          <p:cNvSpPr/>
          <p:nvPr/>
        </p:nvSpPr>
        <p:spPr>
          <a:xfrm>
            <a:off x="1967400" y="457200"/>
            <a:ext cx="5292600" cy="731400"/>
          </a:xfrm>
          <a:prstGeom prst="rect">
            <a:avLst/>
          </a:prstGeom>
          <a:solidFill>
            <a:srgbClr val="6AA84F"/>
          </a:solidFill>
          <a:ln>
            <a:noFill/>
          </a:ln>
        </p:spPr>
        <p:txBody>
          <a:bodyPr spcFirstLastPara="1" wrap="square" lIns="0" tIns="91425" rIns="0" bIns="0" anchor="ctr" anchorCtr="0">
            <a:noAutofit/>
          </a:bodyPr>
          <a:lstStyle/>
          <a:p>
            <a:pPr marL="0" lvl="0" indent="0" algn="ctr" rtl="0">
              <a:lnSpc>
                <a:spcPct val="115000"/>
              </a:lnSpc>
              <a:spcBef>
                <a:spcPts val="0"/>
              </a:spcBef>
              <a:spcAft>
                <a:spcPts val="400"/>
              </a:spcAft>
              <a:buNone/>
            </a:pPr>
            <a:r>
              <a:rPr lang="en" sz="1750" b="1">
                <a:solidFill>
                  <a:schemeClr val="lt1"/>
                </a:solidFill>
              </a:rPr>
              <a:t>Softa: A Pioneering Initiative for Sustainable Development and Cultural Revival in Jharkhand</a:t>
            </a:r>
            <a:endParaRPr sz="1750" b="1">
              <a:solidFill>
                <a:schemeClr val="lt1"/>
              </a:solidFill>
            </a:endParaRPr>
          </a:p>
        </p:txBody>
      </p:sp>
      <p:sp>
        <p:nvSpPr>
          <p:cNvPr id="276" name="Google Shape;276;p38"/>
          <p:cNvSpPr txBox="1"/>
          <p:nvPr/>
        </p:nvSpPr>
        <p:spPr>
          <a:xfrm>
            <a:off x="4319925" y="1371600"/>
            <a:ext cx="3452400" cy="1847100"/>
          </a:xfrm>
          <a:prstGeom prst="rect">
            <a:avLst/>
          </a:prstGeom>
          <a:noFill/>
          <a:ln>
            <a:noFill/>
          </a:ln>
        </p:spPr>
        <p:txBody>
          <a:bodyPr spcFirstLastPara="1" wrap="square" lIns="0" tIns="0" rIns="0" bIns="0" anchor="t" anchorCtr="0">
            <a:spAutoFit/>
          </a:bodyPr>
          <a:lstStyle/>
          <a:p>
            <a:pPr marL="0" lvl="0" indent="0" algn="just" rtl="0">
              <a:lnSpc>
                <a:spcPct val="150000"/>
              </a:lnSpc>
              <a:spcBef>
                <a:spcPts val="0"/>
              </a:spcBef>
              <a:spcAft>
                <a:spcPts val="250"/>
              </a:spcAft>
              <a:buNone/>
            </a:pPr>
            <a:r>
              <a:rPr lang="en" sz="1200">
                <a:solidFill>
                  <a:schemeClr val="dk1"/>
                </a:solidFill>
              </a:rPr>
              <a:t>SOFTA has been playing an active role in research and innovation for the prosperity, cultural revival, and economic empowerment of Jharkhand for the past 12 years. The organization is developing technical and social frameworks, keeping in mind the needs of rural areas in Jharkhand, their cultural heritage, and historical significance.</a:t>
            </a:r>
            <a:endParaRPr sz="1200">
              <a:solidFill>
                <a:schemeClr val="dk1"/>
              </a:solidFill>
            </a:endParaRPr>
          </a:p>
        </p:txBody>
      </p:sp>
      <p:pic>
        <p:nvPicPr>
          <p:cNvPr id="277" name="Google Shape;277;p38"/>
          <p:cNvPicPr preferRelativeResize="0"/>
          <p:nvPr/>
        </p:nvPicPr>
        <p:blipFill rotWithShape="1">
          <a:blip r:embed="rId3">
            <a:alphaModFix/>
          </a:blip>
          <a:srcRect t="12231" b="10500"/>
          <a:stretch/>
        </p:blipFill>
        <p:spPr>
          <a:xfrm>
            <a:off x="1371600" y="1371600"/>
            <a:ext cx="2686500" cy="3321300"/>
          </a:xfrm>
          <a:prstGeom prst="roundRect">
            <a:avLst>
              <a:gd name="adj" fmla="val 11125"/>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sp>
        <p:nvSpPr>
          <p:cNvPr id="282" name="Google Shape;282;p39"/>
          <p:cNvSpPr txBox="1"/>
          <p:nvPr/>
        </p:nvSpPr>
        <p:spPr>
          <a:xfrm>
            <a:off x="2865300" y="838200"/>
            <a:ext cx="4906800" cy="1569900"/>
          </a:xfrm>
          <a:prstGeom prst="rect">
            <a:avLst/>
          </a:prstGeom>
          <a:noFill/>
          <a:ln>
            <a:noFill/>
          </a:ln>
        </p:spPr>
        <p:txBody>
          <a:bodyPr spcFirstLastPara="1" wrap="square" lIns="0" tIns="0" rIns="0" bIns="0" anchor="t" anchorCtr="0">
            <a:spAutoFit/>
          </a:bodyPr>
          <a:lstStyle/>
          <a:p>
            <a:pPr marL="0" lvl="0" indent="0" algn="just" rtl="0">
              <a:lnSpc>
                <a:spcPct val="150000"/>
              </a:lnSpc>
              <a:spcBef>
                <a:spcPts val="0"/>
              </a:spcBef>
              <a:spcAft>
                <a:spcPts val="250"/>
              </a:spcAft>
              <a:buNone/>
            </a:pPr>
            <a:r>
              <a:rPr lang="en" sz="1200">
                <a:solidFill>
                  <a:schemeClr val="dk1"/>
                </a:solidFill>
              </a:rPr>
              <a:t>Softa's expert team, completely unaffected by American and European colonial perspectives, places the greatness and cultural dignity of the region's ancient civilizations as paramount. This approach reflects the team's commitment to preserving Jharkhand's fundamental social and cultural values while connecting the region to the modern technological age.</a:t>
            </a:r>
            <a:endParaRPr sz="1200">
              <a:solidFill>
                <a:schemeClr val="dk1"/>
              </a:solidFill>
            </a:endParaRPr>
          </a:p>
        </p:txBody>
      </p:sp>
      <p:sp>
        <p:nvSpPr>
          <p:cNvPr id="283" name="Google Shape;283;p39"/>
          <p:cNvSpPr/>
          <p:nvPr/>
        </p:nvSpPr>
        <p:spPr>
          <a:xfrm>
            <a:off x="1371600" y="457675"/>
            <a:ext cx="4257600" cy="320100"/>
          </a:xfrm>
          <a:prstGeom prst="rect">
            <a:avLst/>
          </a:prstGeom>
          <a:solidFill>
            <a:srgbClr val="F1C232"/>
          </a:solidFill>
          <a:ln>
            <a:noFill/>
          </a:ln>
        </p:spPr>
        <p:txBody>
          <a:bodyPr spcFirstLastPara="1" wrap="square" lIns="91425" tIns="91425" rIns="91425" bIns="91425" anchor="ctr" anchorCtr="0">
            <a:noAutofit/>
          </a:bodyPr>
          <a:lstStyle/>
          <a:p>
            <a:pPr marL="0" lvl="0" indent="0" algn="l" rtl="0">
              <a:lnSpc>
                <a:spcPct val="100000"/>
              </a:lnSpc>
              <a:spcBef>
                <a:spcPts val="1200"/>
              </a:spcBef>
              <a:spcAft>
                <a:spcPts val="1200"/>
              </a:spcAft>
              <a:buNone/>
            </a:pPr>
            <a:r>
              <a:rPr lang="en" sz="1200" b="1">
                <a:solidFill>
                  <a:schemeClr val="dk1"/>
                </a:solidFill>
              </a:rPr>
              <a:t>Prioritizing Cultural Dignity and Local Identity</a:t>
            </a:r>
            <a:endParaRPr sz="1200" b="1">
              <a:solidFill>
                <a:schemeClr val="dk1"/>
              </a:solidFill>
            </a:endParaRPr>
          </a:p>
        </p:txBody>
      </p:sp>
      <p:pic>
        <p:nvPicPr>
          <p:cNvPr id="284" name="Google Shape;284;p39"/>
          <p:cNvPicPr preferRelativeResize="0"/>
          <p:nvPr/>
        </p:nvPicPr>
        <p:blipFill rotWithShape="1">
          <a:blip r:embed="rId3">
            <a:alphaModFix/>
          </a:blip>
          <a:srcRect l="16493" r="11418"/>
          <a:stretch/>
        </p:blipFill>
        <p:spPr>
          <a:xfrm>
            <a:off x="1375225" y="1017635"/>
            <a:ext cx="1328700" cy="1293000"/>
          </a:xfrm>
          <a:prstGeom prst="roundRect">
            <a:avLst>
              <a:gd name="adj" fmla="val 16667"/>
            </a:avLst>
          </a:prstGeom>
          <a:solidFill>
            <a:schemeClr val="lt1"/>
          </a:solidFill>
          <a:ln>
            <a:noFill/>
          </a:ln>
        </p:spPr>
      </p:pic>
      <p:sp>
        <p:nvSpPr>
          <p:cNvPr id="285" name="Google Shape;285;p39"/>
          <p:cNvSpPr txBox="1"/>
          <p:nvPr/>
        </p:nvSpPr>
        <p:spPr>
          <a:xfrm>
            <a:off x="2865414" y="2878450"/>
            <a:ext cx="4906800" cy="2124300"/>
          </a:xfrm>
          <a:prstGeom prst="rect">
            <a:avLst/>
          </a:prstGeom>
          <a:noFill/>
          <a:ln>
            <a:noFill/>
          </a:ln>
        </p:spPr>
        <p:txBody>
          <a:bodyPr spcFirstLastPara="1" wrap="square" lIns="0" tIns="0" rIns="0" bIns="0" anchor="t" anchorCtr="0">
            <a:spAutoFit/>
          </a:bodyPr>
          <a:lstStyle/>
          <a:p>
            <a:pPr marL="0" lvl="0" indent="0" algn="just" rtl="0">
              <a:lnSpc>
                <a:spcPct val="150000"/>
              </a:lnSpc>
              <a:spcBef>
                <a:spcPts val="0"/>
              </a:spcBef>
              <a:spcAft>
                <a:spcPts val="250"/>
              </a:spcAft>
              <a:buNone/>
            </a:pPr>
            <a:r>
              <a:rPr lang="en" sz="1200">
                <a:solidFill>
                  <a:schemeClr val="dk1"/>
                </a:solidFill>
              </a:rPr>
              <a:t>Softa's expert team has conducted an in-depth study and research on Jharkhand's ancient traditions, social structures, and cultural heritage. As a result of this research, Softa has developed cutting-edge technologies and Artificial Intelligence (AI) to give global recognition to the great civilization of Vananchal and economically empower local communities. These technologies aim not only to preserve Jharkhand's historical and cultural heritage but also to integrate it with modernity and global development.</a:t>
            </a:r>
            <a:endParaRPr sz="1200">
              <a:solidFill>
                <a:schemeClr val="dk1"/>
              </a:solidFill>
            </a:endParaRPr>
          </a:p>
        </p:txBody>
      </p:sp>
      <p:sp>
        <p:nvSpPr>
          <p:cNvPr id="286" name="Google Shape;286;p39"/>
          <p:cNvSpPr/>
          <p:nvPr/>
        </p:nvSpPr>
        <p:spPr>
          <a:xfrm>
            <a:off x="1371713" y="2524961"/>
            <a:ext cx="4257600" cy="320100"/>
          </a:xfrm>
          <a:prstGeom prst="rect">
            <a:avLst/>
          </a:prstGeom>
          <a:solidFill>
            <a:srgbClr val="F1C232"/>
          </a:solidFill>
          <a:ln>
            <a:noFill/>
          </a:ln>
        </p:spPr>
        <p:txBody>
          <a:bodyPr spcFirstLastPara="1" wrap="square" lIns="91425" tIns="91425" rIns="91425" bIns="91425" anchor="ctr" anchorCtr="0">
            <a:noAutofit/>
          </a:bodyPr>
          <a:lstStyle/>
          <a:p>
            <a:pPr marL="0" lvl="0" indent="0" algn="l" rtl="0">
              <a:lnSpc>
                <a:spcPct val="100000"/>
              </a:lnSpc>
              <a:spcBef>
                <a:spcPts val="1200"/>
              </a:spcBef>
              <a:spcAft>
                <a:spcPts val="1200"/>
              </a:spcAft>
              <a:buNone/>
            </a:pPr>
            <a:r>
              <a:rPr lang="en" sz="1200" b="1">
                <a:solidFill>
                  <a:schemeClr val="dk1"/>
                </a:solidFill>
              </a:rPr>
              <a:t>In-depth Research and Innovation-Based Approach</a:t>
            </a:r>
            <a:endParaRPr sz="1200" b="1">
              <a:solidFill>
                <a:schemeClr val="dk1"/>
              </a:solidFill>
            </a:endParaRPr>
          </a:p>
        </p:txBody>
      </p:sp>
      <p:pic>
        <p:nvPicPr>
          <p:cNvPr id="287" name="Google Shape;287;p39"/>
          <p:cNvPicPr preferRelativeResize="0"/>
          <p:nvPr/>
        </p:nvPicPr>
        <p:blipFill rotWithShape="1">
          <a:blip r:embed="rId4">
            <a:alphaModFix/>
          </a:blip>
          <a:srcRect l="7089" r="7080"/>
          <a:stretch/>
        </p:blipFill>
        <p:spPr>
          <a:xfrm>
            <a:off x="1375350" y="2981686"/>
            <a:ext cx="1328700" cy="1365600"/>
          </a:xfrm>
          <a:prstGeom prst="roundRect">
            <a:avLst>
              <a:gd name="adj" fmla="val 16667"/>
            </a:avLst>
          </a:prstGeom>
          <a:solidFill>
            <a:schemeClr val="lt1"/>
          </a:solid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91"/>
        <p:cNvGrpSpPr/>
        <p:nvPr/>
      </p:nvGrpSpPr>
      <p:grpSpPr>
        <a:xfrm>
          <a:off x="0" y="0"/>
          <a:ext cx="0" cy="0"/>
          <a:chOff x="0" y="0"/>
          <a:chExt cx="0" cy="0"/>
        </a:xfrm>
      </p:grpSpPr>
      <p:sp>
        <p:nvSpPr>
          <p:cNvPr id="292" name="Google Shape;292;p40"/>
          <p:cNvSpPr txBox="1"/>
          <p:nvPr/>
        </p:nvSpPr>
        <p:spPr>
          <a:xfrm>
            <a:off x="1375225" y="914400"/>
            <a:ext cx="6396900" cy="461700"/>
          </a:xfrm>
          <a:prstGeom prst="rect">
            <a:avLst/>
          </a:prstGeom>
          <a:noFill/>
          <a:ln>
            <a:noFill/>
          </a:ln>
        </p:spPr>
        <p:txBody>
          <a:bodyPr spcFirstLastPara="1" wrap="square" lIns="0" tIns="0" rIns="0" bIns="0" anchor="t" anchorCtr="0">
            <a:spAutoFit/>
          </a:bodyPr>
          <a:lstStyle/>
          <a:p>
            <a:pPr marL="0" lvl="0" indent="0" algn="just" rtl="0">
              <a:lnSpc>
                <a:spcPct val="150000"/>
              </a:lnSpc>
              <a:spcBef>
                <a:spcPts val="0"/>
              </a:spcBef>
              <a:spcAft>
                <a:spcPts val="250"/>
              </a:spcAft>
              <a:buNone/>
            </a:pPr>
            <a:r>
              <a:rPr lang="en" sz="1200">
                <a:solidFill>
                  <a:schemeClr val="dk1"/>
                </a:solidFill>
              </a:rPr>
              <a:t>Softa has planned to transform each village and household in Jharkhand's rural areas into a productive unit. Under this plan:</a:t>
            </a:r>
            <a:endParaRPr sz="1200">
              <a:solidFill>
                <a:schemeClr val="dk1"/>
              </a:solidFill>
            </a:endParaRPr>
          </a:p>
        </p:txBody>
      </p:sp>
      <p:sp>
        <p:nvSpPr>
          <p:cNvPr id="293" name="Google Shape;293;p40"/>
          <p:cNvSpPr/>
          <p:nvPr/>
        </p:nvSpPr>
        <p:spPr>
          <a:xfrm>
            <a:off x="1371600" y="457675"/>
            <a:ext cx="4257600" cy="320100"/>
          </a:xfrm>
          <a:prstGeom prst="rect">
            <a:avLst/>
          </a:prstGeom>
          <a:solidFill>
            <a:srgbClr val="F1C232"/>
          </a:solidFill>
          <a:ln>
            <a:noFill/>
          </a:ln>
        </p:spPr>
        <p:txBody>
          <a:bodyPr spcFirstLastPara="1" wrap="square" lIns="91425" tIns="91425" rIns="91425" bIns="91425" anchor="ctr" anchorCtr="0">
            <a:noAutofit/>
          </a:bodyPr>
          <a:lstStyle/>
          <a:p>
            <a:pPr marL="0" lvl="0" indent="0" algn="l" rtl="0">
              <a:lnSpc>
                <a:spcPct val="100000"/>
              </a:lnSpc>
              <a:spcBef>
                <a:spcPts val="1200"/>
              </a:spcBef>
              <a:spcAft>
                <a:spcPts val="1200"/>
              </a:spcAft>
              <a:buNone/>
            </a:pPr>
            <a:r>
              <a:rPr lang="en" sz="1200" b="1">
                <a:solidFill>
                  <a:schemeClr val="dk1"/>
                </a:solidFill>
              </a:rPr>
              <a:t>Strategy for Economic Empowerment</a:t>
            </a:r>
            <a:endParaRPr sz="1200" b="1">
              <a:solidFill>
                <a:schemeClr val="dk1"/>
              </a:solidFill>
            </a:endParaRPr>
          </a:p>
        </p:txBody>
      </p:sp>
      <p:pic>
        <p:nvPicPr>
          <p:cNvPr id="294" name="Google Shape;294;p40"/>
          <p:cNvPicPr preferRelativeResize="0"/>
          <p:nvPr/>
        </p:nvPicPr>
        <p:blipFill rotWithShape="1">
          <a:blip r:embed="rId3">
            <a:alphaModFix/>
          </a:blip>
          <a:srcRect t="5644" b="26184"/>
          <a:stretch/>
        </p:blipFill>
        <p:spPr>
          <a:xfrm>
            <a:off x="1375236" y="1601766"/>
            <a:ext cx="1328700" cy="1032600"/>
          </a:xfrm>
          <a:prstGeom prst="roundRect">
            <a:avLst>
              <a:gd name="adj" fmla="val 16667"/>
            </a:avLst>
          </a:prstGeom>
          <a:solidFill>
            <a:schemeClr val="lt1"/>
          </a:solidFill>
          <a:ln>
            <a:noFill/>
          </a:ln>
        </p:spPr>
      </p:pic>
      <p:sp>
        <p:nvSpPr>
          <p:cNvPr id="295" name="Google Shape;295;p40"/>
          <p:cNvSpPr txBox="1"/>
          <p:nvPr/>
        </p:nvSpPr>
        <p:spPr>
          <a:xfrm>
            <a:off x="2865300" y="1505900"/>
            <a:ext cx="4906800" cy="3119400"/>
          </a:xfrm>
          <a:prstGeom prst="rect">
            <a:avLst/>
          </a:prstGeom>
          <a:noFill/>
          <a:ln>
            <a:noFill/>
          </a:ln>
        </p:spPr>
        <p:txBody>
          <a:bodyPr spcFirstLastPara="1" wrap="square" lIns="0" tIns="0" rIns="0" bIns="0" anchor="t" anchorCtr="0">
            <a:spAutoFit/>
          </a:bodyPr>
          <a:lstStyle/>
          <a:p>
            <a:pPr marL="274320" lvl="0" indent="-259080" algn="just" rtl="0">
              <a:lnSpc>
                <a:spcPct val="150000"/>
              </a:lnSpc>
              <a:spcBef>
                <a:spcPts val="1200"/>
              </a:spcBef>
              <a:spcAft>
                <a:spcPts val="0"/>
              </a:spcAft>
              <a:buClr>
                <a:schemeClr val="dk1"/>
              </a:buClr>
              <a:buSzPts val="1200"/>
              <a:buAutoNum type="arabicPeriod"/>
            </a:pPr>
            <a:r>
              <a:rPr lang="en" sz="1200" b="1">
                <a:solidFill>
                  <a:schemeClr val="dk1"/>
                </a:solidFill>
              </a:rPr>
              <a:t>Production and Marketing Network: </a:t>
            </a:r>
            <a:r>
              <a:rPr lang="en" sz="1200">
                <a:solidFill>
                  <a:schemeClr val="dk1"/>
                </a:solidFill>
              </a:rPr>
              <a:t>Goods produced in rural areas will be processed in a centralized mega-hub and then distributed to national and international markets.</a:t>
            </a:r>
            <a:endParaRPr sz="1200">
              <a:solidFill>
                <a:schemeClr val="dk1"/>
              </a:solidFill>
            </a:endParaRPr>
          </a:p>
          <a:p>
            <a:pPr marL="274320" lvl="0" indent="-259080" algn="just" rtl="0">
              <a:lnSpc>
                <a:spcPct val="150000"/>
              </a:lnSpc>
              <a:spcBef>
                <a:spcPts val="2800"/>
              </a:spcBef>
              <a:spcAft>
                <a:spcPts val="0"/>
              </a:spcAft>
              <a:buClr>
                <a:schemeClr val="dk1"/>
              </a:buClr>
              <a:buSzPts val="1200"/>
              <a:buAutoNum type="arabicPeriod"/>
            </a:pPr>
            <a:r>
              <a:rPr lang="en" sz="1200" b="1">
                <a:solidFill>
                  <a:schemeClr val="dk1"/>
                </a:solidFill>
              </a:rPr>
              <a:t>Sustainable Employment Opportunities: </a:t>
            </a:r>
            <a:r>
              <a:rPr lang="en" sz="1200">
                <a:solidFill>
                  <a:schemeClr val="dk1"/>
                </a:solidFill>
              </a:rPr>
              <a:t>The aim of this initiative is to make millions of people in Jharkhand's rural areas self-reliant and provide them with sustainable employment opportunities.</a:t>
            </a:r>
            <a:endParaRPr sz="1200">
              <a:solidFill>
                <a:schemeClr val="dk1"/>
              </a:solidFill>
            </a:endParaRPr>
          </a:p>
          <a:p>
            <a:pPr marL="274320" lvl="0" indent="-259080" algn="just" rtl="0">
              <a:lnSpc>
                <a:spcPct val="150000"/>
              </a:lnSpc>
              <a:spcBef>
                <a:spcPts val="2800"/>
              </a:spcBef>
              <a:spcAft>
                <a:spcPts val="2800"/>
              </a:spcAft>
              <a:buClr>
                <a:schemeClr val="dk1"/>
              </a:buClr>
              <a:buSzPts val="1200"/>
              <a:buAutoNum type="arabicPeriod"/>
            </a:pPr>
            <a:r>
              <a:rPr lang="en" sz="1200" b="1">
                <a:solidFill>
                  <a:schemeClr val="dk1"/>
                </a:solidFill>
              </a:rPr>
              <a:t>Global Recognition for Local Products: </a:t>
            </a:r>
            <a:r>
              <a:rPr lang="en" sz="1200">
                <a:solidFill>
                  <a:schemeClr val="dk1"/>
                </a:solidFill>
              </a:rPr>
              <a:t>A robust branding and distribution system has been developed to give global recognition to Jharkhand's traditional skills and products.</a:t>
            </a:r>
            <a:endParaRPr sz="1200">
              <a:solidFill>
                <a:schemeClr val="dk1"/>
              </a:solidFill>
            </a:endParaRPr>
          </a:p>
        </p:txBody>
      </p:sp>
      <p:pic>
        <p:nvPicPr>
          <p:cNvPr id="296" name="Google Shape;296;p40"/>
          <p:cNvPicPr preferRelativeResize="0"/>
          <p:nvPr/>
        </p:nvPicPr>
        <p:blipFill rotWithShape="1">
          <a:blip r:embed="rId4">
            <a:alphaModFix/>
          </a:blip>
          <a:srcRect l="15446" r="15439"/>
          <a:stretch/>
        </p:blipFill>
        <p:spPr>
          <a:xfrm>
            <a:off x="1375248" y="2794133"/>
            <a:ext cx="1328700" cy="1032600"/>
          </a:xfrm>
          <a:prstGeom prst="roundRect">
            <a:avLst>
              <a:gd name="adj" fmla="val 16667"/>
            </a:avLst>
          </a:prstGeom>
          <a:solidFill>
            <a:schemeClr val="lt1"/>
          </a:solidFill>
          <a:ln>
            <a:noFill/>
          </a:ln>
        </p:spPr>
      </p:pic>
      <p:pic>
        <p:nvPicPr>
          <p:cNvPr id="297" name="Google Shape;297;p40"/>
          <p:cNvPicPr preferRelativeResize="0"/>
          <p:nvPr/>
        </p:nvPicPr>
        <p:blipFill rotWithShape="1">
          <a:blip r:embed="rId5">
            <a:alphaModFix/>
          </a:blip>
          <a:srcRect l="7089" r="7080"/>
          <a:stretch/>
        </p:blipFill>
        <p:spPr>
          <a:xfrm>
            <a:off x="1373561" y="3988069"/>
            <a:ext cx="1328700" cy="1032600"/>
          </a:xfrm>
          <a:prstGeom prst="roundRect">
            <a:avLst>
              <a:gd name="adj" fmla="val 16667"/>
            </a:avLst>
          </a:prstGeom>
          <a:solidFill>
            <a:schemeClr val="lt1"/>
          </a:solid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01"/>
        <p:cNvGrpSpPr/>
        <p:nvPr/>
      </p:nvGrpSpPr>
      <p:grpSpPr>
        <a:xfrm>
          <a:off x="0" y="0"/>
          <a:ext cx="0" cy="0"/>
          <a:chOff x="0" y="0"/>
          <a:chExt cx="0" cy="0"/>
        </a:xfrm>
      </p:grpSpPr>
      <p:sp>
        <p:nvSpPr>
          <p:cNvPr id="302" name="Google Shape;302;p41"/>
          <p:cNvSpPr txBox="1"/>
          <p:nvPr/>
        </p:nvSpPr>
        <p:spPr>
          <a:xfrm>
            <a:off x="1375225" y="914400"/>
            <a:ext cx="6396900" cy="461700"/>
          </a:xfrm>
          <a:prstGeom prst="rect">
            <a:avLst/>
          </a:prstGeom>
          <a:noFill/>
          <a:ln>
            <a:noFill/>
          </a:ln>
        </p:spPr>
        <p:txBody>
          <a:bodyPr spcFirstLastPara="1" wrap="square" lIns="0" tIns="0" rIns="0" bIns="0" anchor="t" anchorCtr="0">
            <a:spAutoFit/>
          </a:bodyPr>
          <a:lstStyle/>
          <a:p>
            <a:pPr marL="0" lvl="0" indent="0" algn="just" rtl="0">
              <a:lnSpc>
                <a:spcPct val="150000"/>
              </a:lnSpc>
              <a:spcBef>
                <a:spcPts val="0"/>
              </a:spcBef>
              <a:spcAft>
                <a:spcPts val="250"/>
              </a:spcAft>
              <a:buNone/>
            </a:pPr>
            <a:r>
              <a:rPr lang="en" sz="1200">
                <a:solidFill>
                  <a:schemeClr val="dk1"/>
                </a:solidFill>
              </a:rPr>
              <a:t>Softa has developed a technical and infrastructural framework that promotes modernity and development while preserving the cultural and historical distinctiveness of Jharkhand.</a:t>
            </a:r>
            <a:endParaRPr sz="1200">
              <a:solidFill>
                <a:schemeClr val="dk1"/>
              </a:solidFill>
            </a:endParaRPr>
          </a:p>
        </p:txBody>
      </p:sp>
      <p:sp>
        <p:nvSpPr>
          <p:cNvPr id="303" name="Google Shape;303;p41"/>
          <p:cNvSpPr/>
          <p:nvPr/>
        </p:nvSpPr>
        <p:spPr>
          <a:xfrm>
            <a:off x="1371600" y="457675"/>
            <a:ext cx="4257600" cy="320100"/>
          </a:xfrm>
          <a:prstGeom prst="rect">
            <a:avLst/>
          </a:prstGeom>
          <a:solidFill>
            <a:srgbClr val="F1C232"/>
          </a:solidFill>
          <a:ln>
            <a:noFill/>
          </a:ln>
        </p:spPr>
        <p:txBody>
          <a:bodyPr spcFirstLastPara="1" wrap="square" lIns="91425" tIns="91425" rIns="91425" bIns="91425" anchor="ctr" anchorCtr="0">
            <a:noAutofit/>
          </a:bodyPr>
          <a:lstStyle/>
          <a:p>
            <a:pPr marL="0" lvl="0" indent="0" algn="l" rtl="0">
              <a:lnSpc>
                <a:spcPct val="100000"/>
              </a:lnSpc>
              <a:spcBef>
                <a:spcPts val="1200"/>
              </a:spcBef>
              <a:spcAft>
                <a:spcPts val="1200"/>
              </a:spcAft>
              <a:buNone/>
            </a:pPr>
            <a:r>
              <a:rPr lang="en" sz="1200" b="1">
                <a:solidFill>
                  <a:schemeClr val="dk1"/>
                </a:solidFill>
              </a:rPr>
              <a:t>Development of Technical and Cultural Infrastructure</a:t>
            </a:r>
            <a:endParaRPr sz="1200" b="1">
              <a:solidFill>
                <a:schemeClr val="dk1"/>
              </a:solidFill>
            </a:endParaRPr>
          </a:p>
        </p:txBody>
      </p:sp>
      <p:pic>
        <p:nvPicPr>
          <p:cNvPr id="304" name="Google Shape;304;p41"/>
          <p:cNvPicPr preferRelativeResize="0"/>
          <p:nvPr/>
        </p:nvPicPr>
        <p:blipFill rotWithShape="1">
          <a:blip r:embed="rId3">
            <a:alphaModFix/>
          </a:blip>
          <a:srcRect l="8242" r="8242"/>
          <a:stretch/>
        </p:blipFill>
        <p:spPr>
          <a:xfrm>
            <a:off x="1428486" y="1618625"/>
            <a:ext cx="1810800" cy="1446900"/>
          </a:xfrm>
          <a:prstGeom prst="roundRect">
            <a:avLst>
              <a:gd name="adj" fmla="val 16667"/>
            </a:avLst>
          </a:prstGeom>
          <a:noFill/>
          <a:ln>
            <a:noFill/>
          </a:ln>
        </p:spPr>
      </p:pic>
      <p:pic>
        <p:nvPicPr>
          <p:cNvPr id="305" name="Google Shape;305;p41"/>
          <p:cNvPicPr preferRelativeResize="0"/>
          <p:nvPr/>
        </p:nvPicPr>
        <p:blipFill rotWithShape="1">
          <a:blip r:embed="rId4">
            <a:alphaModFix/>
          </a:blip>
          <a:srcRect l="14955" r="14962"/>
          <a:stretch/>
        </p:blipFill>
        <p:spPr>
          <a:xfrm>
            <a:off x="3666600" y="1618625"/>
            <a:ext cx="1810800" cy="1446900"/>
          </a:xfrm>
          <a:prstGeom prst="roundRect">
            <a:avLst>
              <a:gd name="adj" fmla="val 16667"/>
            </a:avLst>
          </a:prstGeom>
          <a:noFill/>
          <a:ln>
            <a:noFill/>
          </a:ln>
        </p:spPr>
      </p:pic>
      <p:pic>
        <p:nvPicPr>
          <p:cNvPr id="306" name="Google Shape;306;p41"/>
          <p:cNvPicPr preferRelativeResize="0"/>
          <p:nvPr/>
        </p:nvPicPr>
        <p:blipFill rotWithShape="1">
          <a:blip r:embed="rId5">
            <a:alphaModFix/>
          </a:blip>
          <a:srcRect l="8242" r="8242"/>
          <a:stretch/>
        </p:blipFill>
        <p:spPr>
          <a:xfrm>
            <a:off x="5904714" y="1618625"/>
            <a:ext cx="1810800" cy="1446900"/>
          </a:xfrm>
          <a:prstGeom prst="roundRect">
            <a:avLst>
              <a:gd name="adj" fmla="val 16667"/>
            </a:avLst>
          </a:prstGeom>
          <a:noFill/>
          <a:ln>
            <a:noFill/>
          </a:ln>
        </p:spPr>
      </p:pic>
      <p:sp>
        <p:nvSpPr>
          <p:cNvPr id="307" name="Google Shape;307;p41"/>
          <p:cNvSpPr/>
          <p:nvPr/>
        </p:nvSpPr>
        <p:spPr>
          <a:xfrm>
            <a:off x="1428486" y="3075544"/>
            <a:ext cx="1810800" cy="1828800"/>
          </a:xfrm>
          <a:prstGeom prst="roundRect">
            <a:avLst>
              <a:gd name="adj" fmla="val 2050"/>
            </a:avLst>
          </a:prstGeom>
          <a:solidFill>
            <a:srgbClr val="F3F3F3"/>
          </a:solidFill>
          <a:ln>
            <a:noFill/>
          </a:ln>
        </p:spPr>
        <p:txBody>
          <a:bodyPr spcFirstLastPara="1" wrap="square" lIns="45700" tIns="137150" rIns="45700" bIns="0" anchor="t" anchorCtr="0">
            <a:noAutofit/>
          </a:bodyPr>
          <a:lstStyle/>
          <a:p>
            <a:pPr marL="0" lvl="0" indent="0" algn="just" rtl="0">
              <a:lnSpc>
                <a:spcPct val="150000"/>
              </a:lnSpc>
              <a:spcBef>
                <a:spcPts val="0"/>
              </a:spcBef>
              <a:spcAft>
                <a:spcPts val="0"/>
              </a:spcAft>
              <a:buNone/>
            </a:pPr>
            <a:r>
              <a:rPr lang="en" sz="1200">
                <a:solidFill>
                  <a:schemeClr val="dk1"/>
                </a:solidFill>
              </a:rPr>
              <a:t>AI-based solutions have been used to preserve local languages, traditions, and cultural knowledge, making them digitally accessible.</a:t>
            </a:r>
            <a:endParaRPr sz="1200">
              <a:solidFill>
                <a:schemeClr val="dk1"/>
              </a:solidFill>
            </a:endParaRPr>
          </a:p>
        </p:txBody>
      </p:sp>
      <p:sp>
        <p:nvSpPr>
          <p:cNvPr id="308" name="Google Shape;308;p41"/>
          <p:cNvSpPr/>
          <p:nvPr/>
        </p:nvSpPr>
        <p:spPr>
          <a:xfrm>
            <a:off x="3666600" y="3075544"/>
            <a:ext cx="1810800" cy="1828800"/>
          </a:xfrm>
          <a:prstGeom prst="roundRect">
            <a:avLst>
              <a:gd name="adj" fmla="val 3878"/>
            </a:avLst>
          </a:prstGeom>
          <a:solidFill>
            <a:srgbClr val="F3F3F3"/>
          </a:solidFill>
          <a:ln>
            <a:noFill/>
          </a:ln>
        </p:spPr>
        <p:txBody>
          <a:bodyPr spcFirstLastPara="1" wrap="square" lIns="45700" tIns="137150" rIns="45700" bIns="0" anchor="t" anchorCtr="0">
            <a:noAutofit/>
          </a:bodyPr>
          <a:lstStyle/>
          <a:p>
            <a:pPr marL="0" lvl="0" indent="0" algn="just" rtl="0">
              <a:lnSpc>
                <a:spcPct val="130000"/>
              </a:lnSpc>
              <a:spcBef>
                <a:spcPts val="0"/>
              </a:spcBef>
              <a:spcAft>
                <a:spcPts val="0"/>
              </a:spcAft>
              <a:buNone/>
            </a:pPr>
            <a:r>
              <a:rPr lang="en" sz="1200">
                <a:solidFill>
                  <a:schemeClr val="dk1"/>
                </a:solidFill>
              </a:rPr>
              <a:t>Special efforts are being made through advanced Natural Language Processing (NLP) technology to preserve and promote local languages and dialects.</a:t>
            </a:r>
            <a:endParaRPr sz="1200">
              <a:solidFill>
                <a:schemeClr val="dk1"/>
              </a:solidFill>
            </a:endParaRPr>
          </a:p>
        </p:txBody>
      </p:sp>
      <p:sp>
        <p:nvSpPr>
          <p:cNvPr id="309" name="Google Shape;309;p41"/>
          <p:cNvSpPr/>
          <p:nvPr/>
        </p:nvSpPr>
        <p:spPr>
          <a:xfrm>
            <a:off x="5904714" y="3075544"/>
            <a:ext cx="1810800" cy="1828800"/>
          </a:xfrm>
          <a:prstGeom prst="roundRect">
            <a:avLst>
              <a:gd name="adj" fmla="val 3558"/>
            </a:avLst>
          </a:prstGeom>
          <a:solidFill>
            <a:srgbClr val="F3F3F3"/>
          </a:solidFill>
          <a:ln>
            <a:noFill/>
          </a:ln>
        </p:spPr>
        <p:txBody>
          <a:bodyPr spcFirstLastPara="1" wrap="square" lIns="45700" tIns="137150" rIns="45700" bIns="0" anchor="t" anchorCtr="0">
            <a:noAutofit/>
          </a:bodyPr>
          <a:lstStyle/>
          <a:p>
            <a:pPr marL="0" lvl="0" indent="0" algn="just" rtl="0">
              <a:lnSpc>
                <a:spcPct val="150000"/>
              </a:lnSpc>
              <a:spcBef>
                <a:spcPts val="0"/>
              </a:spcBef>
              <a:spcAft>
                <a:spcPts val="0"/>
              </a:spcAft>
              <a:buNone/>
            </a:pPr>
            <a:r>
              <a:rPr lang="en" sz="1200">
                <a:solidFill>
                  <a:schemeClr val="dk1"/>
                </a:solidFill>
              </a:rPr>
              <a:t>A key objective of the project is to foster pride and awareness of cultural heritage within local communities.</a:t>
            </a:r>
            <a:endParaRPr sz="1200">
              <a:solidFill>
                <a:schemeClr val="dk1"/>
              </a:solidFill>
            </a:endParaRPr>
          </a:p>
        </p:txBody>
      </p:sp>
      <p:sp>
        <p:nvSpPr>
          <p:cNvPr id="310" name="Google Shape;310;p41"/>
          <p:cNvSpPr/>
          <p:nvPr/>
        </p:nvSpPr>
        <p:spPr>
          <a:xfrm>
            <a:off x="1373736" y="2761025"/>
            <a:ext cx="1920300" cy="365700"/>
          </a:xfrm>
          <a:prstGeom prst="roundRect">
            <a:avLst>
              <a:gd name="adj" fmla="val 13323"/>
            </a:avLst>
          </a:prstGeom>
          <a:solidFill>
            <a:srgbClr val="F1C232"/>
          </a:solidFill>
          <a:ln>
            <a:noFill/>
          </a:ln>
        </p:spPr>
        <p:txBody>
          <a:bodyPr spcFirstLastPara="1" wrap="square" lIns="45700" tIns="91425" rIns="45700" bIns="0" anchor="t" anchorCtr="0">
            <a:noAutofit/>
          </a:bodyPr>
          <a:lstStyle/>
          <a:p>
            <a:pPr marL="0" lvl="0" indent="0" algn="ctr" rtl="0">
              <a:lnSpc>
                <a:spcPct val="100000"/>
              </a:lnSpc>
              <a:spcBef>
                <a:spcPts val="0"/>
              </a:spcBef>
              <a:spcAft>
                <a:spcPts val="0"/>
              </a:spcAft>
              <a:buNone/>
            </a:pPr>
            <a:r>
              <a:rPr lang="en" sz="1200" b="1">
                <a:solidFill>
                  <a:schemeClr val="dk1"/>
                </a:solidFill>
              </a:rPr>
              <a:t>Artificial Intelligence</a:t>
            </a:r>
            <a:endParaRPr sz="1200" b="1">
              <a:solidFill>
                <a:schemeClr val="dk1"/>
              </a:solidFill>
            </a:endParaRPr>
          </a:p>
        </p:txBody>
      </p:sp>
      <p:sp>
        <p:nvSpPr>
          <p:cNvPr id="311" name="Google Shape;311;p41"/>
          <p:cNvSpPr/>
          <p:nvPr/>
        </p:nvSpPr>
        <p:spPr>
          <a:xfrm>
            <a:off x="3519975" y="2761025"/>
            <a:ext cx="2109300" cy="365700"/>
          </a:xfrm>
          <a:prstGeom prst="roundRect">
            <a:avLst>
              <a:gd name="adj" fmla="val 13323"/>
            </a:avLst>
          </a:prstGeom>
          <a:solidFill>
            <a:srgbClr val="F1C232"/>
          </a:solidFill>
          <a:ln>
            <a:noFill/>
          </a:ln>
        </p:spPr>
        <p:txBody>
          <a:bodyPr spcFirstLastPara="1" wrap="square" lIns="45700" tIns="91425" rIns="45700" bIns="0" anchor="t" anchorCtr="0">
            <a:noAutofit/>
          </a:bodyPr>
          <a:lstStyle/>
          <a:p>
            <a:pPr marL="0" lvl="0" indent="0" algn="ctr" rtl="0">
              <a:lnSpc>
                <a:spcPct val="100000"/>
              </a:lnSpc>
              <a:spcBef>
                <a:spcPts val="0"/>
              </a:spcBef>
              <a:spcAft>
                <a:spcPts val="0"/>
              </a:spcAft>
              <a:buNone/>
            </a:pPr>
            <a:r>
              <a:rPr lang="en" sz="1200" b="1">
                <a:solidFill>
                  <a:schemeClr val="dk1"/>
                </a:solidFill>
              </a:rPr>
              <a:t>Protect Local Languages</a:t>
            </a:r>
            <a:endParaRPr sz="1200" b="1">
              <a:solidFill>
                <a:schemeClr val="dk1"/>
              </a:solidFill>
            </a:endParaRPr>
          </a:p>
        </p:txBody>
      </p:sp>
      <p:sp>
        <p:nvSpPr>
          <p:cNvPr id="312" name="Google Shape;312;p41"/>
          <p:cNvSpPr/>
          <p:nvPr/>
        </p:nvSpPr>
        <p:spPr>
          <a:xfrm>
            <a:off x="5849964" y="2761025"/>
            <a:ext cx="1920300" cy="362100"/>
          </a:xfrm>
          <a:prstGeom prst="roundRect">
            <a:avLst>
              <a:gd name="adj" fmla="val 13323"/>
            </a:avLst>
          </a:prstGeom>
          <a:solidFill>
            <a:srgbClr val="F1C232"/>
          </a:solidFill>
          <a:ln>
            <a:noFill/>
          </a:ln>
        </p:spPr>
        <p:txBody>
          <a:bodyPr spcFirstLastPara="1" wrap="square" lIns="45700" tIns="91425" rIns="45700" bIns="0" anchor="t" anchorCtr="0">
            <a:noAutofit/>
          </a:bodyPr>
          <a:lstStyle/>
          <a:p>
            <a:pPr marL="0" lvl="0" indent="0" algn="ctr" rtl="0">
              <a:lnSpc>
                <a:spcPct val="100000"/>
              </a:lnSpc>
              <a:spcBef>
                <a:spcPts val="0"/>
              </a:spcBef>
              <a:spcAft>
                <a:spcPts val="0"/>
              </a:spcAft>
              <a:buNone/>
            </a:pPr>
            <a:r>
              <a:rPr lang="en" sz="1200" b="1">
                <a:solidFill>
                  <a:schemeClr val="dk1"/>
                </a:solidFill>
              </a:rPr>
              <a:t>Cultural Awareness</a:t>
            </a:r>
            <a:endParaRPr sz="1200" b="1">
              <a:solidFill>
                <a:schemeClr val="dk1"/>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8"/>
        <p:cNvGrpSpPr/>
        <p:nvPr/>
      </p:nvGrpSpPr>
      <p:grpSpPr>
        <a:xfrm>
          <a:off x="0" y="0"/>
          <a:ext cx="0" cy="0"/>
          <a:chOff x="0" y="0"/>
          <a:chExt cx="0" cy="0"/>
        </a:xfrm>
      </p:grpSpPr>
      <p:sp>
        <p:nvSpPr>
          <p:cNvPr id="69" name="Google Shape;69;p15"/>
          <p:cNvSpPr/>
          <p:nvPr/>
        </p:nvSpPr>
        <p:spPr>
          <a:xfrm>
            <a:off x="1828800" y="460805"/>
            <a:ext cx="5486400" cy="365700"/>
          </a:xfrm>
          <a:prstGeom prst="rect">
            <a:avLst/>
          </a:prstGeom>
          <a:solidFill>
            <a:srgbClr val="6AA84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800" b="1">
                <a:solidFill>
                  <a:srgbClr val="FFFFFF"/>
                </a:solidFill>
                <a:latin typeface="Roboto"/>
                <a:ea typeface="Roboto"/>
                <a:cs typeface="Roboto"/>
                <a:sym typeface="Roboto"/>
              </a:rPr>
              <a:t>The Historical Significance of Vananchal</a:t>
            </a:r>
            <a:endParaRPr sz="1800" b="1">
              <a:solidFill>
                <a:srgbClr val="FFFFFF"/>
              </a:solidFill>
              <a:latin typeface="Roboto"/>
              <a:ea typeface="Roboto"/>
              <a:cs typeface="Roboto"/>
              <a:sym typeface="Roboto"/>
            </a:endParaRPr>
          </a:p>
        </p:txBody>
      </p:sp>
      <p:sp>
        <p:nvSpPr>
          <p:cNvPr id="70" name="Google Shape;70;p15"/>
          <p:cNvSpPr txBox="1"/>
          <p:nvPr/>
        </p:nvSpPr>
        <p:spPr>
          <a:xfrm>
            <a:off x="1366300" y="953874"/>
            <a:ext cx="6406200" cy="1241700"/>
          </a:xfrm>
          <a:prstGeom prst="rect">
            <a:avLst/>
          </a:prstGeom>
          <a:noFill/>
          <a:ln>
            <a:noFill/>
          </a:ln>
        </p:spPr>
        <p:txBody>
          <a:bodyPr spcFirstLastPara="1" wrap="square" lIns="0" tIns="0" rIns="0" bIns="0" anchor="t" anchorCtr="0">
            <a:noAutofit/>
          </a:bodyPr>
          <a:lstStyle/>
          <a:p>
            <a:pPr marL="0" lvl="0" indent="0" algn="just" rtl="0">
              <a:lnSpc>
                <a:spcPct val="150000"/>
              </a:lnSpc>
              <a:buNone/>
            </a:pPr>
            <a:r>
              <a:rPr lang="en" sz="1200" dirty="0">
                <a:solidFill>
                  <a:schemeClr val="dk1"/>
                </a:solidFill>
              </a:rPr>
              <a:t>Jharkhand's forests and villages are the backbone of its cultural and ecological heritage. For centuries, tribal communities have relied on this land for their livelihoods. Its dense forests have not only been a source of fuelwood and timber, but also a rich repository of medicinal plants and traditional knowledge systems. These traditional systems have provided stability and cultural continuity to the communities.</a:t>
            </a:r>
            <a:endParaRPr sz="1800" dirty="0">
              <a:solidFill>
                <a:schemeClr val="dk2"/>
              </a:solidFill>
            </a:endParaRPr>
          </a:p>
        </p:txBody>
      </p:sp>
      <p:pic>
        <p:nvPicPr>
          <p:cNvPr id="71" name="Google Shape;71;p15"/>
          <p:cNvPicPr preferRelativeResize="0"/>
          <p:nvPr/>
        </p:nvPicPr>
        <p:blipFill rotWithShape="1">
          <a:blip r:embed="rId3">
            <a:alphaModFix/>
          </a:blip>
          <a:srcRect l="13460" r="13460"/>
          <a:stretch/>
        </p:blipFill>
        <p:spPr>
          <a:xfrm>
            <a:off x="1367475" y="2421342"/>
            <a:ext cx="1849200" cy="1178100"/>
          </a:xfrm>
          <a:prstGeom prst="roundRect">
            <a:avLst>
              <a:gd name="adj" fmla="val 16667"/>
            </a:avLst>
          </a:prstGeom>
          <a:solidFill>
            <a:schemeClr val="lt1"/>
          </a:solidFill>
          <a:ln>
            <a:noFill/>
          </a:ln>
        </p:spPr>
      </p:pic>
      <p:pic>
        <p:nvPicPr>
          <p:cNvPr id="72" name="Google Shape;72;p15"/>
          <p:cNvPicPr preferRelativeResize="0"/>
          <p:nvPr/>
        </p:nvPicPr>
        <p:blipFill rotWithShape="1">
          <a:blip r:embed="rId4">
            <a:alphaModFix/>
          </a:blip>
          <a:srcRect l="8242" r="8242"/>
          <a:stretch/>
        </p:blipFill>
        <p:spPr>
          <a:xfrm>
            <a:off x="3645325" y="2421267"/>
            <a:ext cx="1849200" cy="1178100"/>
          </a:xfrm>
          <a:prstGeom prst="roundRect">
            <a:avLst>
              <a:gd name="adj" fmla="val 16667"/>
            </a:avLst>
          </a:prstGeom>
          <a:solidFill>
            <a:schemeClr val="lt1"/>
          </a:solidFill>
          <a:ln>
            <a:noFill/>
          </a:ln>
        </p:spPr>
      </p:pic>
      <p:pic>
        <p:nvPicPr>
          <p:cNvPr id="73" name="Google Shape;73;p15"/>
          <p:cNvPicPr preferRelativeResize="0"/>
          <p:nvPr/>
        </p:nvPicPr>
        <p:blipFill rotWithShape="1">
          <a:blip r:embed="rId5">
            <a:alphaModFix/>
          </a:blip>
          <a:srcRect t="2107" b="2107"/>
          <a:stretch/>
        </p:blipFill>
        <p:spPr>
          <a:xfrm>
            <a:off x="5923200" y="2421267"/>
            <a:ext cx="1849200" cy="1178100"/>
          </a:xfrm>
          <a:prstGeom prst="roundRect">
            <a:avLst>
              <a:gd name="adj" fmla="val 16667"/>
            </a:avLst>
          </a:prstGeom>
          <a:solidFill>
            <a:schemeClr val="lt1"/>
          </a:solidFill>
          <a:ln>
            <a:noFill/>
          </a:ln>
        </p:spPr>
      </p:pic>
      <p:sp>
        <p:nvSpPr>
          <p:cNvPr id="74" name="Google Shape;74;p15"/>
          <p:cNvSpPr txBox="1"/>
          <p:nvPr/>
        </p:nvSpPr>
        <p:spPr>
          <a:xfrm>
            <a:off x="1356600" y="3600352"/>
            <a:ext cx="6406200" cy="952800"/>
          </a:xfrm>
          <a:prstGeom prst="rect">
            <a:avLst/>
          </a:prstGeom>
          <a:noFill/>
          <a:ln>
            <a:noFill/>
          </a:ln>
        </p:spPr>
        <p:txBody>
          <a:bodyPr spcFirstLastPara="1" wrap="square" lIns="0" tIns="0" rIns="0" bIns="0" anchor="t" anchorCtr="0">
            <a:noAutofit/>
          </a:bodyPr>
          <a:lstStyle/>
          <a:p>
            <a:pPr marL="0" lvl="0" indent="0" algn="just" rtl="0">
              <a:lnSpc>
                <a:spcPct val="150000"/>
              </a:lnSpc>
              <a:buNone/>
            </a:pPr>
            <a:r>
              <a:rPr lang="en" sz="1200" dirty="0">
                <a:solidFill>
                  <a:schemeClr val="dk1"/>
                </a:solidFill>
              </a:rPr>
              <a:t>However, with the advent of globalisation and urbanisation, these communities have witnessed profound changes. Traditional practices, which are still relevant today, have often been affected by systemic neglect and lack of modernisation. As a result, the region's potential remains largely untapped, requiring innovative solutions to bridge the gap between tradition and progress.</a:t>
            </a:r>
            <a:endParaRPr sz="1200" dirty="0">
              <a:solidFill>
                <a:schemeClr val="dk1"/>
              </a:solidFill>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16"/>
        <p:cNvGrpSpPr/>
        <p:nvPr/>
      </p:nvGrpSpPr>
      <p:grpSpPr>
        <a:xfrm>
          <a:off x="0" y="0"/>
          <a:ext cx="0" cy="0"/>
          <a:chOff x="0" y="0"/>
          <a:chExt cx="0" cy="0"/>
        </a:xfrm>
      </p:grpSpPr>
      <p:sp>
        <p:nvSpPr>
          <p:cNvPr id="317" name="Google Shape;317;p42"/>
          <p:cNvSpPr txBox="1"/>
          <p:nvPr/>
        </p:nvSpPr>
        <p:spPr>
          <a:xfrm>
            <a:off x="1375225" y="914400"/>
            <a:ext cx="6396900" cy="1107996"/>
          </a:xfrm>
          <a:prstGeom prst="rect">
            <a:avLst/>
          </a:prstGeom>
          <a:noFill/>
          <a:ln>
            <a:noFill/>
          </a:ln>
        </p:spPr>
        <p:txBody>
          <a:bodyPr spcFirstLastPara="1" wrap="square" lIns="0" tIns="0" rIns="0" bIns="0" anchor="t" anchorCtr="0">
            <a:spAutoFit/>
          </a:bodyPr>
          <a:lstStyle/>
          <a:p>
            <a:pPr marL="0" lvl="0" indent="0" algn="l" rtl="0">
              <a:lnSpc>
                <a:spcPct val="150000"/>
              </a:lnSpc>
              <a:buNone/>
            </a:pPr>
            <a:r>
              <a:rPr lang="en" sz="1200" dirty="0">
                <a:solidFill>
                  <a:schemeClr val="dk1"/>
                </a:solidFill>
              </a:rPr>
              <a:t>The aim of SOFTA is to empower the rural communities of Jharkhand and give recognition to their cultural heritage on the global platform. This initiative will not only make every village and house of Jharkhand economically strong, but will also preserve their cultural heritage in a balanced manner with modernity.</a:t>
            </a:r>
            <a:endParaRPr sz="1200" dirty="0">
              <a:solidFill>
                <a:schemeClr val="dk1"/>
              </a:solidFill>
            </a:endParaRPr>
          </a:p>
        </p:txBody>
      </p:sp>
      <p:sp>
        <p:nvSpPr>
          <p:cNvPr id="318" name="Google Shape;318;p42"/>
          <p:cNvSpPr/>
          <p:nvPr/>
        </p:nvSpPr>
        <p:spPr>
          <a:xfrm>
            <a:off x="1371600" y="457675"/>
            <a:ext cx="4257600" cy="318600"/>
          </a:xfrm>
          <a:prstGeom prst="rect">
            <a:avLst/>
          </a:prstGeom>
          <a:solidFill>
            <a:srgbClr val="F1C232"/>
          </a:solidFill>
          <a:ln>
            <a:noFill/>
          </a:ln>
        </p:spPr>
        <p:txBody>
          <a:bodyPr spcFirstLastPara="1" wrap="square" lIns="91425" tIns="91425" rIns="91425" bIns="91425" anchor="ctr" anchorCtr="0">
            <a:noAutofit/>
          </a:bodyPr>
          <a:lstStyle/>
          <a:p>
            <a:pPr marL="0" lvl="0" indent="0" algn="l" rtl="0">
              <a:lnSpc>
                <a:spcPct val="100000"/>
              </a:lnSpc>
              <a:spcBef>
                <a:spcPts val="1200"/>
              </a:spcBef>
              <a:spcAft>
                <a:spcPts val="1200"/>
              </a:spcAft>
              <a:buNone/>
            </a:pPr>
            <a:r>
              <a:rPr lang="en" sz="1200" b="1">
                <a:solidFill>
                  <a:schemeClr val="dk1"/>
                </a:solidFill>
              </a:rPr>
              <a:t>Commitment to Gaining Global Recognition and Pride</a:t>
            </a:r>
            <a:endParaRPr sz="1200" b="1">
              <a:solidFill>
                <a:schemeClr val="dk1"/>
              </a:solidFill>
            </a:endParaRPr>
          </a:p>
        </p:txBody>
      </p:sp>
      <p:pic>
        <p:nvPicPr>
          <p:cNvPr id="319" name="Google Shape;319;p42"/>
          <p:cNvPicPr preferRelativeResize="0"/>
          <p:nvPr/>
        </p:nvPicPr>
        <p:blipFill>
          <a:blip r:embed="rId3">
            <a:alphaModFix/>
          </a:blip>
          <a:stretch>
            <a:fillRect/>
          </a:stretch>
        </p:blipFill>
        <p:spPr>
          <a:xfrm>
            <a:off x="2324737" y="2154234"/>
            <a:ext cx="4494600" cy="2823600"/>
          </a:xfrm>
          <a:prstGeom prst="roundRect">
            <a:avLst>
              <a:gd name="adj" fmla="val 11500"/>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23"/>
        <p:cNvGrpSpPr/>
        <p:nvPr/>
      </p:nvGrpSpPr>
      <p:grpSpPr>
        <a:xfrm>
          <a:off x="0" y="0"/>
          <a:ext cx="0" cy="0"/>
          <a:chOff x="0" y="0"/>
          <a:chExt cx="0" cy="0"/>
        </a:xfrm>
      </p:grpSpPr>
      <p:sp>
        <p:nvSpPr>
          <p:cNvPr id="324" name="Google Shape;324;p43"/>
          <p:cNvSpPr/>
          <p:nvPr/>
        </p:nvSpPr>
        <p:spPr>
          <a:xfrm>
            <a:off x="2758200" y="457200"/>
            <a:ext cx="3627600" cy="365700"/>
          </a:xfrm>
          <a:prstGeom prst="rect">
            <a:avLst/>
          </a:prstGeom>
          <a:solidFill>
            <a:srgbClr val="6AA84F"/>
          </a:solidFill>
          <a:ln>
            <a:noFill/>
          </a:ln>
        </p:spPr>
        <p:txBody>
          <a:bodyPr spcFirstLastPara="1" wrap="square" lIns="0" tIns="91425" rIns="0" bIns="0" anchor="ctr" anchorCtr="0">
            <a:noAutofit/>
          </a:bodyPr>
          <a:lstStyle/>
          <a:p>
            <a:pPr marL="0" lvl="0" indent="0" algn="ctr" rtl="0">
              <a:lnSpc>
                <a:spcPct val="115000"/>
              </a:lnSpc>
              <a:spcBef>
                <a:spcPts val="0"/>
              </a:spcBef>
              <a:spcAft>
                <a:spcPts val="400"/>
              </a:spcAft>
              <a:buNone/>
            </a:pPr>
            <a:r>
              <a:rPr lang="en" sz="1750" b="1">
                <a:solidFill>
                  <a:schemeClr val="lt1"/>
                </a:solidFill>
              </a:rPr>
              <a:t>Mega Project</a:t>
            </a:r>
            <a:endParaRPr sz="1750" b="1">
              <a:solidFill>
                <a:schemeClr val="lt1"/>
              </a:solidFill>
            </a:endParaRPr>
          </a:p>
        </p:txBody>
      </p:sp>
      <p:sp>
        <p:nvSpPr>
          <p:cNvPr id="325" name="Google Shape;325;p43"/>
          <p:cNvSpPr txBox="1"/>
          <p:nvPr/>
        </p:nvSpPr>
        <p:spPr>
          <a:xfrm>
            <a:off x="1371600" y="1295400"/>
            <a:ext cx="6400800" cy="2092881"/>
          </a:xfrm>
          <a:prstGeom prst="rect">
            <a:avLst/>
          </a:prstGeom>
          <a:noFill/>
          <a:ln>
            <a:noFill/>
          </a:ln>
        </p:spPr>
        <p:txBody>
          <a:bodyPr spcFirstLastPara="1" wrap="square" lIns="0" tIns="0" rIns="0" bIns="0" anchor="t" anchorCtr="0">
            <a:spAutoFit/>
          </a:bodyPr>
          <a:lstStyle/>
          <a:p>
            <a:pPr marL="0" lvl="0" indent="0" algn="l" rtl="0">
              <a:lnSpc>
                <a:spcPct val="150000"/>
              </a:lnSpc>
              <a:spcBef>
                <a:spcPts val="1200"/>
              </a:spcBef>
              <a:spcAft>
                <a:spcPts val="0"/>
              </a:spcAft>
              <a:buClr>
                <a:schemeClr val="dk1"/>
              </a:buClr>
              <a:buSzPts val="1100"/>
              <a:buFont typeface="Arial"/>
              <a:buNone/>
            </a:pPr>
            <a:r>
              <a:rPr lang="en" sz="1200" dirty="0">
                <a:solidFill>
                  <a:schemeClr val="dk1"/>
                </a:solidFill>
              </a:rPr>
              <a:t>This mega project is planned to be implemented in five systematic stages, with the first stage beginning in the Santhal Pargana region. This phase will include the establishment of the project's headquarters, resource management, and a comprehensive plan for reaching national and international markets with the products.</a:t>
            </a:r>
            <a:endParaRPr sz="1200" dirty="0">
              <a:solidFill>
                <a:schemeClr val="dk1"/>
              </a:solidFill>
            </a:endParaRPr>
          </a:p>
          <a:p>
            <a:pPr marL="0" lvl="0" indent="0" algn="l" rtl="0">
              <a:lnSpc>
                <a:spcPct val="150000"/>
              </a:lnSpc>
              <a:buNone/>
            </a:pPr>
            <a:r>
              <a:rPr lang="en" sz="1200" dirty="0">
                <a:solidFill>
                  <a:schemeClr val="dk1"/>
                </a:solidFill>
              </a:rPr>
              <a:t>The mega project will be executed in a phased manner across all regions of Jharkhand, including Kolhan, Palamu, South Chotanagpur, and North Chotanagpur. In each stage, activities will be tailored based on regional needs and available resources.</a:t>
            </a:r>
            <a:endParaRPr sz="1200" dirty="0">
              <a:solidFill>
                <a:schemeClr val="dk1"/>
              </a:solidFill>
            </a:endParaRPr>
          </a:p>
        </p:txBody>
      </p:sp>
      <p:sp>
        <p:nvSpPr>
          <p:cNvPr id="326" name="Google Shape;326;p43"/>
          <p:cNvSpPr/>
          <p:nvPr/>
        </p:nvSpPr>
        <p:spPr>
          <a:xfrm>
            <a:off x="1641450" y="914400"/>
            <a:ext cx="5861100" cy="320100"/>
          </a:xfrm>
          <a:prstGeom prst="roundRect">
            <a:avLst>
              <a:gd name="adj" fmla="val 0"/>
            </a:avLst>
          </a:prstGeom>
          <a:solidFill>
            <a:srgbClr val="F1C232"/>
          </a:solidFill>
          <a:ln>
            <a:noFill/>
          </a:ln>
        </p:spPr>
        <p:txBody>
          <a:bodyPr spcFirstLastPara="1" wrap="square" lIns="0" tIns="0" rIns="0" bIns="0" anchor="ctr" anchorCtr="0">
            <a:noAutofit/>
          </a:bodyPr>
          <a:lstStyle/>
          <a:p>
            <a:pPr marL="0" lvl="0" indent="0" algn="ctr" rtl="0">
              <a:lnSpc>
                <a:spcPct val="100000"/>
              </a:lnSpc>
              <a:spcBef>
                <a:spcPts val="0"/>
              </a:spcBef>
              <a:spcAft>
                <a:spcPts val="0"/>
              </a:spcAft>
              <a:buNone/>
            </a:pPr>
            <a:r>
              <a:rPr lang="en" b="1">
                <a:solidFill>
                  <a:schemeClr val="dk1"/>
                </a:solidFill>
              </a:rPr>
              <a:t>Five-Stage Strategy for Economic and Cultural Revival of Jharkhand</a:t>
            </a:r>
            <a:endParaRPr b="1">
              <a:solidFill>
                <a:schemeClr val="dk1"/>
              </a:solidFill>
            </a:endParaRPr>
          </a:p>
        </p:txBody>
      </p:sp>
      <p:pic>
        <p:nvPicPr>
          <p:cNvPr id="327" name="Google Shape;327;p43"/>
          <p:cNvPicPr preferRelativeResize="0"/>
          <p:nvPr/>
        </p:nvPicPr>
        <p:blipFill rotWithShape="1">
          <a:blip r:embed="rId3">
            <a:alphaModFix/>
          </a:blip>
          <a:srcRect l="30620" t="30571" r="49327" b="34684"/>
          <a:stretch/>
        </p:blipFill>
        <p:spPr>
          <a:xfrm>
            <a:off x="3519625" y="3443750"/>
            <a:ext cx="1833600" cy="1611358"/>
          </a:xfrm>
          <a:prstGeom prst="roundRect">
            <a:avLst>
              <a:gd name="adj" fmla="val 16667"/>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31"/>
        <p:cNvGrpSpPr/>
        <p:nvPr/>
      </p:nvGrpSpPr>
      <p:grpSpPr>
        <a:xfrm>
          <a:off x="0" y="0"/>
          <a:ext cx="0" cy="0"/>
          <a:chOff x="0" y="0"/>
          <a:chExt cx="0" cy="0"/>
        </a:xfrm>
      </p:grpSpPr>
      <p:sp>
        <p:nvSpPr>
          <p:cNvPr id="332" name="Google Shape;332;p44"/>
          <p:cNvSpPr/>
          <p:nvPr/>
        </p:nvSpPr>
        <p:spPr>
          <a:xfrm>
            <a:off x="2758200" y="457200"/>
            <a:ext cx="3627600" cy="365700"/>
          </a:xfrm>
          <a:prstGeom prst="rect">
            <a:avLst/>
          </a:prstGeom>
          <a:solidFill>
            <a:srgbClr val="6AA84F"/>
          </a:solidFill>
          <a:ln>
            <a:noFill/>
          </a:ln>
        </p:spPr>
        <p:txBody>
          <a:bodyPr spcFirstLastPara="1" wrap="square" lIns="0" tIns="91425" rIns="0" bIns="0" anchor="ctr" anchorCtr="0">
            <a:noAutofit/>
          </a:bodyPr>
          <a:lstStyle/>
          <a:p>
            <a:pPr marL="0" lvl="0" indent="0" algn="ctr" rtl="0">
              <a:lnSpc>
                <a:spcPct val="115000"/>
              </a:lnSpc>
              <a:spcBef>
                <a:spcPts val="0"/>
              </a:spcBef>
              <a:spcAft>
                <a:spcPts val="400"/>
              </a:spcAft>
              <a:buClr>
                <a:schemeClr val="dk1"/>
              </a:buClr>
              <a:buSzPts val="1100"/>
              <a:buFont typeface="Arial"/>
              <a:buNone/>
            </a:pPr>
            <a:r>
              <a:rPr lang="en" sz="1750" b="1">
                <a:solidFill>
                  <a:schemeClr val="lt1"/>
                </a:solidFill>
              </a:rPr>
              <a:t>Mega Project</a:t>
            </a:r>
            <a:endParaRPr sz="1750" b="1">
              <a:solidFill>
                <a:schemeClr val="lt1"/>
              </a:solidFill>
            </a:endParaRPr>
          </a:p>
        </p:txBody>
      </p:sp>
      <p:sp>
        <p:nvSpPr>
          <p:cNvPr id="333" name="Google Shape;333;p44"/>
          <p:cNvSpPr txBox="1"/>
          <p:nvPr/>
        </p:nvSpPr>
        <p:spPr>
          <a:xfrm>
            <a:off x="1371600" y="1371600"/>
            <a:ext cx="6400800" cy="738900"/>
          </a:xfrm>
          <a:prstGeom prst="rect">
            <a:avLst/>
          </a:prstGeom>
          <a:noFill/>
          <a:ln>
            <a:noFill/>
          </a:ln>
        </p:spPr>
        <p:txBody>
          <a:bodyPr spcFirstLastPara="1" wrap="square" lIns="0" tIns="0" rIns="0" bIns="0" anchor="t" anchorCtr="0">
            <a:spAutoFit/>
          </a:bodyPr>
          <a:lstStyle/>
          <a:p>
            <a:pPr marL="0" lvl="0" indent="0" algn="just" rtl="0">
              <a:lnSpc>
                <a:spcPct val="150000"/>
              </a:lnSpc>
              <a:spcBef>
                <a:spcPts val="0"/>
              </a:spcBef>
              <a:spcAft>
                <a:spcPts val="250"/>
              </a:spcAft>
              <a:buNone/>
            </a:pPr>
            <a:r>
              <a:rPr lang="en" sz="1200">
                <a:solidFill>
                  <a:schemeClr val="dk1"/>
                </a:solidFill>
              </a:rPr>
              <a:t>The project will be started from the Santhal Pargana region of Jharkhand. This region has been chosen not only because of its cultural and economic importance, but its geographical location is also extremely favorable for the success of this project.</a:t>
            </a:r>
            <a:endParaRPr sz="1200">
              <a:solidFill>
                <a:schemeClr val="dk1"/>
              </a:solidFill>
            </a:endParaRPr>
          </a:p>
        </p:txBody>
      </p:sp>
      <p:sp>
        <p:nvSpPr>
          <p:cNvPr id="334" name="Google Shape;334;p44"/>
          <p:cNvSpPr/>
          <p:nvPr/>
        </p:nvSpPr>
        <p:spPr>
          <a:xfrm>
            <a:off x="1641450" y="914400"/>
            <a:ext cx="5861100" cy="320100"/>
          </a:xfrm>
          <a:prstGeom prst="roundRect">
            <a:avLst>
              <a:gd name="adj" fmla="val 0"/>
            </a:avLst>
          </a:prstGeom>
          <a:solidFill>
            <a:srgbClr val="F1C232"/>
          </a:solidFill>
          <a:ln>
            <a:noFill/>
          </a:ln>
        </p:spPr>
        <p:txBody>
          <a:bodyPr spcFirstLastPara="1" wrap="square" lIns="0" tIns="0" rIns="0" bIns="0" anchor="ctr" anchorCtr="0">
            <a:noAutofit/>
          </a:bodyPr>
          <a:lstStyle/>
          <a:p>
            <a:pPr marL="0" lvl="0" indent="0" algn="ctr" rtl="0">
              <a:lnSpc>
                <a:spcPct val="100000"/>
              </a:lnSpc>
              <a:spcBef>
                <a:spcPts val="0"/>
              </a:spcBef>
              <a:spcAft>
                <a:spcPts val="0"/>
              </a:spcAft>
              <a:buNone/>
            </a:pPr>
            <a:r>
              <a:rPr lang="en" b="1">
                <a:solidFill>
                  <a:schemeClr val="dk1"/>
                </a:solidFill>
              </a:rPr>
              <a:t>Stage 1: Launch of the Project in Santhal Pargana</a:t>
            </a:r>
            <a:endParaRPr b="1">
              <a:solidFill>
                <a:schemeClr val="dk1"/>
              </a:solidFill>
            </a:endParaRPr>
          </a:p>
        </p:txBody>
      </p:sp>
      <p:pic>
        <p:nvPicPr>
          <p:cNvPr id="335" name="Google Shape;335;p44"/>
          <p:cNvPicPr preferRelativeResize="0"/>
          <p:nvPr/>
        </p:nvPicPr>
        <p:blipFill rotWithShape="1">
          <a:blip r:embed="rId3">
            <a:alphaModFix/>
          </a:blip>
          <a:srcRect l="17507" r="17507"/>
          <a:stretch/>
        </p:blipFill>
        <p:spPr>
          <a:xfrm>
            <a:off x="1375236" y="2414954"/>
            <a:ext cx="1328700" cy="1032600"/>
          </a:xfrm>
          <a:prstGeom prst="roundRect">
            <a:avLst>
              <a:gd name="adj" fmla="val 16667"/>
            </a:avLst>
          </a:prstGeom>
          <a:solidFill>
            <a:schemeClr val="lt1"/>
          </a:solidFill>
          <a:ln>
            <a:noFill/>
          </a:ln>
        </p:spPr>
      </p:pic>
      <p:sp>
        <p:nvSpPr>
          <p:cNvPr id="336" name="Google Shape;336;p44"/>
          <p:cNvSpPr txBox="1"/>
          <p:nvPr/>
        </p:nvSpPr>
        <p:spPr>
          <a:xfrm>
            <a:off x="3131175" y="2230597"/>
            <a:ext cx="4641000" cy="1897955"/>
          </a:xfrm>
          <a:prstGeom prst="rect">
            <a:avLst/>
          </a:prstGeom>
          <a:noFill/>
          <a:ln>
            <a:noFill/>
          </a:ln>
        </p:spPr>
        <p:txBody>
          <a:bodyPr spcFirstLastPara="1" wrap="square" lIns="0" tIns="0" rIns="0" bIns="0" anchor="t" anchorCtr="0">
            <a:spAutoFit/>
          </a:bodyPr>
          <a:lstStyle/>
          <a:p>
            <a:pPr marL="0" lvl="0" indent="0" algn="just" rtl="0">
              <a:lnSpc>
                <a:spcPct val="150000"/>
              </a:lnSpc>
              <a:spcBef>
                <a:spcPts val="1200"/>
              </a:spcBef>
              <a:spcAft>
                <a:spcPts val="2800"/>
              </a:spcAft>
              <a:buNone/>
            </a:pPr>
            <a:r>
              <a:rPr lang="en" sz="1200" b="1" dirty="0">
                <a:solidFill>
                  <a:schemeClr val="dk1"/>
                </a:solidFill>
              </a:rPr>
              <a:t>Establishment of Headquarters: </a:t>
            </a:r>
            <a:r>
              <a:rPr lang="en" sz="1200" dirty="0">
                <a:solidFill>
                  <a:schemeClr val="dk1"/>
                </a:solidFill>
              </a:rPr>
              <a:t>The mega hub will be established in Sahibganj district of Santhal Pargana. This mega hub will act as the headquarters of the project, from where the entire project will be managed and operated. Sahibganj has been selected keeping in view its strategic location and transportation capability.</a:t>
            </a:r>
            <a:endParaRPr sz="1300" dirty="0">
              <a:solidFill>
                <a:schemeClr val="dk1"/>
              </a:solidFill>
            </a:endParaRPr>
          </a:p>
        </p:txBody>
      </p:sp>
      <p:sp>
        <p:nvSpPr>
          <p:cNvPr id="337" name="Google Shape;337;p44"/>
          <p:cNvSpPr txBox="1"/>
          <p:nvPr/>
        </p:nvSpPr>
        <p:spPr>
          <a:xfrm>
            <a:off x="2820350" y="2391641"/>
            <a:ext cx="310800" cy="246300"/>
          </a:xfrm>
          <a:prstGeom prst="rect">
            <a:avLst/>
          </a:prstGeom>
          <a:noFill/>
          <a:ln>
            <a:noFill/>
          </a:ln>
        </p:spPr>
        <p:txBody>
          <a:bodyPr spcFirstLastPara="1" wrap="square" lIns="0" tIns="0" rIns="91425" bIns="0" anchor="t" anchorCtr="0">
            <a:spAutoFit/>
          </a:bodyPr>
          <a:lstStyle/>
          <a:p>
            <a:pPr marL="0" lvl="0" indent="0" algn="l" rtl="0">
              <a:spcBef>
                <a:spcPts val="0"/>
              </a:spcBef>
              <a:spcAft>
                <a:spcPts val="0"/>
              </a:spcAft>
              <a:buNone/>
            </a:pPr>
            <a:r>
              <a:rPr lang="en" sz="1600" b="1">
                <a:solidFill>
                  <a:srgbClr val="1E1B54"/>
                </a:solidFill>
              </a:rPr>
              <a:t>1.</a:t>
            </a:r>
            <a:endParaRPr sz="1600" b="1">
              <a:solidFill>
                <a:srgbClr val="1E1B54"/>
              </a:solidFill>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pic>
        <p:nvPicPr>
          <p:cNvPr id="342" name="Google Shape;342;p45"/>
          <p:cNvPicPr preferRelativeResize="0"/>
          <p:nvPr/>
        </p:nvPicPr>
        <p:blipFill rotWithShape="1">
          <a:blip r:embed="rId3">
            <a:alphaModFix/>
          </a:blip>
          <a:srcRect l="4052" r="4052"/>
          <a:stretch/>
        </p:blipFill>
        <p:spPr>
          <a:xfrm>
            <a:off x="1375236" y="449947"/>
            <a:ext cx="1328700" cy="1032600"/>
          </a:xfrm>
          <a:prstGeom prst="roundRect">
            <a:avLst>
              <a:gd name="adj" fmla="val 16667"/>
            </a:avLst>
          </a:prstGeom>
          <a:solidFill>
            <a:schemeClr val="lt1"/>
          </a:solidFill>
          <a:ln>
            <a:noFill/>
          </a:ln>
        </p:spPr>
      </p:pic>
      <p:sp>
        <p:nvSpPr>
          <p:cNvPr id="343" name="Google Shape;343;p45"/>
          <p:cNvSpPr txBox="1"/>
          <p:nvPr/>
        </p:nvSpPr>
        <p:spPr>
          <a:xfrm>
            <a:off x="3131175" y="330808"/>
            <a:ext cx="4641000" cy="1569900"/>
          </a:xfrm>
          <a:prstGeom prst="rect">
            <a:avLst/>
          </a:prstGeom>
          <a:noFill/>
          <a:ln>
            <a:noFill/>
          </a:ln>
        </p:spPr>
        <p:txBody>
          <a:bodyPr spcFirstLastPara="1" wrap="square" lIns="0" tIns="0" rIns="0" bIns="0" anchor="t" anchorCtr="0">
            <a:spAutoFit/>
          </a:bodyPr>
          <a:lstStyle/>
          <a:p>
            <a:pPr marL="0" lvl="0" indent="0" algn="just" rtl="0">
              <a:lnSpc>
                <a:spcPct val="150000"/>
              </a:lnSpc>
              <a:spcBef>
                <a:spcPts val="0"/>
              </a:spcBef>
              <a:spcAft>
                <a:spcPts val="0"/>
              </a:spcAft>
              <a:buNone/>
            </a:pPr>
            <a:r>
              <a:rPr lang="en" sz="1200" b="1" dirty="0">
                <a:solidFill>
                  <a:schemeClr val="dk1"/>
                </a:solidFill>
              </a:rPr>
              <a:t>Management of Production Units:</a:t>
            </a:r>
            <a:r>
              <a:rPr lang="en" sz="1200" dirty="0">
                <a:solidFill>
                  <a:schemeClr val="dk1"/>
                </a:solidFill>
              </a:rPr>
              <a:t> </a:t>
            </a:r>
            <a:endParaRPr sz="1200" dirty="0">
              <a:solidFill>
                <a:schemeClr val="dk1"/>
              </a:solidFill>
            </a:endParaRPr>
          </a:p>
          <a:p>
            <a:pPr marL="457200" lvl="0" indent="-304800" algn="just" rtl="0">
              <a:lnSpc>
                <a:spcPct val="150000"/>
              </a:lnSpc>
              <a:spcBef>
                <a:spcPts val="0"/>
              </a:spcBef>
              <a:spcAft>
                <a:spcPts val="0"/>
              </a:spcAft>
              <a:buClr>
                <a:schemeClr val="dk1"/>
              </a:buClr>
              <a:buSzPts val="1200"/>
              <a:buChar char="●"/>
            </a:pPr>
            <a:r>
              <a:rPr lang="en" sz="1200" dirty="0">
                <a:solidFill>
                  <a:schemeClr val="dk1"/>
                </a:solidFill>
              </a:rPr>
              <a:t>The raw material from all the production units set up in various villages of Santhal Pargana will be collected at the Mega Hub in Sahibganj.</a:t>
            </a:r>
            <a:endParaRPr sz="1200" dirty="0">
              <a:solidFill>
                <a:schemeClr val="dk1"/>
              </a:solidFill>
            </a:endParaRPr>
          </a:p>
          <a:p>
            <a:pPr marL="457200" lvl="0" indent="-304800" algn="just" rtl="0">
              <a:lnSpc>
                <a:spcPct val="150000"/>
              </a:lnSpc>
              <a:spcBef>
                <a:spcPts val="0"/>
              </a:spcBef>
              <a:spcAft>
                <a:spcPts val="0"/>
              </a:spcAft>
              <a:buClr>
                <a:schemeClr val="dk1"/>
              </a:buClr>
              <a:buSzPts val="1200"/>
              <a:buChar char="●"/>
            </a:pPr>
            <a:r>
              <a:rPr lang="en" sz="1200" dirty="0">
                <a:solidFill>
                  <a:schemeClr val="dk1"/>
                </a:solidFill>
              </a:rPr>
              <a:t>This Mega Hub will be equipped with state-of-the-art technologies to process and pack the raw material.</a:t>
            </a:r>
            <a:endParaRPr sz="1200" dirty="0">
              <a:solidFill>
                <a:schemeClr val="dk1"/>
              </a:solidFill>
            </a:endParaRPr>
          </a:p>
        </p:txBody>
      </p:sp>
      <p:sp>
        <p:nvSpPr>
          <p:cNvPr id="344" name="Google Shape;344;p45"/>
          <p:cNvSpPr txBox="1"/>
          <p:nvPr/>
        </p:nvSpPr>
        <p:spPr>
          <a:xfrm>
            <a:off x="2820350" y="403361"/>
            <a:ext cx="310800" cy="246300"/>
          </a:xfrm>
          <a:prstGeom prst="rect">
            <a:avLst/>
          </a:prstGeom>
          <a:noFill/>
          <a:ln>
            <a:noFill/>
          </a:ln>
        </p:spPr>
        <p:txBody>
          <a:bodyPr spcFirstLastPara="1" wrap="square" lIns="0" tIns="0" rIns="91425" bIns="0" anchor="t" anchorCtr="0">
            <a:spAutoFit/>
          </a:bodyPr>
          <a:lstStyle/>
          <a:p>
            <a:pPr marL="0" lvl="0" indent="0" algn="l" rtl="0">
              <a:spcBef>
                <a:spcPts val="0"/>
              </a:spcBef>
              <a:spcAft>
                <a:spcPts val="0"/>
              </a:spcAft>
              <a:buNone/>
            </a:pPr>
            <a:r>
              <a:rPr lang="en" sz="1600" b="1">
                <a:solidFill>
                  <a:srgbClr val="1E1B54"/>
                </a:solidFill>
              </a:rPr>
              <a:t>2.</a:t>
            </a:r>
            <a:endParaRPr sz="1600" b="1">
              <a:solidFill>
                <a:srgbClr val="1E1B54"/>
              </a:solidFill>
            </a:endParaRPr>
          </a:p>
        </p:txBody>
      </p:sp>
      <p:pic>
        <p:nvPicPr>
          <p:cNvPr id="345" name="Google Shape;345;p45"/>
          <p:cNvPicPr preferRelativeResize="0"/>
          <p:nvPr/>
        </p:nvPicPr>
        <p:blipFill rotWithShape="1">
          <a:blip r:embed="rId4">
            <a:alphaModFix/>
          </a:blip>
          <a:srcRect l="7000" r="7000"/>
          <a:stretch/>
        </p:blipFill>
        <p:spPr>
          <a:xfrm>
            <a:off x="1371611" y="2192722"/>
            <a:ext cx="1328700" cy="1032600"/>
          </a:xfrm>
          <a:prstGeom prst="roundRect">
            <a:avLst>
              <a:gd name="adj" fmla="val 16667"/>
            </a:avLst>
          </a:prstGeom>
          <a:solidFill>
            <a:schemeClr val="lt1"/>
          </a:solidFill>
          <a:ln>
            <a:noFill/>
          </a:ln>
        </p:spPr>
      </p:pic>
      <p:sp>
        <p:nvSpPr>
          <p:cNvPr id="346" name="Google Shape;346;p45"/>
          <p:cNvSpPr txBox="1"/>
          <p:nvPr/>
        </p:nvSpPr>
        <p:spPr>
          <a:xfrm>
            <a:off x="3127550" y="2132575"/>
            <a:ext cx="4641000" cy="1569900"/>
          </a:xfrm>
          <a:prstGeom prst="rect">
            <a:avLst/>
          </a:prstGeom>
          <a:noFill/>
          <a:ln>
            <a:noFill/>
          </a:ln>
        </p:spPr>
        <p:txBody>
          <a:bodyPr spcFirstLastPara="1" wrap="square" lIns="0" tIns="0" rIns="0" bIns="0" anchor="t" anchorCtr="0">
            <a:spAutoFit/>
          </a:bodyPr>
          <a:lstStyle/>
          <a:p>
            <a:pPr marL="0" lvl="0" indent="0" algn="just" rtl="0">
              <a:lnSpc>
                <a:spcPct val="150000"/>
              </a:lnSpc>
              <a:spcBef>
                <a:spcPts val="0"/>
              </a:spcBef>
              <a:spcAft>
                <a:spcPts val="0"/>
              </a:spcAft>
              <a:buNone/>
            </a:pPr>
            <a:r>
              <a:rPr lang="en" sz="1200" b="1" dirty="0">
                <a:solidFill>
                  <a:schemeClr val="dk1"/>
                </a:solidFill>
              </a:rPr>
              <a:t>Logistics Management of Materials:</a:t>
            </a:r>
            <a:endParaRPr sz="1200" dirty="0">
              <a:solidFill>
                <a:schemeClr val="dk1"/>
              </a:solidFill>
            </a:endParaRPr>
          </a:p>
          <a:p>
            <a:pPr marL="457200" lvl="0" indent="-304800" algn="just" rtl="0">
              <a:lnSpc>
                <a:spcPct val="150000"/>
              </a:lnSpc>
              <a:spcBef>
                <a:spcPts val="0"/>
              </a:spcBef>
              <a:spcAft>
                <a:spcPts val="0"/>
              </a:spcAft>
              <a:buClr>
                <a:schemeClr val="dk1"/>
              </a:buClr>
              <a:buSzPts val="1200"/>
              <a:buChar char="●"/>
            </a:pPr>
            <a:r>
              <a:rPr lang="en" sz="1200" dirty="0">
                <a:solidFill>
                  <a:schemeClr val="dk1"/>
                </a:solidFill>
              </a:rPr>
              <a:t>To ensure efficient management of resources, the Mega Hub will be developed as a central point.</a:t>
            </a:r>
            <a:endParaRPr sz="1200" dirty="0">
              <a:solidFill>
                <a:schemeClr val="dk1"/>
              </a:solidFill>
            </a:endParaRPr>
          </a:p>
          <a:p>
            <a:pPr marL="457200" lvl="0" indent="-304800" algn="just" rtl="0">
              <a:lnSpc>
                <a:spcPct val="150000"/>
              </a:lnSpc>
              <a:spcBef>
                <a:spcPts val="0"/>
              </a:spcBef>
              <a:spcAft>
                <a:spcPts val="0"/>
              </a:spcAft>
              <a:buClr>
                <a:schemeClr val="dk1"/>
              </a:buClr>
              <a:buSzPts val="1200"/>
              <a:buChar char="●"/>
            </a:pPr>
            <a:r>
              <a:rPr lang="en" sz="1200" dirty="0">
                <a:solidFill>
                  <a:schemeClr val="dk1"/>
                </a:solidFill>
              </a:rPr>
              <a:t>All the processes from production to processing and packaging will be conducted under a coordinated system.</a:t>
            </a:r>
            <a:endParaRPr sz="1200" dirty="0">
              <a:solidFill>
                <a:schemeClr val="dk1"/>
              </a:solidFill>
            </a:endParaRPr>
          </a:p>
          <a:p>
            <a:pPr marL="0" lvl="0" indent="0" algn="just" rtl="0">
              <a:lnSpc>
                <a:spcPct val="150000"/>
              </a:lnSpc>
              <a:spcBef>
                <a:spcPts val="0"/>
              </a:spcBef>
              <a:spcAft>
                <a:spcPts val="0"/>
              </a:spcAft>
              <a:buNone/>
            </a:pPr>
            <a:endParaRPr sz="1200" dirty="0">
              <a:solidFill>
                <a:schemeClr val="dk1"/>
              </a:solidFill>
            </a:endParaRPr>
          </a:p>
        </p:txBody>
      </p:sp>
      <p:sp>
        <p:nvSpPr>
          <p:cNvPr id="347" name="Google Shape;347;p45"/>
          <p:cNvSpPr txBox="1"/>
          <p:nvPr/>
        </p:nvSpPr>
        <p:spPr>
          <a:xfrm>
            <a:off x="2816725" y="2146136"/>
            <a:ext cx="310800" cy="246300"/>
          </a:xfrm>
          <a:prstGeom prst="rect">
            <a:avLst/>
          </a:prstGeom>
          <a:noFill/>
          <a:ln>
            <a:noFill/>
          </a:ln>
        </p:spPr>
        <p:txBody>
          <a:bodyPr spcFirstLastPara="1" wrap="square" lIns="0" tIns="0" rIns="91425" bIns="0" anchor="t" anchorCtr="0">
            <a:spAutoFit/>
          </a:bodyPr>
          <a:lstStyle/>
          <a:p>
            <a:pPr marL="0" lvl="0" indent="0" algn="l" rtl="0">
              <a:spcBef>
                <a:spcPts val="0"/>
              </a:spcBef>
              <a:spcAft>
                <a:spcPts val="0"/>
              </a:spcAft>
              <a:buNone/>
            </a:pPr>
            <a:r>
              <a:rPr lang="en" sz="1600" b="1">
                <a:solidFill>
                  <a:srgbClr val="1E1B54"/>
                </a:solidFill>
              </a:rPr>
              <a:t>3.</a:t>
            </a:r>
            <a:endParaRPr sz="1600" b="1">
              <a:solidFill>
                <a:srgbClr val="1E1B54"/>
              </a:solidFill>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51"/>
        <p:cNvGrpSpPr/>
        <p:nvPr/>
      </p:nvGrpSpPr>
      <p:grpSpPr>
        <a:xfrm>
          <a:off x="0" y="0"/>
          <a:ext cx="0" cy="0"/>
          <a:chOff x="0" y="0"/>
          <a:chExt cx="0" cy="0"/>
        </a:xfrm>
      </p:grpSpPr>
      <p:sp>
        <p:nvSpPr>
          <p:cNvPr id="352" name="Google Shape;352;p46"/>
          <p:cNvSpPr/>
          <p:nvPr/>
        </p:nvSpPr>
        <p:spPr>
          <a:xfrm>
            <a:off x="2758200" y="457200"/>
            <a:ext cx="3627600" cy="365700"/>
          </a:xfrm>
          <a:prstGeom prst="rect">
            <a:avLst/>
          </a:prstGeom>
          <a:solidFill>
            <a:srgbClr val="6AA84F"/>
          </a:solidFill>
          <a:ln>
            <a:noFill/>
          </a:ln>
        </p:spPr>
        <p:txBody>
          <a:bodyPr spcFirstLastPara="1" wrap="square" lIns="0" tIns="91425" rIns="0" bIns="0" anchor="ctr" anchorCtr="0">
            <a:noAutofit/>
          </a:bodyPr>
          <a:lstStyle/>
          <a:p>
            <a:pPr marL="0" lvl="0" indent="0" algn="ctr" rtl="0">
              <a:lnSpc>
                <a:spcPct val="115000"/>
              </a:lnSpc>
              <a:spcBef>
                <a:spcPts val="0"/>
              </a:spcBef>
              <a:spcAft>
                <a:spcPts val="400"/>
              </a:spcAft>
              <a:buNone/>
            </a:pPr>
            <a:r>
              <a:rPr lang="en" sz="1750" b="1">
                <a:solidFill>
                  <a:schemeClr val="lt1"/>
                </a:solidFill>
              </a:rPr>
              <a:t>Sahibganj River Port</a:t>
            </a:r>
            <a:endParaRPr sz="1750" b="1">
              <a:solidFill>
                <a:schemeClr val="lt1"/>
              </a:solidFill>
            </a:endParaRPr>
          </a:p>
        </p:txBody>
      </p:sp>
      <p:sp>
        <p:nvSpPr>
          <p:cNvPr id="353" name="Google Shape;353;p46"/>
          <p:cNvSpPr txBox="1"/>
          <p:nvPr/>
        </p:nvSpPr>
        <p:spPr>
          <a:xfrm>
            <a:off x="1371600" y="1371600"/>
            <a:ext cx="6400800" cy="1569900"/>
          </a:xfrm>
          <a:prstGeom prst="rect">
            <a:avLst/>
          </a:prstGeom>
          <a:noFill/>
          <a:ln>
            <a:noFill/>
          </a:ln>
        </p:spPr>
        <p:txBody>
          <a:bodyPr spcFirstLastPara="1" wrap="square" lIns="0" tIns="0" rIns="0" bIns="0" anchor="t" anchorCtr="0">
            <a:spAutoFit/>
          </a:bodyPr>
          <a:lstStyle/>
          <a:p>
            <a:pPr marL="0" lvl="0" indent="0" algn="just" rtl="0">
              <a:lnSpc>
                <a:spcPct val="150000"/>
              </a:lnSpc>
              <a:spcBef>
                <a:spcPts val="0"/>
              </a:spcBef>
              <a:spcAft>
                <a:spcPts val="250"/>
              </a:spcAft>
              <a:buNone/>
            </a:pPr>
            <a:r>
              <a:rPr lang="en" sz="1200">
                <a:solidFill>
                  <a:schemeClr val="dk1"/>
                </a:solidFill>
              </a:rPr>
              <a:t>The goods produced and processed at the Sahibganj Mega Hub will be transported to Kolkata Port via the Sahibganj River Port. The Sahibganj River Port is not only crucial for this project but is also an integral part of the regional logistics infrastructure. It will serve as a vital gateway for connecting Jharkhand's products to international markets. By establishing a robust logistics route between Sahibganj and Kolkata Port, this will prove to be a milestone for the project's success. The significance of the Sahibganj River Port in this initiative cannot be overlooked.</a:t>
            </a:r>
            <a:endParaRPr sz="1200">
              <a:solidFill>
                <a:schemeClr val="dk1"/>
              </a:solidFill>
            </a:endParaRPr>
          </a:p>
        </p:txBody>
      </p:sp>
      <p:sp>
        <p:nvSpPr>
          <p:cNvPr id="354" name="Google Shape;354;p46"/>
          <p:cNvSpPr/>
          <p:nvPr/>
        </p:nvSpPr>
        <p:spPr>
          <a:xfrm>
            <a:off x="1641450" y="914400"/>
            <a:ext cx="5861100" cy="320100"/>
          </a:xfrm>
          <a:prstGeom prst="roundRect">
            <a:avLst>
              <a:gd name="adj" fmla="val 0"/>
            </a:avLst>
          </a:prstGeom>
          <a:solidFill>
            <a:srgbClr val="F1C232"/>
          </a:solidFill>
          <a:ln>
            <a:noFill/>
          </a:ln>
        </p:spPr>
        <p:txBody>
          <a:bodyPr spcFirstLastPara="1" wrap="square" lIns="0" tIns="0" rIns="0" bIns="0" anchor="ctr" anchorCtr="0">
            <a:noAutofit/>
          </a:bodyPr>
          <a:lstStyle/>
          <a:p>
            <a:pPr marL="0" lvl="0" indent="0" algn="ctr" rtl="0">
              <a:lnSpc>
                <a:spcPct val="100000"/>
              </a:lnSpc>
              <a:spcBef>
                <a:spcPts val="0"/>
              </a:spcBef>
              <a:spcAft>
                <a:spcPts val="0"/>
              </a:spcAft>
              <a:buNone/>
            </a:pPr>
            <a:r>
              <a:rPr lang="en" b="1">
                <a:solidFill>
                  <a:schemeClr val="dk1"/>
                </a:solidFill>
              </a:rPr>
              <a:t>A Robust Gateway for International Exports</a:t>
            </a:r>
            <a:endParaRPr b="1">
              <a:solidFill>
                <a:schemeClr val="dk1"/>
              </a:solidFill>
            </a:endParaRPr>
          </a:p>
        </p:txBody>
      </p:sp>
      <p:pic>
        <p:nvPicPr>
          <p:cNvPr id="355" name="Google Shape;355;p46"/>
          <p:cNvPicPr preferRelativeResize="0"/>
          <p:nvPr/>
        </p:nvPicPr>
        <p:blipFill>
          <a:blip r:embed="rId3">
            <a:alphaModFix/>
          </a:blip>
          <a:stretch>
            <a:fillRect/>
          </a:stretch>
        </p:blipFill>
        <p:spPr>
          <a:xfrm>
            <a:off x="1371600" y="3078600"/>
            <a:ext cx="2102700" cy="1897200"/>
          </a:xfrm>
          <a:prstGeom prst="roundRect">
            <a:avLst>
              <a:gd name="adj" fmla="val 16667"/>
            </a:avLst>
          </a:prstGeom>
          <a:noFill/>
          <a:ln>
            <a:noFill/>
          </a:ln>
        </p:spPr>
      </p:pic>
      <p:pic>
        <p:nvPicPr>
          <p:cNvPr id="356" name="Google Shape;356;p46"/>
          <p:cNvPicPr preferRelativeResize="0"/>
          <p:nvPr/>
        </p:nvPicPr>
        <p:blipFill>
          <a:blip r:embed="rId4">
            <a:alphaModFix/>
          </a:blip>
          <a:stretch>
            <a:fillRect/>
          </a:stretch>
        </p:blipFill>
        <p:spPr>
          <a:xfrm>
            <a:off x="4936567" y="3093900"/>
            <a:ext cx="2523600" cy="1897200"/>
          </a:xfrm>
          <a:prstGeom prst="roundRect">
            <a:avLst>
              <a:gd name="adj" fmla="val 16667"/>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60"/>
        <p:cNvGrpSpPr/>
        <p:nvPr/>
      </p:nvGrpSpPr>
      <p:grpSpPr>
        <a:xfrm>
          <a:off x="0" y="0"/>
          <a:ext cx="0" cy="0"/>
          <a:chOff x="0" y="0"/>
          <a:chExt cx="0" cy="0"/>
        </a:xfrm>
      </p:grpSpPr>
      <p:sp>
        <p:nvSpPr>
          <p:cNvPr id="361" name="Google Shape;361;p47"/>
          <p:cNvSpPr txBox="1"/>
          <p:nvPr/>
        </p:nvSpPr>
        <p:spPr>
          <a:xfrm>
            <a:off x="1371600" y="464958"/>
            <a:ext cx="6400800" cy="1325100"/>
          </a:xfrm>
          <a:prstGeom prst="rect">
            <a:avLst/>
          </a:prstGeom>
          <a:noFill/>
          <a:ln>
            <a:noFill/>
          </a:ln>
        </p:spPr>
        <p:txBody>
          <a:bodyPr spcFirstLastPara="1" wrap="square" lIns="0" tIns="0" rIns="0" bIns="0" anchor="t" anchorCtr="0">
            <a:spAutoFit/>
          </a:bodyPr>
          <a:lstStyle/>
          <a:p>
            <a:pPr marL="0" lvl="0" indent="0" algn="just" rtl="0">
              <a:lnSpc>
                <a:spcPct val="150000"/>
              </a:lnSpc>
              <a:spcBef>
                <a:spcPts val="0"/>
              </a:spcBef>
              <a:spcAft>
                <a:spcPts val="0"/>
              </a:spcAft>
              <a:buClr>
                <a:schemeClr val="dk1"/>
              </a:buClr>
              <a:buSzPts val="1100"/>
              <a:buFont typeface="Arial"/>
              <a:buNone/>
            </a:pPr>
            <a:r>
              <a:rPr lang="en" sz="1200">
                <a:solidFill>
                  <a:schemeClr val="dk1"/>
                </a:solidFill>
              </a:rPr>
              <a:t>As is known, Softa has been working on this mega project for the last 12 years. We have developed such a business network in Europe, America and Gulf countries that now we only need the product. The network is already ready to deliver the production through this mega project to international markets.</a:t>
            </a:r>
            <a:endParaRPr sz="1200">
              <a:solidFill>
                <a:schemeClr val="dk1"/>
              </a:solidFill>
            </a:endParaRPr>
          </a:p>
          <a:p>
            <a:pPr marL="0" lvl="0" indent="0" algn="just" rtl="0">
              <a:lnSpc>
                <a:spcPct val="150000"/>
              </a:lnSpc>
              <a:spcBef>
                <a:spcPts val="250"/>
              </a:spcBef>
              <a:spcAft>
                <a:spcPts val="250"/>
              </a:spcAft>
              <a:buNone/>
            </a:pPr>
            <a:r>
              <a:rPr lang="en" sz="1200" b="1">
                <a:solidFill>
                  <a:schemeClr val="dk1"/>
                </a:solidFill>
              </a:rPr>
              <a:t>500 local centers will be established</a:t>
            </a:r>
            <a:endParaRPr sz="1200" b="1">
              <a:solidFill>
                <a:schemeClr val="dk1"/>
              </a:solidFill>
            </a:endParaRPr>
          </a:p>
        </p:txBody>
      </p:sp>
      <p:pic>
        <p:nvPicPr>
          <p:cNvPr id="362" name="Google Shape;362;p47"/>
          <p:cNvPicPr preferRelativeResize="0"/>
          <p:nvPr/>
        </p:nvPicPr>
        <p:blipFill>
          <a:blip r:embed="rId3">
            <a:alphaModFix/>
          </a:blip>
          <a:stretch>
            <a:fillRect/>
          </a:stretch>
        </p:blipFill>
        <p:spPr>
          <a:xfrm>
            <a:off x="1371600" y="3052940"/>
            <a:ext cx="1236800" cy="714000"/>
          </a:xfrm>
          <a:prstGeom prst="rect">
            <a:avLst/>
          </a:prstGeom>
          <a:noFill/>
          <a:ln>
            <a:noFill/>
          </a:ln>
        </p:spPr>
      </p:pic>
      <p:sp>
        <p:nvSpPr>
          <p:cNvPr id="363" name="Google Shape;363;p47"/>
          <p:cNvSpPr txBox="1"/>
          <p:nvPr/>
        </p:nvSpPr>
        <p:spPr>
          <a:xfrm>
            <a:off x="3220700" y="2948250"/>
            <a:ext cx="1236900" cy="923400"/>
          </a:xfrm>
          <a:prstGeom prst="rect">
            <a:avLst/>
          </a:prstGeom>
          <a:noFill/>
          <a:ln>
            <a:noFill/>
          </a:ln>
        </p:spPr>
        <p:txBody>
          <a:bodyPr spcFirstLastPara="1" wrap="square" lIns="0" tIns="0" rIns="0" bIns="0" anchor="t" anchorCtr="0">
            <a:normAutofit fontScale="92500"/>
          </a:bodyPr>
          <a:lstStyle/>
          <a:p>
            <a:pPr marL="0" lvl="0" indent="0" algn="l" rtl="0">
              <a:spcBef>
                <a:spcPts val="0"/>
              </a:spcBef>
              <a:spcAft>
                <a:spcPts val="0"/>
              </a:spcAft>
              <a:buNone/>
            </a:pPr>
            <a:r>
              <a:rPr lang="en" sz="6000" b="1">
                <a:solidFill>
                  <a:srgbClr val="1E1B54"/>
                </a:solidFill>
              </a:rPr>
              <a:t>500</a:t>
            </a:r>
            <a:endParaRPr sz="6000" b="1">
              <a:solidFill>
                <a:srgbClr val="1E1B54"/>
              </a:solidFill>
            </a:endParaRPr>
          </a:p>
        </p:txBody>
      </p:sp>
      <p:pic>
        <p:nvPicPr>
          <p:cNvPr id="364" name="Google Shape;364;p47"/>
          <p:cNvPicPr preferRelativeResize="0"/>
          <p:nvPr/>
        </p:nvPicPr>
        <p:blipFill>
          <a:blip r:embed="rId4">
            <a:alphaModFix/>
          </a:blip>
          <a:stretch>
            <a:fillRect/>
          </a:stretch>
        </p:blipFill>
        <p:spPr>
          <a:xfrm>
            <a:off x="5159975" y="2320588"/>
            <a:ext cx="2612425" cy="2178725"/>
          </a:xfrm>
          <a:prstGeom prst="rect">
            <a:avLst/>
          </a:prstGeom>
          <a:noFill/>
          <a:ln>
            <a:noFill/>
          </a:ln>
        </p:spPr>
      </p:pic>
      <p:cxnSp>
        <p:nvCxnSpPr>
          <p:cNvPr id="365" name="Google Shape;365;p47"/>
          <p:cNvCxnSpPr>
            <a:stCxn id="362" idx="3"/>
            <a:endCxn id="363" idx="1"/>
          </p:cNvCxnSpPr>
          <p:nvPr/>
        </p:nvCxnSpPr>
        <p:spPr>
          <a:xfrm>
            <a:off x="2608400" y="3409940"/>
            <a:ext cx="612300" cy="0"/>
          </a:xfrm>
          <a:prstGeom prst="straightConnector1">
            <a:avLst/>
          </a:prstGeom>
          <a:noFill/>
          <a:ln w="9525" cap="flat" cmpd="sng">
            <a:solidFill>
              <a:schemeClr val="dk2"/>
            </a:solidFill>
            <a:prstDash val="solid"/>
            <a:round/>
            <a:headEnd type="none" w="med" len="med"/>
            <a:tailEnd type="none" w="med" len="med"/>
          </a:ln>
        </p:spPr>
      </p:cxnSp>
      <p:cxnSp>
        <p:nvCxnSpPr>
          <p:cNvPr id="366" name="Google Shape;366;p47"/>
          <p:cNvCxnSpPr>
            <a:stCxn id="363" idx="3"/>
            <a:endCxn id="364" idx="1"/>
          </p:cNvCxnSpPr>
          <p:nvPr/>
        </p:nvCxnSpPr>
        <p:spPr>
          <a:xfrm>
            <a:off x="4457600" y="3409950"/>
            <a:ext cx="702300" cy="0"/>
          </a:xfrm>
          <a:prstGeom prst="straightConnector1">
            <a:avLst/>
          </a:prstGeom>
          <a:noFill/>
          <a:ln w="9525" cap="flat" cmpd="sng">
            <a:solidFill>
              <a:schemeClr val="dk2"/>
            </a:solidFill>
            <a:prstDash val="solid"/>
            <a:round/>
            <a:headEnd type="none" w="med" len="med"/>
            <a:tailEnd type="none" w="med" len="med"/>
          </a:ln>
        </p:spPr>
      </p:cxn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70"/>
        <p:cNvGrpSpPr/>
        <p:nvPr/>
      </p:nvGrpSpPr>
      <p:grpSpPr>
        <a:xfrm>
          <a:off x="0" y="0"/>
          <a:ext cx="0" cy="0"/>
          <a:chOff x="0" y="0"/>
          <a:chExt cx="0" cy="0"/>
        </a:xfrm>
      </p:grpSpPr>
      <p:sp>
        <p:nvSpPr>
          <p:cNvPr id="371" name="Google Shape;371;p48"/>
          <p:cNvSpPr txBox="1"/>
          <p:nvPr/>
        </p:nvSpPr>
        <p:spPr>
          <a:xfrm>
            <a:off x="1371600" y="464958"/>
            <a:ext cx="6400800" cy="3019500"/>
          </a:xfrm>
          <a:prstGeom prst="rect">
            <a:avLst/>
          </a:prstGeom>
          <a:noFill/>
          <a:ln>
            <a:noFill/>
          </a:ln>
        </p:spPr>
        <p:txBody>
          <a:bodyPr spcFirstLastPara="1" wrap="square" lIns="0" tIns="0" rIns="0" bIns="0" anchor="t" anchorCtr="0">
            <a:spAutoFit/>
          </a:bodyPr>
          <a:lstStyle/>
          <a:p>
            <a:pPr marL="0" lvl="0" indent="0" algn="just" rtl="0">
              <a:lnSpc>
                <a:spcPct val="150000"/>
              </a:lnSpc>
              <a:spcBef>
                <a:spcPts val="0"/>
              </a:spcBef>
              <a:spcAft>
                <a:spcPts val="0"/>
              </a:spcAft>
              <a:buClr>
                <a:schemeClr val="dk1"/>
              </a:buClr>
              <a:buSzPts val="1100"/>
              <a:buFont typeface="Arial"/>
              <a:buNone/>
            </a:pPr>
            <a:r>
              <a:rPr lang="en" sz="1200">
                <a:solidFill>
                  <a:schemeClr val="dk1"/>
                </a:solidFill>
              </a:rPr>
              <a:t>In the first phase of this project, 500 local centres will be established by identifying all the rural areas of Santhal Pargana. These centres will motivate the people of the local community to participate in this project, provide them technical and skill development training. After training, people will be engaged in various production works based on their interest and efficiency.</a:t>
            </a:r>
            <a:endParaRPr sz="1200">
              <a:solidFill>
                <a:schemeClr val="dk1"/>
              </a:solidFill>
            </a:endParaRPr>
          </a:p>
          <a:p>
            <a:pPr marL="0" lvl="0" indent="0" algn="just" rtl="0">
              <a:lnSpc>
                <a:spcPct val="150000"/>
              </a:lnSpc>
              <a:spcBef>
                <a:spcPts val="250"/>
              </a:spcBef>
              <a:spcAft>
                <a:spcPts val="0"/>
              </a:spcAft>
              <a:buClr>
                <a:schemeClr val="dk1"/>
              </a:buClr>
              <a:buSzPts val="1100"/>
              <a:buFont typeface="Arial"/>
              <a:buNone/>
            </a:pPr>
            <a:r>
              <a:rPr lang="en" sz="1200">
                <a:solidFill>
                  <a:schemeClr val="dk1"/>
                </a:solidFill>
              </a:rPr>
              <a:t>For example, if someone wants to do flower farming, he will be engaged in flower farming. If someone is interested in beekeeping, he will be trained in beekeeping. Similarly, people who want to do goat farming, fish farming or Ayurvedic farming will be involved in these works according to their interest and ability.</a:t>
            </a:r>
            <a:endParaRPr sz="1200">
              <a:solidFill>
                <a:schemeClr val="dk1"/>
              </a:solidFill>
            </a:endParaRPr>
          </a:p>
          <a:p>
            <a:pPr marL="0" lvl="0" indent="0" algn="just" rtl="0">
              <a:lnSpc>
                <a:spcPct val="150000"/>
              </a:lnSpc>
              <a:spcBef>
                <a:spcPts val="250"/>
              </a:spcBef>
              <a:spcAft>
                <a:spcPts val="250"/>
              </a:spcAft>
              <a:buNone/>
            </a:pPr>
            <a:r>
              <a:rPr lang="en" sz="1200">
                <a:solidFill>
                  <a:schemeClr val="dk1"/>
                </a:solidFill>
              </a:rPr>
              <a:t>Through this process, as people get trained and get involved in production work, other people of the village will also get inspired and start joining this mega project. This will gradually start a new chapter of economic and social development in the entire region.</a:t>
            </a:r>
            <a:endParaRPr sz="1200">
              <a:solidFill>
                <a:schemeClr val="dk1"/>
              </a:solidFill>
            </a:endParaRPr>
          </a:p>
        </p:txBody>
      </p:sp>
      <p:pic>
        <p:nvPicPr>
          <p:cNvPr id="372" name="Google Shape;372;p48"/>
          <p:cNvPicPr preferRelativeResize="0"/>
          <p:nvPr/>
        </p:nvPicPr>
        <p:blipFill>
          <a:blip r:embed="rId3">
            <a:alphaModFix/>
          </a:blip>
          <a:stretch>
            <a:fillRect/>
          </a:stretch>
        </p:blipFill>
        <p:spPr>
          <a:xfrm>
            <a:off x="1371591" y="3741225"/>
            <a:ext cx="1787100" cy="1192800"/>
          </a:xfrm>
          <a:prstGeom prst="roundRect">
            <a:avLst>
              <a:gd name="adj" fmla="val 16667"/>
            </a:avLst>
          </a:prstGeom>
          <a:noFill/>
          <a:ln>
            <a:noFill/>
          </a:ln>
        </p:spPr>
      </p:pic>
      <p:pic>
        <p:nvPicPr>
          <p:cNvPr id="373" name="Google Shape;373;p48"/>
          <p:cNvPicPr preferRelativeResize="0"/>
          <p:nvPr/>
        </p:nvPicPr>
        <p:blipFill>
          <a:blip r:embed="rId4">
            <a:alphaModFix/>
          </a:blip>
          <a:stretch>
            <a:fillRect/>
          </a:stretch>
        </p:blipFill>
        <p:spPr>
          <a:xfrm>
            <a:off x="3677408" y="3741225"/>
            <a:ext cx="1789200" cy="1192800"/>
          </a:xfrm>
          <a:prstGeom prst="roundRect">
            <a:avLst>
              <a:gd name="adj" fmla="val 16667"/>
            </a:avLst>
          </a:prstGeom>
          <a:noFill/>
          <a:ln>
            <a:noFill/>
          </a:ln>
        </p:spPr>
      </p:pic>
      <p:pic>
        <p:nvPicPr>
          <p:cNvPr id="374" name="Google Shape;374;p48"/>
          <p:cNvPicPr preferRelativeResize="0"/>
          <p:nvPr/>
        </p:nvPicPr>
        <p:blipFill>
          <a:blip r:embed="rId5">
            <a:alphaModFix/>
          </a:blip>
          <a:stretch>
            <a:fillRect/>
          </a:stretch>
        </p:blipFill>
        <p:spPr>
          <a:xfrm>
            <a:off x="5985175" y="3741225"/>
            <a:ext cx="1787100" cy="1191600"/>
          </a:xfrm>
          <a:prstGeom prst="roundRect">
            <a:avLst>
              <a:gd name="adj" fmla="val 16667"/>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78"/>
        <p:cNvGrpSpPr/>
        <p:nvPr/>
      </p:nvGrpSpPr>
      <p:grpSpPr>
        <a:xfrm>
          <a:off x="0" y="0"/>
          <a:ext cx="0" cy="0"/>
          <a:chOff x="0" y="0"/>
          <a:chExt cx="0" cy="0"/>
        </a:xfrm>
      </p:grpSpPr>
      <p:sp>
        <p:nvSpPr>
          <p:cNvPr id="379" name="Google Shape;379;p49"/>
          <p:cNvSpPr/>
          <p:nvPr/>
        </p:nvSpPr>
        <p:spPr>
          <a:xfrm>
            <a:off x="1641450" y="446333"/>
            <a:ext cx="5861100" cy="640200"/>
          </a:xfrm>
          <a:prstGeom prst="roundRect">
            <a:avLst>
              <a:gd name="adj" fmla="val 0"/>
            </a:avLst>
          </a:prstGeom>
          <a:solidFill>
            <a:srgbClr val="F1C232"/>
          </a:solidFill>
          <a:ln>
            <a:noFill/>
          </a:ln>
        </p:spPr>
        <p:txBody>
          <a:bodyPr spcFirstLastPara="1" wrap="square" lIns="0" tIns="0" rIns="0" bIns="0" anchor="ctr" anchorCtr="0">
            <a:noAutofit/>
          </a:bodyPr>
          <a:lstStyle/>
          <a:p>
            <a:pPr marL="0" lvl="0" indent="0" algn="ctr" rtl="0">
              <a:lnSpc>
                <a:spcPct val="115000"/>
              </a:lnSpc>
              <a:spcBef>
                <a:spcPts val="0"/>
              </a:spcBef>
              <a:spcAft>
                <a:spcPts val="0"/>
              </a:spcAft>
              <a:buNone/>
            </a:pPr>
            <a:r>
              <a:rPr lang="en" b="1">
                <a:solidFill>
                  <a:schemeClr val="dk1"/>
                </a:solidFill>
              </a:rPr>
              <a:t>In the Mega Hub, along with commercial units, units that will operate 24x7 will also be established.</a:t>
            </a:r>
            <a:endParaRPr b="1">
              <a:solidFill>
                <a:schemeClr val="dk1"/>
              </a:solidFill>
            </a:endParaRPr>
          </a:p>
        </p:txBody>
      </p:sp>
      <p:sp>
        <p:nvSpPr>
          <p:cNvPr id="380" name="Google Shape;380;p49"/>
          <p:cNvSpPr txBox="1"/>
          <p:nvPr/>
        </p:nvSpPr>
        <p:spPr>
          <a:xfrm>
            <a:off x="4111700" y="1051235"/>
            <a:ext cx="3660600" cy="2760300"/>
          </a:xfrm>
          <a:prstGeom prst="rect">
            <a:avLst/>
          </a:prstGeom>
          <a:noFill/>
          <a:ln>
            <a:noFill/>
          </a:ln>
        </p:spPr>
        <p:txBody>
          <a:bodyPr spcFirstLastPara="1" wrap="square" lIns="0" tIns="0" rIns="0" bIns="0" anchor="t" anchorCtr="0">
            <a:spAutoFit/>
          </a:bodyPr>
          <a:lstStyle/>
          <a:p>
            <a:pPr marL="0" lvl="0" indent="0" algn="just" rtl="0">
              <a:lnSpc>
                <a:spcPct val="150000"/>
              </a:lnSpc>
              <a:spcBef>
                <a:spcPts val="1200"/>
              </a:spcBef>
              <a:spcAft>
                <a:spcPts val="0"/>
              </a:spcAft>
              <a:buClr>
                <a:schemeClr val="dk1"/>
              </a:buClr>
              <a:buSzPts val="1100"/>
              <a:buFont typeface="Arial"/>
              <a:buNone/>
            </a:pPr>
            <a:r>
              <a:rPr lang="en" sz="1200" dirty="0">
                <a:solidFill>
                  <a:schemeClr val="dk1"/>
                </a:solidFill>
              </a:rPr>
              <a:t>One of these special units will </a:t>
            </a:r>
            <a:r>
              <a:rPr lang="en" sz="1200" b="1" dirty="0">
                <a:solidFill>
                  <a:schemeClr val="dk1"/>
                </a:solidFill>
              </a:rPr>
              <a:t>provide child training and cultural support for children under the age of 12</a:t>
            </a:r>
            <a:r>
              <a:rPr lang="en" sz="1200" dirty="0">
                <a:solidFill>
                  <a:schemeClr val="dk1"/>
                </a:solidFill>
              </a:rPr>
              <a:t>. This unit will provide modern and high-quality education to children through a special app.</a:t>
            </a:r>
            <a:endParaRPr sz="1200" dirty="0">
              <a:solidFill>
                <a:schemeClr val="dk1"/>
              </a:solidFill>
            </a:endParaRPr>
          </a:p>
          <a:p>
            <a:pPr marL="0" lvl="0" indent="0" algn="just" rtl="0">
              <a:lnSpc>
                <a:spcPct val="150000"/>
              </a:lnSpc>
              <a:spcBef>
                <a:spcPts val="2800"/>
              </a:spcBef>
              <a:spcAft>
                <a:spcPts val="2800"/>
              </a:spcAft>
              <a:buNone/>
            </a:pPr>
            <a:r>
              <a:rPr lang="en" sz="1200" dirty="0">
                <a:solidFill>
                  <a:schemeClr val="dk1"/>
                </a:solidFill>
              </a:rPr>
              <a:t>It will serve as an online </a:t>
            </a:r>
            <a:r>
              <a:rPr lang="en" sz="1200" b="1" dirty="0">
                <a:solidFill>
                  <a:schemeClr val="dk1"/>
                </a:solidFill>
              </a:rPr>
              <a:t>local digital school</a:t>
            </a:r>
            <a:r>
              <a:rPr lang="en" sz="1200" dirty="0">
                <a:solidFill>
                  <a:schemeClr val="dk1"/>
                </a:solidFill>
              </a:rPr>
              <a:t>, providing quality education in a modern and simplified manner at the elementary level. The aim of this initiative is to contribute to the overall development of children and prepare them for future challenges.</a:t>
            </a:r>
            <a:endParaRPr sz="1200" dirty="0">
              <a:solidFill>
                <a:schemeClr val="dk1"/>
              </a:solidFill>
            </a:endParaRPr>
          </a:p>
        </p:txBody>
      </p:sp>
      <p:sp>
        <p:nvSpPr>
          <p:cNvPr id="381" name="Google Shape;381;p49"/>
          <p:cNvSpPr txBox="1"/>
          <p:nvPr/>
        </p:nvSpPr>
        <p:spPr>
          <a:xfrm>
            <a:off x="3658200" y="1257291"/>
            <a:ext cx="310800" cy="246300"/>
          </a:xfrm>
          <a:prstGeom prst="rect">
            <a:avLst/>
          </a:prstGeom>
          <a:noFill/>
          <a:ln>
            <a:noFill/>
          </a:ln>
        </p:spPr>
        <p:txBody>
          <a:bodyPr spcFirstLastPara="1" wrap="square" lIns="0" tIns="0" rIns="91425" bIns="0" anchor="t" anchorCtr="0">
            <a:spAutoFit/>
          </a:bodyPr>
          <a:lstStyle/>
          <a:p>
            <a:pPr marL="0" lvl="0" indent="0" algn="l" rtl="0">
              <a:spcBef>
                <a:spcPts val="0"/>
              </a:spcBef>
              <a:spcAft>
                <a:spcPts val="0"/>
              </a:spcAft>
              <a:buNone/>
            </a:pPr>
            <a:r>
              <a:rPr lang="en" sz="1600" b="1">
                <a:solidFill>
                  <a:srgbClr val="1E1B54"/>
                </a:solidFill>
              </a:rPr>
              <a:t>1.</a:t>
            </a:r>
            <a:endParaRPr sz="1600" b="1">
              <a:solidFill>
                <a:srgbClr val="1E1B54"/>
              </a:solidFill>
            </a:endParaRPr>
          </a:p>
        </p:txBody>
      </p:sp>
      <p:pic>
        <p:nvPicPr>
          <p:cNvPr id="382" name="Google Shape;382;p49"/>
          <p:cNvPicPr preferRelativeResize="0"/>
          <p:nvPr/>
        </p:nvPicPr>
        <p:blipFill rotWithShape="1">
          <a:blip r:embed="rId3">
            <a:alphaModFix/>
          </a:blip>
          <a:srcRect l="32009"/>
          <a:stretch/>
        </p:blipFill>
        <p:spPr>
          <a:xfrm flipH="1">
            <a:off x="1371575" y="1266463"/>
            <a:ext cx="2119500" cy="2079300"/>
          </a:xfrm>
          <a:prstGeom prst="roundRect">
            <a:avLst>
              <a:gd name="adj" fmla="val 16667"/>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86"/>
        <p:cNvGrpSpPr/>
        <p:nvPr/>
      </p:nvGrpSpPr>
      <p:grpSpPr>
        <a:xfrm>
          <a:off x="0" y="0"/>
          <a:ext cx="0" cy="0"/>
          <a:chOff x="0" y="0"/>
          <a:chExt cx="0" cy="0"/>
        </a:xfrm>
      </p:grpSpPr>
      <p:sp>
        <p:nvSpPr>
          <p:cNvPr id="387" name="Google Shape;387;p50"/>
          <p:cNvSpPr txBox="1"/>
          <p:nvPr/>
        </p:nvSpPr>
        <p:spPr>
          <a:xfrm>
            <a:off x="4111700" y="266190"/>
            <a:ext cx="3660600" cy="4648500"/>
          </a:xfrm>
          <a:prstGeom prst="rect">
            <a:avLst/>
          </a:prstGeom>
          <a:noFill/>
          <a:ln>
            <a:noFill/>
          </a:ln>
        </p:spPr>
        <p:txBody>
          <a:bodyPr spcFirstLastPara="1" wrap="square" lIns="0" tIns="0" rIns="0" bIns="0" anchor="t" anchorCtr="0">
            <a:spAutoFit/>
          </a:bodyPr>
          <a:lstStyle/>
          <a:p>
            <a:pPr marL="0" lvl="0" indent="0" algn="just" rtl="0">
              <a:lnSpc>
                <a:spcPct val="150000"/>
              </a:lnSpc>
              <a:spcBef>
                <a:spcPts val="1200"/>
              </a:spcBef>
              <a:spcAft>
                <a:spcPts val="0"/>
              </a:spcAft>
              <a:buClr>
                <a:schemeClr val="dk1"/>
              </a:buClr>
              <a:buSzPts val="1100"/>
              <a:buFont typeface="Arial"/>
              <a:buNone/>
            </a:pPr>
            <a:r>
              <a:rPr lang="en" sz="1200" dirty="0">
                <a:solidFill>
                  <a:schemeClr val="dk1"/>
                </a:solidFill>
              </a:rPr>
              <a:t>An advanced online training center will be established for </a:t>
            </a:r>
            <a:r>
              <a:rPr lang="en" sz="1200" b="1" dirty="0">
                <a:solidFill>
                  <a:schemeClr val="dk1"/>
                </a:solidFill>
              </a:rPr>
              <a:t>youth aged 12 to 18</a:t>
            </a:r>
            <a:r>
              <a:rPr lang="en" sz="1200" dirty="0">
                <a:solidFill>
                  <a:schemeClr val="dk1"/>
                </a:solidFill>
              </a:rPr>
              <a:t>, which will empower them through various skill development programs. These programs will include modern and professional skills such as </a:t>
            </a:r>
            <a:r>
              <a:rPr lang="en" sz="1200" b="1" dirty="0">
                <a:solidFill>
                  <a:schemeClr val="dk1"/>
                </a:solidFill>
              </a:rPr>
              <a:t>web development, app development, designing, video editing, the use of artificial intelligence (AI), and digital security.</a:t>
            </a:r>
            <a:endParaRPr sz="1200" b="1" dirty="0">
              <a:solidFill>
                <a:schemeClr val="dk1"/>
              </a:solidFill>
            </a:endParaRPr>
          </a:p>
          <a:p>
            <a:pPr marL="0" lvl="0" indent="0" algn="just" rtl="0">
              <a:lnSpc>
                <a:spcPct val="150000"/>
              </a:lnSpc>
              <a:spcBef>
                <a:spcPts val="1200"/>
              </a:spcBef>
              <a:spcAft>
                <a:spcPts val="0"/>
              </a:spcAft>
              <a:buClr>
                <a:schemeClr val="dk1"/>
              </a:buClr>
              <a:buSzPts val="1100"/>
              <a:buFont typeface="Arial"/>
              <a:buNone/>
            </a:pPr>
            <a:r>
              <a:rPr lang="en" sz="1200" dirty="0">
                <a:solidFill>
                  <a:schemeClr val="dk1"/>
                </a:solidFill>
              </a:rPr>
              <a:t>This training center will not only provide technical knowledge and skills but will also focus on identifying and nurturing the talents of young individuals. Exceptional talents will be recognized and recommended for higher education to secure a bright future. The goal of this initiative is to </a:t>
            </a:r>
            <a:r>
              <a:rPr lang="en" sz="1200" b="1" dirty="0">
                <a:solidFill>
                  <a:schemeClr val="dk1"/>
                </a:solidFill>
              </a:rPr>
              <a:t>make youth self-reliant</a:t>
            </a:r>
            <a:r>
              <a:rPr lang="en" sz="1200" dirty="0">
                <a:solidFill>
                  <a:schemeClr val="dk1"/>
                </a:solidFill>
              </a:rPr>
              <a:t>, provide direction to their abilities, and prepare them according to global standards.</a:t>
            </a:r>
            <a:endParaRPr sz="1200" dirty="0">
              <a:solidFill>
                <a:schemeClr val="dk1"/>
              </a:solidFill>
            </a:endParaRPr>
          </a:p>
          <a:p>
            <a:pPr marL="0" lvl="0" indent="0" algn="just" rtl="0">
              <a:lnSpc>
                <a:spcPct val="150000"/>
              </a:lnSpc>
              <a:spcBef>
                <a:spcPts val="1200"/>
              </a:spcBef>
              <a:spcAft>
                <a:spcPts val="2800"/>
              </a:spcAft>
              <a:buNone/>
            </a:pPr>
            <a:endParaRPr sz="1200" dirty="0">
              <a:solidFill>
                <a:schemeClr val="dk1"/>
              </a:solidFill>
            </a:endParaRPr>
          </a:p>
        </p:txBody>
      </p:sp>
      <p:sp>
        <p:nvSpPr>
          <p:cNvPr id="388" name="Google Shape;388;p50"/>
          <p:cNvSpPr txBox="1"/>
          <p:nvPr/>
        </p:nvSpPr>
        <p:spPr>
          <a:xfrm>
            <a:off x="3658200" y="450123"/>
            <a:ext cx="310800" cy="246300"/>
          </a:xfrm>
          <a:prstGeom prst="rect">
            <a:avLst/>
          </a:prstGeom>
          <a:noFill/>
          <a:ln>
            <a:noFill/>
          </a:ln>
        </p:spPr>
        <p:txBody>
          <a:bodyPr spcFirstLastPara="1" wrap="square" lIns="0" tIns="0" rIns="91425" bIns="0" anchor="t" anchorCtr="0">
            <a:spAutoFit/>
          </a:bodyPr>
          <a:lstStyle/>
          <a:p>
            <a:pPr marL="0" lvl="0" indent="0" algn="l" rtl="0">
              <a:spcBef>
                <a:spcPts val="0"/>
              </a:spcBef>
              <a:spcAft>
                <a:spcPts val="0"/>
              </a:spcAft>
              <a:buNone/>
            </a:pPr>
            <a:r>
              <a:rPr lang="en" sz="1600" b="1">
                <a:solidFill>
                  <a:srgbClr val="1E1B54"/>
                </a:solidFill>
              </a:rPr>
              <a:t>2.</a:t>
            </a:r>
            <a:endParaRPr sz="1600" b="1">
              <a:solidFill>
                <a:srgbClr val="1E1B54"/>
              </a:solidFill>
            </a:endParaRPr>
          </a:p>
        </p:txBody>
      </p:sp>
      <p:pic>
        <p:nvPicPr>
          <p:cNvPr id="389" name="Google Shape;389;p50"/>
          <p:cNvPicPr preferRelativeResize="0"/>
          <p:nvPr/>
        </p:nvPicPr>
        <p:blipFill rotWithShape="1">
          <a:blip r:embed="rId3">
            <a:alphaModFix/>
          </a:blip>
          <a:srcRect t="17280" b="17287"/>
          <a:stretch/>
        </p:blipFill>
        <p:spPr>
          <a:xfrm flipH="1">
            <a:off x="1371575" y="459295"/>
            <a:ext cx="2119500" cy="2079300"/>
          </a:xfrm>
          <a:prstGeom prst="roundRect">
            <a:avLst>
              <a:gd name="adj" fmla="val 16667"/>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93"/>
        <p:cNvGrpSpPr/>
        <p:nvPr/>
      </p:nvGrpSpPr>
      <p:grpSpPr>
        <a:xfrm>
          <a:off x="0" y="0"/>
          <a:ext cx="0" cy="0"/>
          <a:chOff x="0" y="0"/>
          <a:chExt cx="0" cy="0"/>
        </a:xfrm>
      </p:grpSpPr>
      <p:sp>
        <p:nvSpPr>
          <p:cNvPr id="394" name="Google Shape;394;p51"/>
          <p:cNvSpPr txBox="1"/>
          <p:nvPr/>
        </p:nvSpPr>
        <p:spPr>
          <a:xfrm>
            <a:off x="3969000" y="434403"/>
            <a:ext cx="3803400" cy="2862900"/>
          </a:xfrm>
          <a:prstGeom prst="rect">
            <a:avLst/>
          </a:prstGeom>
          <a:noFill/>
          <a:ln>
            <a:noFill/>
          </a:ln>
        </p:spPr>
        <p:txBody>
          <a:bodyPr spcFirstLastPara="1" wrap="square" lIns="0" tIns="0" rIns="0" bIns="0" anchor="t" anchorCtr="0">
            <a:spAutoFit/>
          </a:bodyPr>
          <a:lstStyle/>
          <a:p>
            <a:pPr marL="0" lvl="0" indent="0" algn="just" rtl="0">
              <a:lnSpc>
                <a:spcPct val="145000"/>
              </a:lnSpc>
              <a:spcBef>
                <a:spcPts val="1200"/>
              </a:spcBef>
              <a:spcAft>
                <a:spcPts val="2800"/>
              </a:spcAft>
              <a:buNone/>
            </a:pPr>
            <a:r>
              <a:rPr lang="en" sz="1200" b="1" dirty="0">
                <a:solidFill>
                  <a:schemeClr val="dk1"/>
                </a:solidFill>
              </a:rPr>
              <a:t>Women's Support Center – </a:t>
            </a:r>
            <a:r>
              <a:rPr lang="en" sz="1200" dirty="0">
                <a:solidFill>
                  <a:schemeClr val="dk1"/>
                </a:solidFill>
              </a:rPr>
              <a:t>The Women's Support Center will be a special team consisting of women experts. This team will be available to provide support to women at all times through the app. This center will teach women to use digital technology according to their skills along with providing solutions and guidance to their health related problems. Also, they will be given information about ways to stay safe in the digital world. Apart from this, this team will provide assistance to women as a guide, friend and social worker in times of mental health problems or any other kind of difficulty.</a:t>
            </a:r>
            <a:endParaRPr sz="1200" dirty="0">
              <a:solidFill>
                <a:schemeClr val="dk1"/>
              </a:solidFill>
            </a:endParaRPr>
          </a:p>
        </p:txBody>
      </p:sp>
      <p:sp>
        <p:nvSpPr>
          <p:cNvPr id="395" name="Google Shape;395;p51"/>
          <p:cNvSpPr txBox="1"/>
          <p:nvPr/>
        </p:nvSpPr>
        <p:spPr>
          <a:xfrm>
            <a:off x="3658200" y="596229"/>
            <a:ext cx="310800" cy="246300"/>
          </a:xfrm>
          <a:prstGeom prst="rect">
            <a:avLst/>
          </a:prstGeom>
          <a:noFill/>
          <a:ln>
            <a:noFill/>
          </a:ln>
        </p:spPr>
        <p:txBody>
          <a:bodyPr spcFirstLastPara="1" wrap="square" lIns="0" tIns="0" rIns="91425" bIns="0" anchor="t" anchorCtr="0">
            <a:spAutoFit/>
          </a:bodyPr>
          <a:lstStyle/>
          <a:p>
            <a:pPr marL="0" lvl="0" indent="0" algn="l" rtl="0">
              <a:spcBef>
                <a:spcPts val="0"/>
              </a:spcBef>
              <a:spcAft>
                <a:spcPts val="0"/>
              </a:spcAft>
              <a:buNone/>
            </a:pPr>
            <a:r>
              <a:rPr lang="en" sz="1600" b="1">
                <a:solidFill>
                  <a:srgbClr val="1E1B54"/>
                </a:solidFill>
              </a:rPr>
              <a:t>3.</a:t>
            </a:r>
            <a:endParaRPr sz="1600" b="1">
              <a:solidFill>
                <a:srgbClr val="1E1B54"/>
              </a:solidFill>
            </a:endParaRPr>
          </a:p>
        </p:txBody>
      </p:sp>
      <p:pic>
        <p:nvPicPr>
          <p:cNvPr id="396" name="Google Shape;396;p51"/>
          <p:cNvPicPr preferRelativeResize="0"/>
          <p:nvPr/>
        </p:nvPicPr>
        <p:blipFill rotWithShape="1">
          <a:blip r:embed="rId3">
            <a:alphaModFix/>
          </a:blip>
          <a:srcRect l="16156" r="16156"/>
          <a:stretch/>
        </p:blipFill>
        <p:spPr>
          <a:xfrm>
            <a:off x="1371600" y="605401"/>
            <a:ext cx="2119500" cy="2079300"/>
          </a:xfrm>
          <a:prstGeom prst="roundRect">
            <a:avLst>
              <a:gd name="adj" fmla="val 16667"/>
            </a:avLst>
          </a:prstGeom>
          <a:noFill/>
          <a:ln>
            <a:noFill/>
          </a:ln>
        </p:spPr>
      </p:pic>
      <p:sp>
        <p:nvSpPr>
          <p:cNvPr id="397" name="Google Shape;397;p51"/>
          <p:cNvSpPr txBox="1"/>
          <p:nvPr/>
        </p:nvSpPr>
        <p:spPr>
          <a:xfrm>
            <a:off x="1371600" y="3497100"/>
            <a:ext cx="6400800" cy="1293000"/>
          </a:xfrm>
          <a:prstGeom prst="rect">
            <a:avLst/>
          </a:prstGeom>
          <a:noFill/>
          <a:ln>
            <a:noFill/>
          </a:ln>
        </p:spPr>
        <p:txBody>
          <a:bodyPr spcFirstLastPara="1" wrap="square" lIns="0" tIns="0" rIns="0" bIns="0" anchor="t" anchorCtr="0">
            <a:spAutoFit/>
          </a:bodyPr>
          <a:lstStyle/>
          <a:p>
            <a:pPr marL="0" lvl="0" indent="0" algn="just" rtl="0">
              <a:lnSpc>
                <a:spcPct val="150000"/>
              </a:lnSpc>
              <a:spcBef>
                <a:spcPts val="1200"/>
              </a:spcBef>
              <a:spcAft>
                <a:spcPts val="2800"/>
              </a:spcAft>
              <a:buNone/>
            </a:pPr>
            <a:r>
              <a:rPr lang="en" sz="1200">
                <a:solidFill>
                  <a:schemeClr val="dk1"/>
                </a:solidFill>
              </a:rPr>
              <a:t>Through the app, women will be able to contact this team at any time. The main objective of this initiative is to empower rural women, guide them in the right direction, and stand by them in solving any of their problems. This center will prove to be an important step towards making women self-reliant and aware. SOFTA believes that when women are educated and self-reliant, society will naturally become educated and developed as well.</a:t>
            </a:r>
            <a:endParaRPr sz="1200">
              <a:solidFill>
                <a:schemeClr val="dk1"/>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8"/>
        <p:cNvGrpSpPr/>
        <p:nvPr/>
      </p:nvGrpSpPr>
      <p:grpSpPr>
        <a:xfrm>
          <a:off x="0" y="0"/>
          <a:ext cx="0" cy="0"/>
          <a:chOff x="0" y="0"/>
          <a:chExt cx="0" cy="0"/>
        </a:xfrm>
      </p:grpSpPr>
      <p:sp>
        <p:nvSpPr>
          <p:cNvPr id="79" name="Google Shape;79;p16"/>
          <p:cNvSpPr/>
          <p:nvPr/>
        </p:nvSpPr>
        <p:spPr>
          <a:xfrm>
            <a:off x="1828800" y="460805"/>
            <a:ext cx="5486400" cy="365700"/>
          </a:xfrm>
          <a:prstGeom prst="rect">
            <a:avLst/>
          </a:prstGeom>
          <a:solidFill>
            <a:srgbClr val="6AA84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800" b="1">
                <a:solidFill>
                  <a:schemeClr val="lt1"/>
                </a:solidFill>
              </a:rPr>
              <a:t>Challenges in the Current Context</a:t>
            </a:r>
            <a:endParaRPr sz="1800" b="1">
              <a:solidFill>
                <a:schemeClr val="lt1"/>
              </a:solidFill>
              <a:latin typeface="Roboto"/>
              <a:ea typeface="Roboto"/>
              <a:cs typeface="Roboto"/>
              <a:sym typeface="Roboto"/>
            </a:endParaRPr>
          </a:p>
        </p:txBody>
      </p:sp>
      <p:sp>
        <p:nvSpPr>
          <p:cNvPr id="80" name="Google Shape;80;p16"/>
          <p:cNvSpPr txBox="1"/>
          <p:nvPr/>
        </p:nvSpPr>
        <p:spPr>
          <a:xfrm>
            <a:off x="1371600" y="1037218"/>
            <a:ext cx="6400800" cy="708300"/>
          </a:xfrm>
          <a:prstGeom prst="rect">
            <a:avLst/>
          </a:prstGeom>
          <a:noFill/>
          <a:ln>
            <a:noFill/>
          </a:ln>
        </p:spPr>
        <p:txBody>
          <a:bodyPr spcFirstLastPara="1" wrap="square" lIns="0" tIns="0" rIns="0" bIns="0" anchor="t" anchorCtr="0">
            <a:noAutofit/>
          </a:bodyPr>
          <a:lstStyle/>
          <a:p>
            <a:pPr marL="0" lvl="0" indent="0" algn="just" rtl="0">
              <a:lnSpc>
                <a:spcPct val="150000"/>
              </a:lnSpc>
              <a:buNone/>
            </a:pPr>
            <a:r>
              <a:rPr lang="en" sz="1200" dirty="0">
                <a:solidFill>
                  <a:schemeClr val="dk1"/>
                </a:solidFill>
              </a:rPr>
              <a:t>Despite the rapid spread of technologies such as the internet and artificial intelligence, rural Jharkhand is struggling to access the benefits of this digital revolution. Basic necessities such as nutritious food, primary education, healthcare and sustainable livelihoods are still inaccessible to a large population.</a:t>
            </a:r>
            <a:endParaRPr sz="1200" dirty="0">
              <a:solidFill>
                <a:schemeClr val="dk1"/>
              </a:solidFill>
            </a:endParaRPr>
          </a:p>
        </p:txBody>
      </p:sp>
      <p:sp>
        <p:nvSpPr>
          <p:cNvPr id="81" name="Google Shape;81;p16"/>
          <p:cNvSpPr txBox="1"/>
          <p:nvPr/>
        </p:nvSpPr>
        <p:spPr>
          <a:xfrm>
            <a:off x="2999075" y="2289043"/>
            <a:ext cx="4703400" cy="708300"/>
          </a:xfrm>
          <a:prstGeom prst="rect">
            <a:avLst/>
          </a:prstGeom>
          <a:noFill/>
          <a:ln>
            <a:noFill/>
          </a:ln>
        </p:spPr>
        <p:txBody>
          <a:bodyPr spcFirstLastPara="1" wrap="square" lIns="0" tIns="0" rIns="0" bIns="0" anchor="t" anchorCtr="0">
            <a:noAutofit/>
          </a:bodyPr>
          <a:lstStyle/>
          <a:p>
            <a:pPr marL="0" lvl="0" indent="0" algn="just" rtl="0">
              <a:lnSpc>
                <a:spcPct val="150000"/>
              </a:lnSpc>
              <a:buNone/>
            </a:pPr>
            <a:r>
              <a:rPr lang="en" sz="1200" b="1" dirty="0">
                <a:solidFill>
                  <a:schemeClr val="dk1"/>
                </a:solidFill>
              </a:rPr>
              <a:t>Food Security:</a:t>
            </a:r>
            <a:r>
              <a:rPr lang="en" sz="1200" dirty="0">
                <a:solidFill>
                  <a:schemeClr val="dk1"/>
                </a:solidFill>
              </a:rPr>
              <a:t> Malnutrition and food insecurity severely impact rural areas. Access to a balanced and nutritious diet is a daily struggle for most families.</a:t>
            </a:r>
            <a:endParaRPr sz="1300" dirty="0">
              <a:solidFill>
                <a:schemeClr val="dk1"/>
              </a:solidFill>
            </a:endParaRPr>
          </a:p>
        </p:txBody>
      </p:sp>
      <p:pic>
        <p:nvPicPr>
          <p:cNvPr id="82" name="Google Shape;82;p16"/>
          <p:cNvPicPr preferRelativeResize="0"/>
          <p:nvPr/>
        </p:nvPicPr>
        <p:blipFill rotWithShape="1">
          <a:blip r:embed="rId3">
            <a:alphaModFix/>
          </a:blip>
          <a:srcRect l="13672" r="13679"/>
          <a:stretch/>
        </p:blipFill>
        <p:spPr>
          <a:xfrm>
            <a:off x="1379370" y="2362783"/>
            <a:ext cx="1347900" cy="1060200"/>
          </a:xfrm>
          <a:prstGeom prst="roundRect">
            <a:avLst>
              <a:gd name="adj" fmla="val 16667"/>
            </a:avLst>
          </a:prstGeom>
          <a:noFill/>
          <a:ln>
            <a:noFill/>
          </a:ln>
        </p:spPr>
      </p:pic>
      <p:sp>
        <p:nvSpPr>
          <p:cNvPr id="83" name="Google Shape;83;p16"/>
          <p:cNvSpPr txBox="1"/>
          <p:nvPr/>
        </p:nvSpPr>
        <p:spPr>
          <a:xfrm>
            <a:off x="2999075" y="3676818"/>
            <a:ext cx="4703400" cy="708300"/>
          </a:xfrm>
          <a:prstGeom prst="rect">
            <a:avLst/>
          </a:prstGeom>
          <a:noFill/>
          <a:ln>
            <a:noFill/>
          </a:ln>
        </p:spPr>
        <p:txBody>
          <a:bodyPr spcFirstLastPara="1" wrap="square" lIns="0" tIns="0" rIns="0" bIns="0" anchor="t" anchorCtr="0">
            <a:noAutofit/>
          </a:bodyPr>
          <a:lstStyle/>
          <a:p>
            <a:pPr marL="0" lvl="0" indent="0" algn="just" rtl="0">
              <a:lnSpc>
                <a:spcPct val="150000"/>
              </a:lnSpc>
              <a:buNone/>
            </a:pPr>
            <a:r>
              <a:rPr lang="en" sz="1200" b="1" dirty="0">
                <a:solidFill>
                  <a:schemeClr val="dk1"/>
                </a:solidFill>
              </a:rPr>
              <a:t>Education:</a:t>
            </a:r>
            <a:r>
              <a:rPr lang="en" sz="1200" dirty="0">
                <a:solidFill>
                  <a:schemeClr val="dk1"/>
                </a:solidFill>
              </a:rPr>
              <a:t> Primary education is a constitutional right, but the ground reality tells a different story. Modern, skill-based education remains a distant dream, and many children are deprived of even basic literacy.</a:t>
            </a:r>
            <a:endParaRPr sz="1200" b="1" dirty="0">
              <a:solidFill>
                <a:schemeClr val="dk1"/>
              </a:solidFill>
            </a:endParaRPr>
          </a:p>
        </p:txBody>
      </p:sp>
      <p:pic>
        <p:nvPicPr>
          <p:cNvPr id="84" name="Google Shape;84;p16"/>
          <p:cNvPicPr preferRelativeResize="0"/>
          <p:nvPr/>
        </p:nvPicPr>
        <p:blipFill rotWithShape="1">
          <a:blip r:embed="rId4">
            <a:alphaModFix/>
          </a:blip>
          <a:srcRect l="2444" r="2453"/>
          <a:stretch/>
        </p:blipFill>
        <p:spPr>
          <a:xfrm>
            <a:off x="1379370" y="3750558"/>
            <a:ext cx="1347900" cy="1060200"/>
          </a:xfrm>
          <a:prstGeom prst="roundRect">
            <a:avLst>
              <a:gd name="adj" fmla="val 16667"/>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01"/>
        <p:cNvGrpSpPr/>
        <p:nvPr/>
      </p:nvGrpSpPr>
      <p:grpSpPr>
        <a:xfrm>
          <a:off x="0" y="0"/>
          <a:ext cx="0" cy="0"/>
          <a:chOff x="0" y="0"/>
          <a:chExt cx="0" cy="0"/>
        </a:xfrm>
      </p:grpSpPr>
      <p:sp>
        <p:nvSpPr>
          <p:cNvPr id="402" name="Google Shape;402;p52"/>
          <p:cNvSpPr/>
          <p:nvPr/>
        </p:nvSpPr>
        <p:spPr>
          <a:xfrm>
            <a:off x="1371500" y="457200"/>
            <a:ext cx="6400800" cy="544500"/>
          </a:xfrm>
          <a:prstGeom prst="rect">
            <a:avLst/>
          </a:prstGeom>
          <a:solidFill>
            <a:srgbClr val="6AA84F"/>
          </a:solidFill>
          <a:ln>
            <a:noFill/>
          </a:ln>
        </p:spPr>
        <p:txBody>
          <a:bodyPr spcFirstLastPara="1" wrap="square" lIns="0" tIns="91425" rIns="0" bIns="0" anchor="ctr" anchorCtr="0">
            <a:noAutofit/>
          </a:bodyPr>
          <a:lstStyle/>
          <a:p>
            <a:pPr marL="0" lvl="0" indent="0" algn="ctr" rtl="0">
              <a:lnSpc>
                <a:spcPct val="115000"/>
              </a:lnSpc>
              <a:spcBef>
                <a:spcPts val="0"/>
              </a:spcBef>
              <a:spcAft>
                <a:spcPts val="400"/>
              </a:spcAft>
              <a:buNone/>
            </a:pPr>
            <a:r>
              <a:rPr lang="en" sz="1750" b="1">
                <a:solidFill>
                  <a:schemeClr val="lt1"/>
                </a:solidFill>
              </a:rPr>
              <a:t>Rationale and Importance of Establishing Units in The Central Hub of SOFTA</a:t>
            </a:r>
            <a:endParaRPr sz="1750" b="1">
              <a:solidFill>
                <a:schemeClr val="lt1"/>
              </a:solidFill>
            </a:endParaRPr>
          </a:p>
        </p:txBody>
      </p:sp>
      <p:sp>
        <p:nvSpPr>
          <p:cNvPr id="403" name="Google Shape;403;p52"/>
          <p:cNvSpPr txBox="1"/>
          <p:nvPr/>
        </p:nvSpPr>
        <p:spPr>
          <a:xfrm>
            <a:off x="1371600" y="1104122"/>
            <a:ext cx="6400800" cy="1293000"/>
          </a:xfrm>
          <a:prstGeom prst="rect">
            <a:avLst/>
          </a:prstGeom>
          <a:noFill/>
          <a:ln>
            <a:noFill/>
          </a:ln>
        </p:spPr>
        <p:txBody>
          <a:bodyPr spcFirstLastPara="1" wrap="square" lIns="0" tIns="0" rIns="0" bIns="0" anchor="t" anchorCtr="0">
            <a:spAutoFit/>
          </a:bodyPr>
          <a:lstStyle/>
          <a:p>
            <a:pPr marL="0" lvl="0" indent="0" algn="just" rtl="0">
              <a:lnSpc>
                <a:spcPct val="150000"/>
              </a:lnSpc>
              <a:spcBef>
                <a:spcPts val="0"/>
              </a:spcBef>
              <a:spcAft>
                <a:spcPts val="250"/>
              </a:spcAft>
              <a:buNone/>
            </a:pPr>
            <a:r>
              <a:rPr lang="en" sz="1200">
                <a:solidFill>
                  <a:schemeClr val="dk1"/>
                </a:solidFill>
              </a:rPr>
              <a:t>SOFTA has planned the establishment of units at its central hub. The aim of this initiative is not only to organize the functions of the organization but also to provide the Santhal Pargana region with a new direction for development. This report outlines why SOFTA felt the need for this decision, the objectives behind the establishment of these units, and how the region will gain new momentum from them.</a:t>
            </a:r>
            <a:endParaRPr sz="1200">
              <a:solidFill>
                <a:schemeClr val="dk1"/>
              </a:solidFill>
            </a:endParaRPr>
          </a:p>
        </p:txBody>
      </p:sp>
      <p:pic>
        <p:nvPicPr>
          <p:cNvPr id="404" name="Google Shape;404;p52"/>
          <p:cNvPicPr preferRelativeResize="0"/>
          <p:nvPr/>
        </p:nvPicPr>
        <p:blipFill rotWithShape="1">
          <a:blip r:embed="rId3">
            <a:alphaModFix/>
          </a:blip>
          <a:srcRect l="2512" r="1939"/>
          <a:stretch/>
        </p:blipFill>
        <p:spPr>
          <a:xfrm>
            <a:off x="4101575" y="2261624"/>
            <a:ext cx="3670824" cy="2794975"/>
          </a:xfrm>
          <a:prstGeom prst="rect">
            <a:avLst/>
          </a:prstGeom>
          <a:noFill/>
          <a:ln>
            <a:noFill/>
          </a:ln>
        </p:spPr>
      </p:pic>
      <p:pic>
        <p:nvPicPr>
          <p:cNvPr id="405" name="Google Shape;405;p52"/>
          <p:cNvPicPr preferRelativeResize="0"/>
          <p:nvPr/>
        </p:nvPicPr>
        <p:blipFill rotWithShape="1">
          <a:blip r:embed="rId4">
            <a:alphaModFix/>
          </a:blip>
          <a:srcRect l="4032" r="4734"/>
          <a:stretch/>
        </p:blipFill>
        <p:spPr>
          <a:xfrm>
            <a:off x="1371600" y="3249899"/>
            <a:ext cx="1293425" cy="818425"/>
          </a:xfrm>
          <a:prstGeom prst="rect">
            <a:avLst/>
          </a:prstGeom>
          <a:noFill/>
          <a:ln>
            <a:noFill/>
          </a:ln>
        </p:spPr>
      </p:pic>
      <p:cxnSp>
        <p:nvCxnSpPr>
          <p:cNvPr id="406" name="Google Shape;406;p52"/>
          <p:cNvCxnSpPr>
            <a:stCxn id="405" idx="3"/>
            <a:endCxn id="404" idx="1"/>
          </p:cNvCxnSpPr>
          <p:nvPr/>
        </p:nvCxnSpPr>
        <p:spPr>
          <a:xfrm>
            <a:off x="2665025" y="3659112"/>
            <a:ext cx="1436550" cy="0"/>
          </a:xfrm>
          <a:prstGeom prst="straightConnector1">
            <a:avLst/>
          </a:prstGeom>
          <a:noFill/>
          <a:ln w="9525" cap="flat" cmpd="sng">
            <a:solidFill>
              <a:schemeClr val="dk2"/>
            </a:solidFill>
            <a:prstDash val="solid"/>
            <a:round/>
            <a:headEnd type="none" w="med" len="med"/>
            <a:tailEnd type="none" w="med" len="med"/>
          </a:ln>
        </p:spPr>
      </p:cxn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10"/>
        <p:cNvGrpSpPr/>
        <p:nvPr/>
      </p:nvGrpSpPr>
      <p:grpSpPr>
        <a:xfrm>
          <a:off x="0" y="0"/>
          <a:ext cx="0" cy="0"/>
          <a:chOff x="0" y="0"/>
          <a:chExt cx="0" cy="0"/>
        </a:xfrm>
      </p:grpSpPr>
      <p:sp>
        <p:nvSpPr>
          <p:cNvPr id="411" name="Google Shape;411;p53"/>
          <p:cNvSpPr/>
          <p:nvPr/>
        </p:nvSpPr>
        <p:spPr>
          <a:xfrm>
            <a:off x="1371500" y="457200"/>
            <a:ext cx="6400800" cy="365700"/>
          </a:xfrm>
          <a:prstGeom prst="rect">
            <a:avLst/>
          </a:prstGeom>
          <a:solidFill>
            <a:srgbClr val="6AA84F"/>
          </a:solidFill>
          <a:ln>
            <a:noFill/>
          </a:ln>
        </p:spPr>
        <p:txBody>
          <a:bodyPr spcFirstLastPara="1" wrap="square" lIns="0" tIns="91425" rIns="0" bIns="0" anchor="ctr" anchorCtr="0">
            <a:noAutofit/>
          </a:bodyPr>
          <a:lstStyle/>
          <a:p>
            <a:pPr marL="0" lvl="0" indent="0" algn="ctr" rtl="0">
              <a:lnSpc>
                <a:spcPct val="115000"/>
              </a:lnSpc>
              <a:spcBef>
                <a:spcPts val="0"/>
              </a:spcBef>
              <a:spcAft>
                <a:spcPts val="400"/>
              </a:spcAft>
              <a:buNone/>
            </a:pPr>
            <a:r>
              <a:rPr lang="en" sz="1600" b="1">
                <a:solidFill>
                  <a:schemeClr val="lt1"/>
                </a:solidFill>
              </a:rPr>
              <a:t>Population and Population structure of Santhal Pargana Region</a:t>
            </a:r>
            <a:endParaRPr sz="1600" b="1">
              <a:solidFill>
                <a:schemeClr val="lt1"/>
              </a:solidFill>
            </a:endParaRPr>
          </a:p>
        </p:txBody>
      </p:sp>
      <p:sp>
        <p:nvSpPr>
          <p:cNvPr id="412" name="Google Shape;412;p53"/>
          <p:cNvSpPr txBox="1"/>
          <p:nvPr/>
        </p:nvSpPr>
        <p:spPr>
          <a:xfrm>
            <a:off x="1371600" y="1371597"/>
            <a:ext cx="6400800" cy="1293000"/>
          </a:xfrm>
          <a:prstGeom prst="rect">
            <a:avLst/>
          </a:prstGeom>
          <a:noFill/>
          <a:ln>
            <a:noFill/>
          </a:ln>
        </p:spPr>
        <p:txBody>
          <a:bodyPr spcFirstLastPara="1" wrap="square" lIns="0" tIns="0" rIns="0" bIns="0" anchor="t" anchorCtr="0">
            <a:spAutoFit/>
          </a:bodyPr>
          <a:lstStyle/>
          <a:p>
            <a:pPr marL="0" lvl="0" indent="0" algn="just" rtl="0">
              <a:lnSpc>
                <a:spcPct val="150000"/>
              </a:lnSpc>
              <a:spcBef>
                <a:spcPts val="0"/>
              </a:spcBef>
              <a:spcAft>
                <a:spcPts val="250"/>
              </a:spcAft>
              <a:buNone/>
            </a:pPr>
            <a:r>
              <a:rPr lang="en" sz="1200">
                <a:solidFill>
                  <a:schemeClr val="dk1"/>
                </a:solidFill>
              </a:rPr>
              <a:t>Santhal Pargana is an important division of Jharkhand state, which includes six districts: Dumka, Deoghar, Godda, Jamtara, Sahibganj and Pakur. This region is known for its tribal culture, abundance of resources and development potential. In this report we study in detail the statistics related to the population, population structure, poverty, malnutrition, and infant mortality rate of the region.</a:t>
            </a:r>
            <a:endParaRPr sz="1200">
              <a:solidFill>
                <a:schemeClr val="dk1"/>
              </a:solidFill>
            </a:endParaRPr>
          </a:p>
        </p:txBody>
      </p:sp>
      <p:sp>
        <p:nvSpPr>
          <p:cNvPr id="413" name="Google Shape;413;p53"/>
          <p:cNvSpPr/>
          <p:nvPr/>
        </p:nvSpPr>
        <p:spPr>
          <a:xfrm>
            <a:off x="3191250" y="914400"/>
            <a:ext cx="2761500" cy="320100"/>
          </a:xfrm>
          <a:prstGeom prst="roundRect">
            <a:avLst>
              <a:gd name="adj" fmla="val 0"/>
            </a:avLst>
          </a:prstGeom>
          <a:solidFill>
            <a:srgbClr val="F1C232"/>
          </a:solidFill>
          <a:ln>
            <a:noFill/>
          </a:ln>
        </p:spPr>
        <p:txBody>
          <a:bodyPr spcFirstLastPara="1" wrap="square" lIns="0" tIns="0" rIns="0" bIns="0" anchor="ctr" anchorCtr="0">
            <a:noAutofit/>
          </a:bodyPr>
          <a:lstStyle/>
          <a:p>
            <a:pPr marL="0" lvl="0" indent="0" algn="ctr" rtl="0">
              <a:lnSpc>
                <a:spcPct val="100000"/>
              </a:lnSpc>
              <a:spcBef>
                <a:spcPts val="0"/>
              </a:spcBef>
              <a:spcAft>
                <a:spcPts val="0"/>
              </a:spcAft>
              <a:buNone/>
            </a:pPr>
            <a:r>
              <a:rPr lang="en" b="1">
                <a:solidFill>
                  <a:schemeClr val="dk1"/>
                </a:solidFill>
              </a:rPr>
              <a:t>Academic Studies</a:t>
            </a:r>
            <a:endParaRPr b="1">
              <a:solidFill>
                <a:schemeClr val="dk1"/>
              </a:solidFill>
            </a:endParaRPr>
          </a:p>
        </p:txBody>
      </p:sp>
      <p:sp>
        <p:nvSpPr>
          <p:cNvPr id="414" name="Google Shape;414;p53"/>
          <p:cNvSpPr/>
          <p:nvPr/>
        </p:nvSpPr>
        <p:spPr>
          <a:xfrm>
            <a:off x="1371600" y="2767050"/>
            <a:ext cx="4539300" cy="320100"/>
          </a:xfrm>
          <a:prstGeom prst="rect">
            <a:avLst/>
          </a:prstGeom>
          <a:solidFill>
            <a:srgbClr val="F1C232"/>
          </a:solidFill>
          <a:ln>
            <a:noFill/>
          </a:ln>
        </p:spPr>
        <p:txBody>
          <a:bodyPr spcFirstLastPara="1" wrap="square" lIns="91425" tIns="91425" rIns="91425" bIns="91425" anchor="ctr" anchorCtr="0">
            <a:noAutofit/>
          </a:bodyPr>
          <a:lstStyle/>
          <a:p>
            <a:pPr marL="411480" lvl="0" indent="-259080" algn="l" rtl="0">
              <a:spcAft>
                <a:spcPts val="0"/>
              </a:spcAft>
              <a:buClr>
                <a:schemeClr val="dk1"/>
              </a:buClr>
              <a:buSzPts val="1200"/>
              <a:buAutoNum type="arabicPeriod"/>
            </a:pPr>
            <a:r>
              <a:rPr lang="en" sz="1200" b="1" dirty="0">
                <a:solidFill>
                  <a:schemeClr val="dk1"/>
                </a:solidFill>
              </a:rPr>
              <a:t>Development of technical and cultural infrastructure</a:t>
            </a:r>
            <a:endParaRPr sz="1200" b="1" dirty="0">
              <a:solidFill>
                <a:schemeClr val="dk1"/>
              </a:solidFill>
            </a:endParaRPr>
          </a:p>
        </p:txBody>
      </p:sp>
      <p:sp>
        <p:nvSpPr>
          <p:cNvPr id="415" name="Google Shape;415;p53"/>
          <p:cNvSpPr txBox="1"/>
          <p:nvPr/>
        </p:nvSpPr>
        <p:spPr>
          <a:xfrm>
            <a:off x="1371500" y="3268900"/>
            <a:ext cx="3046800" cy="1293000"/>
          </a:xfrm>
          <a:prstGeom prst="rect">
            <a:avLst/>
          </a:prstGeom>
          <a:noFill/>
          <a:ln>
            <a:noFill/>
          </a:ln>
        </p:spPr>
        <p:txBody>
          <a:bodyPr spcFirstLastPara="1" wrap="square" lIns="0" tIns="0" rIns="0" bIns="0" anchor="t" anchorCtr="0">
            <a:spAutoFit/>
          </a:bodyPr>
          <a:lstStyle/>
          <a:p>
            <a:pPr marL="457200" lvl="0" indent="-304800" algn="just" rtl="0">
              <a:lnSpc>
                <a:spcPct val="150000"/>
              </a:lnSpc>
              <a:spcBef>
                <a:spcPts val="0"/>
              </a:spcBef>
              <a:spcAft>
                <a:spcPts val="0"/>
              </a:spcAft>
              <a:buClr>
                <a:schemeClr val="dk1"/>
              </a:buClr>
              <a:buSzPts val="1200"/>
              <a:buChar char="●"/>
            </a:pPr>
            <a:r>
              <a:rPr lang="en" sz="1200">
                <a:solidFill>
                  <a:schemeClr val="dk1"/>
                </a:solidFill>
              </a:rPr>
              <a:t>Total Population: 69,69,097</a:t>
            </a:r>
            <a:endParaRPr sz="1200">
              <a:solidFill>
                <a:schemeClr val="dk1"/>
              </a:solidFill>
            </a:endParaRPr>
          </a:p>
          <a:p>
            <a:pPr marL="914400" lvl="1" indent="-304800" algn="just" rtl="0">
              <a:lnSpc>
                <a:spcPct val="150000"/>
              </a:lnSpc>
              <a:spcBef>
                <a:spcPts val="0"/>
              </a:spcBef>
              <a:spcAft>
                <a:spcPts val="0"/>
              </a:spcAft>
              <a:buClr>
                <a:schemeClr val="dk1"/>
              </a:buClr>
              <a:buSzPts val="1200"/>
              <a:buChar char="○"/>
            </a:pPr>
            <a:r>
              <a:rPr lang="en" sz="1200">
                <a:solidFill>
                  <a:schemeClr val="dk1"/>
                </a:solidFill>
              </a:rPr>
              <a:t>Male: 35,40,849 (50.8%)</a:t>
            </a:r>
            <a:endParaRPr sz="1200">
              <a:solidFill>
                <a:schemeClr val="dk1"/>
              </a:solidFill>
            </a:endParaRPr>
          </a:p>
          <a:p>
            <a:pPr marL="914400" lvl="1" indent="-304800" algn="just" rtl="0">
              <a:lnSpc>
                <a:spcPct val="150000"/>
              </a:lnSpc>
              <a:spcBef>
                <a:spcPts val="0"/>
              </a:spcBef>
              <a:spcAft>
                <a:spcPts val="0"/>
              </a:spcAft>
              <a:buClr>
                <a:schemeClr val="dk1"/>
              </a:buClr>
              <a:buSzPts val="1200"/>
              <a:buChar char="○"/>
            </a:pPr>
            <a:r>
              <a:rPr lang="en" sz="1200">
                <a:solidFill>
                  <a:schemeClr val="dk1"/>
                </a:solidFill>
              </a:rPr>
              <a:t>Female: 34,28,248 (49.2%)</a:t>
            </a:r>
            <a:endParaRPr sz="1200">
              <a:solidFill>
                <a:schemeClr val="dk1"/>
              </a:solidFill>
            </a:endParaRPr>
          </a:p>
          <a:p>
            <a:pPr marL="457200" lvl="0" indent="-304800" algn="just" rtl="0">
              <a:lnSpc>
                <a:spcPct val="150000"/>
              </a:lnSpc>
              <a:spcBef>
                <a:spcPts val="0"/>
              </a:spcBef>
              <a:spcAft>
                <a:spcPts val="0"/>
              </a:spcAft>
              <a:buClr>
                <a:schemeClr val="dk1"/>
              </a:buClr>
              <a:buSzPts val="1200"/>
              <a:buChar char="●"/>
            </a:pPr>
            <a:r>
              <a:rPr lang="en" sz="1200">
                <a:solidFill>
                  <a:schemeClr val="dk1"/>
                </a:solidFill>
              </a:rPr>
              <a:t>Rural Population: 85.6%</a:t>
            </a:r>
            <a:endParaRPr sz="1200">
              <a:solidFill>
                <a:schemeClr val="dk1"/>
              </a:solidFill>
            </a:endParaRPr>
          </a:p>
          <a:p>
            <a:pPr marL="457200" lvl="0" indent="-304800" algn="just" rtl="0">
              <a:lnSpc>
                <a:spcPct val="150000"/>
              </a:lnSpc>
              <a:spcBef>
                <a:spcPts val="0"/>
              </a:spcBef>
              <a:spcAft>
                <a:spcPts val="0"/>
              </a:spcAft>
              <a:buClr>
                <a:schemeClr val="dk1"/>
              </a:buClr>
              <a:buSzPts val="1200"/>
              <a:buChar char="●"/>
            </a:pPr>
            <a:r>
              <a:rPr lang="en" sz="1200">
                <a:solidFill>
                  <a:schemeClr val="dk1"/>
                </a:solidFill>
              </a:rPr>
              <a:t>Urban Population: 14.4%</a:t>
            </a:r>
            <a:endParaRPr sz="1200">
              <a:solidFill>
                <a:schemeClr val="dk1"/>
              </a:solidFill>
            </a:endParaRPr>
          </a:p>
        </p:txBody>
      </p:sp>
      <p:pic>
        <p:nvPicPr>
          <p:cNvPr id="416" name="Google Shape;416;p53"/>
          <p:cNvPicPr preferRelativeResize="0"/>
          <p:nvPr/>
        </p:nvPicPr>
        <p:blipFill>
          <a:blip r:embed="rId3">
            <a:alphaModFix/>
          </a:blip>
          <a:stretch>
            <a:fillRect/>
          </a:stretch>
        </p:blipFill>
        <p:spPr>
          <a:xfrm>
            <a:off x="4059950" y="3158211"/>
            <a:ext cx="1892809" cy="1892809"/>
          </a:xfrm>
          <a:prstGeom prst="rect">
            <a:avLst/>
          </a:prstGeom>
          <a:noFill/>
          <a:ln>
            <a:noFill/>
          </a:ln>
        </p:spPr>
      </p:pic>
      <p:pic>
        <p:nvPicPr>
          <p:cNvPr id="417" name="Google Shape;417;p53"/>
          <p:cNvPicPr preferRelativeResize="0"/>
          <p:nvPr/>
        </p:nvPicPr>
        <p:blipFill rotWithShape="1">
          <a:blip r:embed="rId4">
            <a:alphaModFix/>
          </a:blip>
          <a:srcRect l="3224" r="3838" b="13020"/>
          <a:stretch/>
        </p:blipFill>
        <p:spPr>
          <a:xfrm>
            <a:off x="6013700" y="3158200"/>
            <a:ext cx="1758699" cy="1892825"/>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21"/>
        <p:cNvGrpSpPr/>
        <p:nvPr/>
      </p:nvGrpSpPr>
      <p:grpSpPr>
        <a:xfrm>
          <a:off x="0" y="0"/>
          <a:ext cx="0" cy="0"/>
          <a:chOff x="0" y="0"/>
          <a:chExt cx="0" cy="0"/>
        </a:xfrm>
      </p:grpSpPr>
      <p:sp>
        <p:nvSpPr>
          <p:cNvPr id="422" name="Google Shape;422;p54"/>
          <p:cNvSpPr txBox="1"/>
          <p:nvPr/>
        </p:nvSpPr>
        <p:spPr>
          <a:xfrm>
            <a:off x="1371600" y="914397"/>
            <a:ext cx="6400800" cy="1293000"/>
          </a:xfrm>
          <a:prstGeom prst="rect">
            <a:avLst/>
          </a:prstGeom>
          <a:noFill/>
          <a:ln>
            <a:noFill/>
          </a:ln>
        </p:spPr>
        <p:txBody>
          <a:bodyPr spcFirstLastPara="1" wrap="square" lIns="0" tIns="0" rIns="0" bIns="0" anchor="t" anchorCtr="0">
            <a:spAutoFit/>
          </a:bodyPr>
          <a:lstStyle/>
          <a:p>
            <a:pPr marL="0" lvl="0" indent="0" algn="just" rtl="0">
              <a:lnSpc>
                <a:spcPct val="150000"/>
              </a:lnSpc>
              <a:spcBef>
                <a:spcPts val="0"/>
              </a:spcBef>
              <a:spcAft>
                <a:spcPts val="250"/>
              </a:spcAft>
              <a:buNone/>
            </a:pPr>
            <a:r>
              <a:rPr lang="en" sz="1200">
                <a:solidFill>
                  <a:schemeClr val="dk1"/>
                </a:solidFill>
              </a:rPr>
              <a:t>According to Softa's research data, 85% of the population in the Santhal Pargana region resides in rural areas. This data clearly indicates that if 85% of the population lives in rural areas, focusing only on the 15% urban population will not lead to overall development of the region. Additionally, these 85% rural inhabitants have access to more than 85% of the region's land, forests, and natural resources.</a:t>
            </a:r>
            <a:endParaRPr sz="1200">
              <a:solidFill>
                <a:schemeClr val="dk1"/>
              </a:solidFill>
            </a:endParaRPr>
          </a:p>
        </p:txBody>
      </p:sp>
      <p:sp>
        <p:nvSpPr>
          <p:cNvPr id="423" name="Google Shape;423;p54"/>
          <p:cNvSpPr/>
          <p:nvPr/>
        </p:nvSpPr>
        <p:spPr>
          <a:xfrm>
            <a:off x="1371500" y="457675"/>
            <a:ext cx="5019000" cy="320100"/>
          </a:xfrm>
          <a:prstGeom prst="roundRect">
            <a:avLst>
              <a:gd name="adj" fmla="val 0"/>
            </a:avLst>
          </a:prstGeom>
          <a:solidFill>
            <a:srgbClr val="0B5394"/>
          </a:solidFill>
          <a:ln>
            <a:noFill/>
          </a:ln>
        </p:spPr>
        <p:txBody>
          <a:bodyPr spcFirstLastPara="1" wrap="square" lIns="91425" tIns="0" rIns="0" bIns="0" anchor="ctr" anchorCtr="0">
            <a:noAutofit/>
          </a:bodyPr>
          <a:lstStyle/>
          <a:p>
            <a:pPr marL="0" lvl="0" indent="0" algn="l" rtl="0">
              <a:lnSpc>
                <a:spcPct val="100000"/>
              </a:lnSpc>
              <a:spcBef>
                <a:spcPts val="0"/>
              </a:spcBef>
              <a:spcAft>
                <a:spcPts val="0"/>
              </a:spcAft>
              <a:buNone/>
            </a:pPr>
            <a:r>
              <a:rPr lang="en" b="1">
                <a:solidFill>
                  <a:schemeClr val="lt1"/>
                </a:solidFill>
              </a:rPr>
              <a:t>Comparative Approach of Rural and Urban Development</a:t>
            </a:r>
            <a:endParaRPr b="1">
              <a:solidFill>
                <a:schemeClr val="lt1"/>
              </a:solidFill>
            </a:endParaRPr>
          </a:p>
        </p:txBody>
      </p:sp>
      <p:sp>
        <p:nvSpPr>
          <p:cNvPr id="424" name="Google Shape;424;p54"/>
          <p:cNvSpPr/>
          <p:nvPr/>
        </p:nvSpPr>
        <p:spPr>
          <a:xfrm>
            <a:off x="1371500" y="2360625"/>
            <a:ext cx="4194300" cy="320100"/>
          </a:xfrm>
          <a:prstGeom prst="roundRect">
            <a:avLst>
              <a:gd name="adj" fmla="val 0"/>
            </a:avLst>
          </a:prstGeom>
          <a:solidFill>
            <a:srgbClr val="B45F06"/>
          </a:solidFill>
          <a:ln>
            <a:noFill/>
          </a:ln>
        </p:spPr>
        <p:txBody>
          <a:bodyPr spcFirstLastPara="1" wrap="square" lIns="91425" tIns="0" rIns="0" bIns="0" anchor="ctr" anchorCtr="0">
            <a:noAutofit/>
          </a:bodyPr>
          <a:lstStyle/>
          <a:p>
            <a:pPr marL="0" lvl="0" indent="0" algn="l" rtl="0">
              <a:lnSpc>
                <a:spcPct val="100000"/>
              </a:lnSpc>
              <a:spcBef>
                <a:spcPts val="0"/>
              </a:spcBef>
              <a:spcAft>
                <a:spcPts val="0"/>
              </a:spcAft>
              <a:buNone/>
            </a:pPr>
            <a:r>
              <a:rPr lang="en" b="1">
                <a:solidFill>
                  <a:schemeClr val="lt1"/>
                </a:solidFill>
              </a:rPr>
              <a:t>Why is prioritizing rural areas essential?</a:t>
            </a:r>
            <a:endParaRPr b="1">
              <a:solidFill>
                <a:schemeClr val="lt1"/>
              </a:solidFill>
            </a:endParaRPr>
          </a:p>
        </p:txBody>
      </p:sp>
      <p:sp>
        <p:nvSpPr>
          <p:cNvPr id="425" name="Google Shape;425;p54"/>
          <p:cNvSpPr txBox="1"/>
          <p:nvPr/>
        </p:nvSpPr>
        <p:spPr>
          <a:xfrm>
            <a:off x="1371675" y="2821529"/>
            <a:ext cx="6400800" cy="1293000"/>
          </a:xfrm>
          <a:prstGeom prst="rect">
            <a:avLst/>
          </a:prstGeom>
          <a:noFill/>
          <a:ln>
            <a:noFill/>
          </a:ln>
        </p:spPr>
        <p:txBody>
          <a:bodyPr spcFirstLastPara="1" wrap="square" lIns="0" tIns="0" rIns="0" bIns="0" anchor="t" anchorCtr="0">
            <a:spAutoFit/>
          </a:bodyPr>
          <a:lstStyle/>
          <a:p>
            <a:pPr marL="411480" lvl="0" indent="-304800" algn="just" rtl="0">
              <a:lnSpc>
                <a:spcPct val="150000"/>
              </a:lnSpc>
              <a:spcBef>
                <a:spcPts val="0"/>
              </a:spcBef>
              <a:spcAft>
                <a:spcPts val="0"/>
              </a:spcAft>
              <a:buClr>
                <a:schemeClr val="dk1"/>
              </a:buClr>
              <a:buSzPts val="1200"/>
              <a:buAutoNum type="arabicPeriod"/>
            </a:pPr>
            <a:r>
              <a:rPr lang="en" sz="1200">
                <a:solidFill>
                  <a:schemeClr val="dk1"/>
                </a:solidFill>
              </a:rPr>
              <a:t>People living in rural areas are the primary users of the region's natural resources.</a:t>
            </a:r>
            <a:endParaRPr sz="1200">
              <a:solidFill>
                <a:schemeClr val="dk1"/>
              </a:solidFill>
            </a:endParaRPr>
          </a:p>
          <a:p>
            <a:pPr marL="411480" lvl="0" indent="-304800" algn="just" rtl="0">
              <a:lnSpc>
                <a:spcPct val="150000"/>
              </a:lnSpc>
              <a:spcBef>
                <a:spcPts val="0"/>
              </a:spcBef>
              <a:spcAft>
                <a:spcPts val="0"/>
              </a:spcAft>
              <a:buClr>
                <a:schemeClr val="dk1"/>
              </a:buClr>
              <a:buSzPts val="1200"/>
              <a:buAutoNum type="arabicPeriod"/>
            </a:pPr>
            <a:r>
              <a:rPr lang="en" sz="1200">
                <a:solidFill>
                  <a:schemeClr val="dk1"/>
                </a:solidFill>
              </a:rPr>
              <a:t>Without focusing on the mental, physical, and skill development of the rural population, it is impossible to directly integrate them into the economy.</a:t>
            </a:r>
            <a:endParaRPr sz="1200">
              <a:solidFill>
                <a:schemeClr val="dk1"/>
              </a:solidFill>
            </a:endParaRPr>
          </a:p>
          <a:p>
            <a:pPr marL="411480" lvl="0" indent="-304800" algn="just" rtl="0">
              <a:lnSpc>
                <a:spcPct val="150000"/>
              </a:lnSpc>
              <a:spcBef>
                <a:spcPts val="0"/>
              </a:spcBef>
              <a:spcAft>
                <a:spcPts val="0"/>
              </a:spcAft>
              <a:buClr>
                <a:schemeClr val="dk1"/>
              </a:buClr>
              <a:buSzPts val="1200"/>
              <a:buAutoNum type="arabicPeriod"/>
            </a:pPr>
            <a:r>
              <a:rPr lang="en" sz="1200">
                <a:solidFill>
                  <a:schemeClr val="dk1"/>
                </a:solidFill>
              </a:rPr>
              <a:t>The expansion of economic activities in rural areas is the key to driving urbanization and regional development.</a:t>
            </a:r>
            <a:endParaRPr sz="1200">
              <a:solidFill>
                <a:schemeClr val="dk1"/>
              </a:solidFill>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429"/>
        <p:cNvGrpSpPr/>
        <p:nvPr/>
      </p:nvGrpSpPr>
      <p:grpSpPr>
        <a:xfrm>
          <a:off x="0" y="0"/>
          <a:ext cx="0" cy="0"/>
          <a:chOff x="0" y="0"/>
          <a:chExt cx="0" cy="0"/>
        </a:xfrm>
      </p:grpSpPr>
      <p:sp>
        <p:nvSpPr>
          <p:cNvPr id="430" name="Google Shape;430;p55"/>
          <p:cNvSpPr txBox="1"/>
          <p:nvPr/>
        </p:nvSpPr>
        <p:spPr>
          <a:xfrm>
            <a:off x="1371600" y="1066049"/>
            <a:ext cx="6400800" cy="1293000"/>
          </a:xfrm>
          <a:prstGeom prst="rect">
            <a:avLst/>
          </a:prstGeom>
          <a:noFill/>
          <a:ln>
            <a:noFill/>
          </a:ln>
        </p:spPr>
        <p:txBody>
          <a:bodyPr spcFirstLastPara="1" wrap="square" lIns="0" tIns="0" rIns="0" bIns="0" anchor="t" anchorCtr="0">
            <a:spAutoFit/>
          </a:bodyPr>
          <a:lstStyle/>
          <a:p>
            <a:pPr marL="0" lvl="0" indent="0" algn="just" rtl="0">
              <a:lnSpc>
                <a:spcPct val="150000"/>
              </a:lnSpc>
              <a:spcBef>
                <a:spcPts val="0"/>
              </a:spcBef>
              <a:spcAft>
                <a:spcPts val="250"/>
              </a:spcAft>
              <a:buNone/>
            </a:pPr>
            <a:r>
              <a:rPr lang="en" sz="1200">
                <a:solidFill>
                  <a:schemeClr val="dk1"/>
                </a:solidFill>
              </a:rPr>
              <a:t>Santhal Pargana is an important division of the Jharkhand state, comprising six districts: Dumka, Deoghar, Godda, Jamtara, Sahibganj, and Pakur. This region is known for its tribal culture, abundance of resources, and potential for development. In this report, we will conduct a detailed study of the region's population, population structure, poverty, malnutrition, and infant mortality rate-related data.</a:t>
            </a:r>
            <a:endParaRPr sz="1200">
              <a:solidFill>
                <a:schemeClr val="dk1"/>
              </a:solidFill>
            </a:endParaRPr>
          </a:p>
        </p:txBody>
      </p:sp>
      <p:sp>
        <p:nvSpPr>
          <p:cNvPr id="431" name="Google Shape;431;p55"/>
          <p:cNvSpPr/>
          <p:nvPr/>
        </p:nvSpPr>
        <p:spPr>
          <a:xfrm>
            <a:off x="1371600" y="460949"/>
            <a:ext cx="6400800" cy="452700"/>
          </a:xfrm>
          <a:prstGeom prst="rect">
            <a:avLst/>
          </a:prstGeom>
          <a:solidFill>
            <a:srgbClr val="F1C232"/>
          </a:solidFill>
          <a:ln>
            <a:noFill/>
          </a:ln>
        </p:spPr>
        <p:txBody>
          <a:bodyPr spcFirstLastPara="1" wrap="square" lIns="91425" tIns="91425" rIns="91425" bIns="91425" anchor="ctr" anchorCtr="0">
            <a:noAutofit/>
          </a:bodyPr>
          <a:lstStyle/>
          <a:p>
            <a:pPr marL="411480" lvl="0" indent="-259080" algn="l" rtl="0">
              <a:spcBef>
                <a:spcPts val="1200"/>
              </a:spcBef>
              <a:spcAft>
                <a:spcPts val="0"/>
              </a:spcAft>
              <a:buClr>
                <a:schemeClr val="dk1"/>
              </a:buClr>
              <a:buSzPts val="1200"/>
              <a:buAutoNum type="arabicPeriod"/>
            </a:pPr>
            <a:r>
              <a:rPr lang="en" sz="1200" b="1">
                <a:solidFill>
                  <a:schemeClr val="dk1"/>
                </a:solidFill>
              </a:rPr>
              <a:t>District wise population figures (These figures are collected from various sources and are approximate.)</a:t>
            </a:r>
            <a:endParaRPr sz="1200" b="1">
              <a:solidFill>
                <a:schemeClr val="dk1"/>
              </a:solidFill>
            </a:endParaRPr>
          </a:p>
        </p:txBody>
      </p:sp>
      <p:pic>
        <p:nvPicPr>
          <p:cNvPr id="432" name="Google Shape;432;p55"/>
          <p:cNvPicPr preferRelativeResize="0"/>
          <p:nvPr/>
        </p:nvPicPr>
        <p:blipFill>
          <a:blip r:embed="rId3">
            <a:alphaModFix/>
          </a:blip>
          <a:stretch>
            <a:fillRect/>
          </a:stretch>
        </p:blipFill>
        <p:spPr>
          <a:xfrm>
            <a:off x="2937798" y="2520747"/>
            <a:ext cx="3268500" cy="2451300"/>
          </a:xfrm>
          <a:prstGeom prst="roundRect">
            <a:avLst>
              <a:gd name="adj" fmla="val 16667"/>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436"/>
        <p:cNvGrpSpPr/>
        <p:nvPr/>
      </p:nvGrpSpPr>
      <p:grpSpPr>
        <a:xfrm>
          <a:off x="0" y="0"/>
          <a:ext cx="0" cy="0"/>
          <a:chOff x="0" y="0"/>
          <a:chExt cx="0" cy="0"/>
        </a:xfrm>
      </p:grpSpPr>
      <p:sp>
        <p:nvSpPr>
          <p:cNvPr id="437" name="Google Shape;437;p56"/>
          <p:cNvSpPr/>
          <p:nvPr/>
        </p:nvSpPr>
        <p:spPr>
          <a:xfrm>
            <a:off x="3327000" y="460950"/>
            <a:ext cx="2490000" cy="320100"/>
          </a:xfrm>
          <a:prstGeom prst="rect">
            <a:avLst/>
          </a:prstGeom>
          <a:solidFill>
            <a:srgbClr val="0B5394"/>
          </a:solidFill>
          <a:ln>
            <a:noFill/>
          </a:ln>
        </p:spPr>
        <p:txBody>
          <a:bodyPr spcFirstLastPara="1" wrap="square" lIns="91425" tIns="91425" rIns="91425" bIns="91425" anchor="ctr" anchorCtr="0">
            <a:noAutofit/>
          </a:bodyPr>
          <a:lstStyle/>
          <a:p>
            <a:pPr marL="0" lvl="0" indent="0" algn="ctr" rtl="0">
              <a:spcBef>
                <a:spcPts val="1200"/>
              </a:spcBef>
              <a:spcAft>
                <a:spcPts val="1200"/>
              </a:spcAft>
              <a:buNone/>
            </a:pPr>
            <a:r>
              <a:rPr lang="en" sz="1200" b="1">
                <a:solidFill>
                  <a:schemeClr val="lt1"/>
                </a:solidFill>
              </a:rPr>
              <a:t>District wise population data </a:t>
            </a:r>
            <a:endParaRPr sz="1200" b="1">
              <a:solidFill>
                <a:schemeClr val="lt1"/>
              </a:solidFill>
            </a:endParaRPr>
          </a:p>
        </p:txBody>
      </p:sp>
      <p:graphicFrame>
        <p:nvGraphicFramePr>
          <p:cNvPr id="438" name="Google Shape;438;p56"/>
          <p:cNvGraphicFramePr/>
          <p:nvPr/>
        </p:nvGraphicFramePr>
        <p:xfrm>
          <a:off x="1371575" y="921421"/>
          <a:ext cx="6400825" cy="3564375"/>
        </p:xfrm>
        <a:graphic>
          <a:graphicData uri="http://schemas.openxmlformats.org/drawingml/2006/table">
            <a:tbl>
              <a:tblPr>
                <a:noFill/>
                <a:tableStyleId>{E7061960-550A-4679-88C0-A7D07B7901C3}</a:tableStyleId>
              </a:tblPr>
              <a:tblGrid>
                <a:gridCol w="795050">
                  <a:extLst>
                    <a:ext uri="{9D8B030D-6E8A-4147-A177-3AD203B41FA5}">
                      <a16:colId xmlns:a16="http://schemas.microsoft.com/office/drawing/2014/main" val="20000"/>
                    </a:ext>
                  </a:extLst>
                </a:gridCol>
                <a:gridCol w="848100">
                  <a:extLst>
                    <a:ext uri="{9D8B030D-6E8A-4147-A177-3AD203B41FA5}">
                      <a16:colId xmlns:a16="http://schemas.microsoft.com/office/drawing/2014/main" val="20001"/>
                    </a:ext>
                  </a:extLst>
                </a:gridCol>
                <a:gridCol w="990025">
                  <a:extLst>
                    <a:ext uri="{9D8B030D-6E8A-4147-A177-3AD203B41FA5}">
                      <a16:colId xmlns:a16="http://schemas.microsoft.com/office/drawing/2014/main" val="20002"/>
                    </a:ext>
                  </a:extLst>
                </a:gridCol>
                <a:gridCol w="940700">
                  <a:extLst>
                    <a:ext uri="{9D8B030D-6E8A-4147-A177-3AD203B41FA5}">
                      <a16:colId xmlns:a16="http://schemas.microsoft.com/office/drawing/2014/main" val="20003"/>
                    </a:ext>
                  </a:extLst>
                </a:gridCol>
                <a:gridCol w="1370025">
                  <a:extLst>
                    <a:ext uri="{9D8B030D-6E8A-4147-A177-3AD203B41FA5}">
                      <a16:colId xmlns:a16="http://schemas.microsoft.com/office/drawing/2014/main" val="20004"/>
                    </a:ext>
                  </a:extLst>
                </a:gridCol>
                <a:gridCol w="1456925">
                  <a:extLst>
                    <a:ext uri="{9D8B030D-6E8A-4147-A177-3AD203B41FA5}">
                      <a16:colId xmlns:a16="http://schemas.microsoft.com/office/drawing/2014/main" val="20005"/>
                    </a:ext>
                  </a:extLst>
                </a:gridCol>
              </a:tblGrid>
              <a:tr h="549825">
                <a:tc>
                  <a:txBody>
                    <a:bodyPr/>
                    <a:lstStyle/>
                    <a:p>
                      <a:pPr marL="0" lvl="0" indent="0" algn="l" rtl="0">
                        <a:spcBef>
                          <a:spcPts val="0"/>
                        </a:spcBef>
                        <a:spcAft>
                          <a:spcPts val="0"/>
                        </a:spcAft>
                        <a:buNone/>
                      </a:pPr>
                      <a:r>
                        <a:rPr lang="en" sz="1000" b="1">
                          <a:solidFill>
                            <a:schemeClr val="dk1"/>
                          </a:solidFill>
                        </a:rPr>
                        <a:t>District</a:t>
                      </a:r>
                      <a:endParaRPr sz="1000" b="1">
                        <a:solidFill>
                          <a:schemeClr val="dk1"/>
                        </a:solidFill>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F1C232"/>
                    </a:solidFill>
                  </a:tcPr>
                </a:tc>
                <a:tc>
                  <a:txBody>
                    <a:bodyPr/>
                    <a:lstStyle/>
                    <a:p>
                      <a:pPr marL="0" lvl="0" indent="0" algn="l" rtl="0">
                        <a:spcBef>
                          <a:spcPts val="0"/>
                        </a:spcBef>
                        <a:spcAft>
                          <a:spcPts val="0"/>
                        </a:spcAft>
                        <a:buClr>
                          <a:schemeClr val="dk1"/>
                        </a:buClr>
                        <a:buSzPts val="1100"/>
                        <a:buFont typeface="Arial"/>
                        <a:buNone/>
                      </a:pPr>
                      <a:r>
                        <a:rPr lang="en" sz="1000" b="1">
                          <a:solidFill>
                            <a:schemeClr val="dk1"/>
                          </a:solidFill>
                        </a:rPr>
                        <a:t>Total Population</a:t>
                      </a:r>
                      <a:endParaRPr sz="1000" b="1">
                        <a:solidFill>
                          <a:schemeClr val="dk1"/>
                        </a:solidFill>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F1C232"/>
                    </a:solidFill>
                  </a:tcPr>
                </a:tc>
                <a:tc>
                  <a:txBody>
                    <a:bodyPr/>
                    <a:lstStyle/>
                    <a:p>
                      <a:pPr marL="0" lvl="0" indent="0" algn="l" rtl="0">
                        <a:spcBef>
                          <a:spcPts val="0"/>
                        </a:spcBef>
                        <a:spcAft>
                          <a:spcPts val="0"/>
                        </a:spcAft>
                        <a:buNone/>
                      </a:pPr>
                      <a:r>
                        <a:rPr lang="en" sz="1000" b="1">
                          <a:solidFill>
                            <a:schemeClr val="dk1"/>
                          </a:solidFill>
                        </a:rPr>
                        <a:t>Male</a:t>
                      </a:r>
                      <a:endParaRPr sz="1000" b="1">
                        <a:solidFill>
                          <a:schemeClr val="dk1"/>
                        </a:solidFill>
                      </a:endParaRPr>
                    </a:p>
                    <a:p>
                      <a:pPr marL="0" lvl="0" indent="0" algn="l" rtl="0">
                        <a:spcBef>
                          <a:spcPts val="0"/>
                        </a:spcBef>
                        <a:spcAft>
                          <a:spcPts val="0"/>
                        </a:spcAft>
                        <a:buNone/>
                      </a:pPr>
                      <a:r>
                        <a:rPr lang="en" sz="1000" b="1">
                          <a:solidFill>
                            <a:schemeClr val="dk1"/>
                          </a:solidFill>
                        </a:rPr>
                        <a:t>Population</a:t>
                      </a:r>
                      <a:endParaRPr sz="1000" b="1">
                        <a:solidFill>
                          <a:schemeClr val="dk1"/>
                        </a:solidFill>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F1C232"/>
                    </a:solidFill>
                  </a:tcPr>
                </a:tc>
                <a:tc>
                  <a:txBody>
                    <a:bodyPr/>
                    <a:lstStyle/>
                    <a:p>
                      <a:pPr marL="0" lvl="0" indent="0" algn="l" rtl="0">
                        <a:spcBef>
                          <a:spcPts val="0"/>
                        </a:spcBef>
                        <a:spcAft>
                          <a:spcPts val="0"/>
                        </a:spcAft>
                        <a:buClr>
                          <a:schemeClr val="dk1"/>
                        </a:buClr>
                        <a:buSzPts val="1100"/>
                        <a:buFont typeface="Arial"/>
                        <a:buNone/>
                      </a:pPr>
                      <a:r>
                        <a:rPr lang="en" sz="1000" b="1">
                          <a:solidFill>
                            <a:schemeClr val="dk1"/>
                          </a:solidFill>
                        </a:rPr>
                        <a:t>Female</a:t>
                      </a:r>
                      <a:endParaRPr sz="1000" b="1">
                        <a:solidFill>
                          <a:schemeClr val="dk1"/>
                        </a:solidFill>
                      </a:endParaRPr>
                    </a:p>
                    <a:p>
                      <a:pPr marL="0" lvl="0" indent="0" algn="l" rtl="0">
                        <a:spcBef>
                          <a:spcPts val="0"/>
                        </a:spcBef>
                        <a:spcAft>
                          <a:spcPts val="0"/>
                        </a:spcAft>
                        <a:buNone/>
                      </a:pPr>
                      <a:r>
                        <a:rPr lang="en" sz="1000" b="1">
                          <a:solidFill>
                            <a:schemeClr val="dk1"/>
                          </a:solidFill>
                        </a:rPr>
                        <a:t>Population</a:t>
                      </a:r>
                      <a:endParaRPr sz="1000" b="1">
                        <a:solidFill>
                          <a:schemeClr val="dk1"/>
                        </a:solidFill>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F1C232"/>
                    </a:solidFill>
                  </a:tcPr>
                </a:tc>
                <a:tc>
                  <a:txBody>
                    <a:bodyPr/>
                    <a:lstStyle/>
                    <a:p>
                      <a:pPr marL="0" lvl="0" indent="0" algn="l" rtl="0">
                        <a:spcBef>
                          <a:spcPts val="0"/>
                        </a:spcBef>
                        <a:spcAft>
                          <a:spcPts val="0"/>
                        </a:spcAft>
                        <a:buNone/>
                      </a:pPr>
                      <a:r>
                        <a:rPr lang="en" sz="1000" b="1">
                          <a:solidFill>
                            <a:schemeClr val="dk1"/>
                          </a:solidFill>
                        </a:rPr>
                        <a:t>Population Density (per sq km)</a:t>
                      </a:r>
                      <a:endParaRPr sz="1000" b="1">
                        <a:solidFill>
                          <a:schemeClr val="dk1"/>
                        </a:solidFill>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F1C232"/>
                    </a:solidFill>
                  </a:tcPr>
                </a:tc>
                <a:tc>
                  <a:txBody>
                    <a:bodyPr/>
                    <a:lstStyle/>
                    <a:p>
                      <a:pPr marL="0" lvl="0" indent="0" algn="l" rtl="0">
                        <a:spcBef>
                          <a:spcPts val="0"/>
                        </a:spcBef>
                        <a:spcAft>
                          <a:spcPts val="0"/>
                        </a:spcAft>
                        <a:buNone/>
                      </a:pPr>
                      <a:r>
                        <a:rPr lang="en" sz="1000" b="1">
                          <a:solidFill>
                            <a:schemeClr val="dk1"/>
                          </a:solidFill>
                        </a:rPr>
                        <a:t>Sex Ratio (Females per 1000 Males)</a:t>
                      </a:r>
                      <a:endParaRPr sz="1000" b="1">
                        <a:solidFill>
                          <a:schemeClr val="dk1"/>
                        </a:solidFill>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F1C232"/>
                    </a:solidFill>
                  </a:tcPr>
                </a:tc>
                <a:extLst>
                  <a:ext uri="{0D108BD9-81ED-4DB2-BD59-A6C34878D82A}">
                    <a16:rowId xmlns:a16="http://schemas.microsoft.com/office/drawing/2014/main" val="10000"/>
                  </a:ext>
                </a:extLst>
              </a:tr>
              <a:tr h="502425">
                <a:tc>
                  <a:txBody>
                    <a:bodyPr/>
                    <a:lstStyle/>
                    <a:p>
                      <a:pPr marL="0" lvl="0" indent="0" algn="l" rtl="0">
                        <a:spcBef>
                          <a:spcPts val="0"/>
                        </a:spcBef>
                        <a:spcAft>
                          <a:spcPts val="0"/>
                        </a:spcAft>
                        <a:buNone/>
                      </a:pPr>
                      <a:r>
                        <a:rPr lang="en" sz="1000" b="1"/>
                        <a:t>Dumka</a:t>
                      </a:r>
                      <a:endParaRPr sz="1000" b="1"/>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F3F3F3"/>
                    </a:solidFill>
                  </a:tcPr>
                </a:tc>
                <a:tc>
                  <a:txBody>
                    <a:bodyPr/>
                    <a:lstStyle/>
                    <a:p>
                      <a:pPr marL="0" lvl="0" indent="0" algn="l" rtl="0">
                        <a:spcBef>
                          <a:spcPts val="0"/>
                        </a:spcBef>
                        <a:spcAft>
                          <a:spcPts val="0"/>
                        </a:spcAft>
                        <a:buNone/>
                      </a:pPr>
                      <a:r>
                        <a:rPr lang="en" sz="1000"/>
                        <a:t>13,21,442</a:t>
                      </a:r>
                      <a:endParaRPr sz="1000"/>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l" rtl="0">
                        <a:spcBef>
                          <a:spcPts val="0"/>
                        </a:spcBef>
                        <a:spcAft>
                          <a:spcPts val="0"/>
                        </a:spcAft>
                        <a:buNone/>
                      </a:pPr>
                      <a:r>
                        <a:rPr lang="en" sz="1000"/>
                        <a:t>6,67,251</a:t>
                      </a:r>
                      <a:endParaRPr sz="1000"/>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l" rtl="0">
                        <a:spcBef>
                          <a:spcPts val="0"/>
                        </a:spcBef>
                        <a:spcAft>
                          <a:spcPts val="0"/>
                        </a:spcAft>
                        <a:buNone/>
                      </a:pPr>
                      <a:r>
                        <a:rPr lang="en" sz="1000"/>
                        <a:t>6,54,191</a:t>
                      </a:r>
                      <a:endParaRPr sz="1000"/>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l" rtl="0">
                        <a:spcBef>
                          <a:spcPts val="0"/>
                        </a:spcBef>
                        <a:spcAft>
                          <a:spcPts val="0"/>
                        </a:spcAft>
                        <a:buNone/>
                      </a:pPr>
                      <a:r>
                        <a:rPr lang="en" sz="1000"/>
                        <a:t>288</a:t>
                      </a:r>
                      <a:endParaRPr sz="1000"/>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l" rtl="0">
                        <a:spcBef>
                          <a:spcPts val="0"/>
                        </a:spcBef>
                        <a:spcAft>
                          <a:spcPts val="0"/>
                        </a:spcAft>
                        <a:buNone/>
                      </a:pPr>
                      <a:r>
                        <a:rPr lang="en" sz="1000"/>
                        <a:t>980</a:t>
                      </a:r>
                      <a:endParaRPr sz="1000"/>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1"/>
                  </a:ext>
                </a:extLst>
              </a:tr>
              <a:tr h="502425">
                <a:tc>
                  <a:txBody>
                    <a:bodyPr/>
                    <a:lstStyle/>
                    <a:p>
                      <a:pPr marL="0" lvl="0" indent="0" algn="l" rtl="0">
                        <a:spcBef>
                          <a:spcPts val="0"/>
                        </a:spcBef>
                        <a:spcAft>
                          <a:spcPts val="0"/>
                        </a:spcAft>
                        <a:buNone/>
                      </a:pPr>
                      <a:r>
                        <a:rPr lang="en" sz="1000" b="1"/>
                        <a:t>Deoghar</a:t>
                      </a:r>
                      <a:endParaRPr sz="1000" b="1"/>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F3F3F3"/>
                    </a:solidFill>
                  </a:tcPr>
                </a:tc>
                <a:tc>
                  <a:txBody>
                    <a:bodyPr/>
                    <a:lstStyle/>
                    <a:p>
                      <a:pPr marL="0" lvl="0" indent="0" algn="l" rtl="0">
                        <a:spcBef>
                          <a:spcPts val="0"/>
                        </a:spcBef>
                        <a:spcAft>
                          <a:spcPts val="0"/>
                        </a:spcAft>
                        <a:buNone/>
                      </a:pPr>
                      <a:r>
                        <a:rPr lang="en" sz="1000"/>
                        <a:t>14,92,073</a:t>
                      </a:r>
                      <a:endParaRPr sz="1000"/>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l" rtl="0">
                        <a:spcBef>
                          <a:spcPts val="0"/>
                        </a:spcBef>
                        <a:spcAft>
                          <a:spcPts val="0"/>
                        </a:spcAft>
                        <a:buNone/>
                      </a:pPr>
                      <a:r>
                        <a:rPr lang="en" sz="1000"/>
                        <a:t>7,68,871</a:t>
                      </a:r>
                      <a:endParaRPr sz="1000"/>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l" rtl="0">
                        <a:spcBef>
                          <a:spcPts val="0"/>
                        </a:spcBef>
                        <a:spcAft>
                          <a:spcPts val="0"/>
                        </a:spcAft>
                        <a:buNone/>
                      </a:pPr>
                      <a:r>
                        <a:rPr lang="en" sz="1000"/>
                        <a:t>7,23,202</a:t>
                      </a:r>
                      <a:endParaRPr sz="1000"/>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l" rtl="0">
                        <a:spcBef>
                          <a:spcPts val="0"/>
                        </a:spcBef>
                        <a:spcAft>
                          <a:spcPts val="0"/>
                        </a:spcAft>
                        <a:buNone/>
                      </a:pPr>
                      <a:r>
                        <a:rPr lang="en" sz="1000"/>
                        <a:t>609</a:t>
                      </a:r>
                      <a:endParaRPr sz="1000"/>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l" rtl="0">
                        <a:spcBef>
                          <a:spcPts val="0"/>
                        </a:spcBef>
                        <a:spcAft>
                          <a:spcPts val="0"/>
                        </a:spcAft>
                        <a:buNone/>
                      </a:pPr>
                      <a:r>
                        <a:rPr lang="en" sz="1000"/>
                        <a:t>941</a:t>
                      </a:r>
                      <a:endParaRPr sz="1000"/>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2"/>
                  </a:ext>
                </a:extLst>
              </a:tr>
              <a:tr h="502425">
                <a:tc>
                  <a:txBody>
                    <a:bodyPr/>
                    <a:lstStyle/>
                    <a:p>
                      <a:pPr marL="0" lvl="0" indent="0" algn="l" rtl="0">
                        <a:spcBef>
                          <a:spcPts val="0"/>
                        </a:spcBef>
                        <a:spcAft>
                          <a:spcPts val="0"/>
                        </a:spcAft>
                        <a:buNone/>
                      </a:pPr>
                      <a:r>
                        <a:rPr lang="en" sz="1000" b="1"/>
                        <a:t>Godda</a:t>
                      </a:r>
                      <a:endParaRPr sz="1000" b="1"/>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F3F3F3"/>
                    </a:solidFill>
                  </a:tcPr>
                </a:tc>
                <a:tc>
                  <a:txBody>
                    <a:bodyPr/>
                    <a:lstStyle/>
                    <a:p>
                      <a:pPr marL="0" lvl="0" indent="0" algn="l" rtl="0">
                        <a:spcBef>
                          <a:spcPts val="0"/>
                        </a:spcBef>
                        <a:spcAft>
                          <a:spcPts val="0"/>
                        </a:spcAft>
                        <a:buNone/>
                      </a:pPr>
                      <a:r>
                        <a:rPr lang="en" sz="1000"/>
                        <a:t>13,11,382</a:t>
                      </a:r>
                      <a:endParaRPr sz="1000"/>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l" rtl="0">
                        <a:spcBef>
                          <a:spcPts val="0"/>
                        </a:spcBef>
                        <a:spcAft>
                          <a:spcPts val="0"/>
                        </a:spcAft>
                        <a:buNone/>
                      </a:pPr>
                      <a:r>
                        <a:rPr lang="en" sz="1000"/>
                        <a:t>6,78,637</a:t>
                      </a:r>
                      <a:endParaRPr sz="1000"/>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l" rtl="0">
                        <a:spcBef>
                          <a:spcPts val="0"/>
                        </a:spcBef>
                        <a:spcAft>
                          <a:spcPts val="0"/>
                        </a:spcAft>
                        <a:buNone/>
                      </a:pPr>
                      <a:r>
                        <a:rPr lang="en" sz="1000"/>
                        <a:t>6,32,745</a:t>
                      </a:r>
                      <a:endParaRPr sz="1000"/>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l" rtl="0">
                        <a:spcBef>
                          <a:spcPts val="0"/>
                        </a:spcBef>
                        <a:spcAft>
                          <a:spcPts val="0"/>
                        </a:spcAft>
                        <a:buNone/>
                      </a:pPr>
                      <a:r>
                        <a:rPr lang="en" sz="1000"/>
                        <a:t>410</a:t>
                      </a:r>
                      <a:endParaRPr sz="1000"/>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l" rtl="0">
                        <a:spcBef>
                          <a:spcPts val="0"/>
                        </a:spcBef>
                        <a:spcAft>
                          <a:spcPts val="0"/>
                        </a:spcAft>
                        <a:buNone/>
                      </a:pPr>
                      <a:r>
                        <a:rPr lang="en" sz="1000"/>
                        <a:t>933</a:t>
                      </a:r>
                      <a:endParaRPr sz="1000"/>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3"/>
                  </a:ext>
                </a:extLst>
              </a:tr>
              <a:tr h="502425">
                <a:tc>
                  <a:txBody>
                    <a:bodyPr/>
                    <a:lstStyle/>
                    <a:p>
                      <a:pPr marL="0" lvl="0" indent="0" algn="l" rtl="0">
                        <a:spcBef>
                          <a:spcPts val="0"/>
                        </a:spcBef>
                        <a:spcAft>
                          <a:spcPts val="0"/>
                        </a:spcAft>
                        <a:buNone/>
                      </a:pPr>
                      <a:r>
                        <a:rPr lang="en" sz="1000" b="1"/>
                        <a:t>Sahibganj</a:t>
                      </a:r>
                      <a:endParaRPr sz="1000" b="1"/>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F3F3F3"/>
                    </a:solidFill>
                  </a:tcPr>
                </a:tc>
                <a:tc>
                  <a:txBody>
                    <a:bodyPr/>
                    <a:lstStyle/>
                    <a:p>
                      <a:pPr marL="0" lvl="0" indent="0" algn="l" rtl="0">
                        <a:spcBef>
                          <a:spcPts val="0"/>
                        </a:spcBef>
                        <a:spcAft>
                          <a:spcPts val="0"/>
                        </a:spcAft>
                        <a:buNone/>
                      </a:pPr>
                      <a:r>
                        <a:rPr lang="en" sz="1000"/>
                        <a:t>11,50,567</a:t>
                      </a:r>
                      <a:endParaRPr sz="1000"/>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l" rtl="0">
                        <a:spcBef>
                          <a:spcPts val="0"/>
                        </a:spcBef>
                        <a:spcAft>
                          <a:spcPts val="0"/>
                        </a:spcAft>
                        <a:buNone/>
                      </a:pPr>
                      <a:r>
                        <a:rPr lang="en" sz="1000"/>
                        <a:t>5,89,558</a:t>
                      </a:r>
                      <a:endParaRPr sz="1000"/>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l" rtl="0">
                        <a:spcBef>
                          <a:spcPts val="0"/>
                        </a:spcBef>
                        <a:spcAft>
                          <a:spcPts val="0"/>
                        </a:spcAft>
                        <a:buNone/>
                      </a:pPr>
                      <a:r>
                        <a:rPr lang="en" sz="1000"/>
                        <a:t>5,61,009</a:t>
                      </a:r>
                      <a:endParaRPr sz="1000"/>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l" rtl="0">
                        <a:spcBef>
                          <a:spcPts val="0"/>
                        </a:spcBef>
                        <a:spcAft>
                          <a:spcPts val="0"/>
                        </a:spcAft>
                        <a:buNone/>
                      </a:pPr>
                      <a:r>
                        <a:rPr lang="en" sz="1000"/>
                        <a:t>511</a:t>
                      </a:r>
                      <a:endParaRPr sz="1000"/>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l" rtl="0">
                        <a:spcBef>
                          <a:spcPts val="0"/>
                        </a:spcBef>
                        <a:spcAft>
                          <a:spcPts val="0"/>
                        </a:spcAft>
                        <a:buNone/>
                      </a:pPr>
                      <a:r>
                        <a:rPr lang="en" sz="1000"/>
                        <a:t>952</a:t>
                      </a:r>
                      <a:endParaRPr sz="1000"/>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4"/>
                  </a:ext>
                </a:extLst>
              </a:tr>
              <a:tr h="502425">
                <a:tc>
                  <a:txBody>
                    <a:bodyPr/>
                    <a:lstStyle/>
                    <a:p>
                      <a:pPr marL="0" lvl="0" indent="0" algn="l" rtl="0">
                        <a:spcBef>
                          <a:spcPts val="0"/>
                        </a:spcBef>
                        <a:spcAft>
                          <a:spcPts val="0"/>
                        </a:spcAft>
                        <a:buNone/>
                      </a:pPr>
                      <a:r>
                        <a:rPr lang="en" sz="1000" b="1"/>
                        <a:t>Pakur</a:t>
                      </a:r>
                      <a:endParaRPr sz="1000" b="1"/>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F3F3F3"/>
                    </a:solidFill>
                  </a:tcPr>
                </a:tc>
                <a:tc>
                  <a:txBody>
                    <a:bodyPr/>
                    <a:lstStyle/>
                    <a:p>
                      <a:pPr marL="0" lvl="0" indent="0" algn="l" rtl="0">
                        <a:spcBef>
                          <a:spcPts val="0"/>
                        </a:spcBef>
                        <a:spcAft>
                          <a:spcPts val="0"/>
                        </a:spcAft>
                        <a:buNone/>
                      </a:pPr>
                      <a:r>
                        <a:rPr lang="en" sz="1000"/>
                        <a:t>9,00,422</a:t>
                      </a:r>
                      <a:endParaRPr sz="1000"/>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l" rtl="0">
                        <a:spcBef>
                          <a:spcPts val="0"/>
                        </a:spcBef>
                        <a:spcAft>
                          <a:spcPts val="0"/>
                        </a:spcAft>
                        <a:buNone/>
                      </a:pPr>
                      <a:r>
                        <a:rPr lang="en" sz="1000"/>
                        <a:t>4,54,394</a:t>
                      </a:r>
                      <a:endParaRPr sz="1000"/>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l" rtl="0">
                        <a:spcBef>
                          <a:spcPts val="0"/>
                        </a:spcBef>
                        <a:spcAft>
                          <a:spcPts val="0"/>
                        </a:spcAft>
                        <a:buNone/>
                      </a:pPr>
                      <a:r>
                        <a:rPr lang="en" sz="1000"/>
                        <a:t>4,46,028</a:t>
                      </a:r>
                      <a:endParaRPr sz="1000"/>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l" rtl="0">
                        <a:spcBef>
                          <a:spcPts val="0"/>
                        </a:spcBef>
                        <a:spcAft>
                          <a:spcPts val="0"/>
                        </a:spcAft>
                        <a:buNone/>
                      </a:pPr>
                      <a:r>
                        <a:rPr lang="en" sz="1000"/>
                        <a:t>552</a:t>
                      </a:r>
                      <a:endParaRPr sz="1000"/>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l" rtl="0">
                        <a:spcBef>
                          <a:spcPts val="0"/>
                        </a:spcBef>
                        <a:spcAft>
                          <a:spcPts val="0"/>
                        </a:spcAft>
                        <a:buNone/>
                      </a:pPr>
                      <a:r>
                        <a:rPr lang="en" sz="1000"/>
                        <a:t>981</a:t>
                      </a:r>
                      <a:endParaRPr sz="1000"/>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5"/>
                  </a:ext>
                </a:extLst>
              </a:tr>
              <a:tr h="502425">
                <a:tc>
                  <a:txBody>
                    <a:bodyPr/>
                    <a:lstStyle/>
                    <a:p>
                      <a:pPr marL="0" lvl="0" indent="0" algn="l" rtl="0">
                        <a:spcBef>
                          <a:spcPts val="0"/>
                        </a:spcBef>
                        <a:spcAft>
                          <a:spcPts val="0"/>
                        </a:spcAft>
                        <a:buNone/>
                      </a:pPr>
                      <a:r>
                        <a:rPr lang="en" sz="1000" b="1"/>
                        <a:t>Jamtara</a:t>
                      </a:r>
                      <a:endParaRPr sz="1000" b="1"/>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F3F3F3"/>
                    </a:solidFill>
                  </a:tcPr>
                </a:tc>
                <a:tc>
                  <a:txBody>
                    <a:bodyPr/>
                    <a:lstStyle/>
                    <a:p>
                      <a:pPr marL="0" lvl="0" indent="0" algn="l" rtl="0">
                        <a:spcBef>
                          <a:spcPts val="0"/>
                        </a:spcBef>
                        <a:spcAft>
                          <a:spcPts val="0"/>
                        </a:spcAft>
                        <a:buNone/>
                      </a:pPr>
                      <a:r>
                        <a:rPr lang="en" sz="1000"/>
                        <a:t>7,93,211</a:t>
                      </a:r>
                      <a:endParaRPr sz="1000"/>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l" rtl="0">
                        <a:spcBef>
                          <a:spcPts val="0"/>
                        </a:spcBef>
                        <a:spcAft>
                          <a:spcPts val="0"/>
                        </a:spcAft>
                        <a:buNone/>
                      </a:pPr>
                      <a:r>
                        <a:rPr lang="en" sz="1000"/>
                        <a:t>4,02,138</a:t>
                      </a:r>
                      <a:endParaRPr sz="1000"/>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l" rtl="0">
                        <a:spcBef>
                          <a:spcPts val="0"/>
                        </a:spcBef>
                        <a:spcAft>
                          <a:spcPts val="0"/>
                        </a:spcAft>
                        <a:buNone/>
                      </a:pPr>
                      <a:r>
                        <a:rPr lang="en" sz="1000"/>
                        <a:t>3,91,073</a:t>
                      </a:r>
                      <a:endParaRPr sz="1000"/>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l" rtl="0">
                        <a:spcBef>
                          <a:spcPts val="0"/>
                        </a:spcBef>
                        <a:spcAft>
                          <a:spcPts val="0"/>
                        </a:spcAft>
                        <a:buNone/>
                      </a:pPr>
                      <a:r>
                        <a:rPr lang="en" sz="1000"/>
                        <a:t>596</a:t>
                      </a:r>
                      <a:endParaRPr sz="1000"/>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l" rtl="0">
                        <a:spcBef>
                          <a:spcPts val="0"/>
                        </a:spcBef>
                        <a:spcAft>
                          <a:spcPts val="0"/>
                        </a:spcAft>
                        <a:buNone/>
                      </a:pPr>
                      <a:r>
                        <a:rPr lang="en" sz="1000"/>
                        <a:t>973</a:t>
                      </a:r>
                      <a:endParaRPr sz="1000"/>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6"/>
                  </a:ext>
                </a:extLst>
              </a:tr>
            </a:tbl>
          </a:graphicData>
        </a:graphic>
      </p:graphicFrame>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442"/>
        <p:cNvGrpSpPr/>
        <p:nvPr/>
      </p:nvGrpSpPr>
      <p:grpSpPr>
        <a:xfrm>
          <a:off x="0" y="0"/>
          <a:ext cx="0" cy="0"/>
          <a:chOff x="0" y="0"/>
          <a:chExt cx="0" cy="0"/>
        </a:xfrm>
      </p:grpSpPr>
      <p:sp>
        <p:nvSpPr>
          <p:cNvPr id="443" name="Google Shape;443;p57"/>
          <p:cNvSpPr txBox="1"/>
          <p:nvPr/>
        </p:nvSpPr>
        <p:spPr>
          <a:xfrm>
            <a:off x="1447800" y="910657"/>
            <a:ext cx="6400800" cy="738900"/>
          </a:xfrm>
          <a:prstGeom prst="rect">
            <a:avLst/>
          </a:prstGeom>
          <a:noFill/>
          <a:ln>
            <a:noFill/>
          </a:ln>
        </p:spPr>
        <p:txBody>
          <a:bodyPr spcFirstLastPara="1" wrap="square" lIns="0" tIns="0" rIns="0" bIns="0" anchor="t" anchorCtr="0">
            <a:spAutoFit/>
          </a:bodyPr>
          <a:lstStyle/>
          <a:p>
            <a:pPr marL="0" lvl="0" indent="0" algn="just" rtl="0">
              <a:lnSpc>
                <a:spcPct val="150000"/>
              </a:lnSpc>
              <a:spcBef>
                <a:spcPts val="0"/>
              </a:spcBef>
              <a:spcAft>
                <a:spcPts val="250"/>
              </a:spcAft>
              <a:buNone/>
            </a:pPr>
            <a:r>
              <a:rPr lang="en" sz="1200" b="1">
                <a:solidFill>
                  <a:schemeClr val="dk1"/>
                </a:solidFill>
              </a:rPr>
              <a:t>Definition of Poverty (Jharkhand Government):</a:t>
            </a:r>
            <a:r>
              <a:rPr lang="en" sz="1200">
                <a:solidFill>
                  <a:schemeClr val="dk1"/>
                </a:solidFill>
              </a:rPr>
              <a:t> Poverty is multidimensional and includes lack of income, health, education, and standard of living. People living below the poverty line are those whose daily income is less than ₹32 (for rural areas) and ₹40 (for urban areas).</a:t>
            </a:r>
            <a:endParaRPr sz="1200">
              <a:solidFill>
                <a:schemeClr val="dk1"/>
              </a:solidFill>
            </a:endParaRPr>
          </a:p>
        </p:txBody>
      </p:sp>
      <p:sp>
        <p:nvSpPr>
          <p:cNvPr id="444" name="Google Shape;444;p57"/>
          <p:cNvSpPr/>
          <p:nvPr/>
        </p:nvSpPr>
        <p:spPr>
          <a:xfrm>
            <a:off x="1371600" y="460952"/>
            <a:ext cx="6400800" cy="320100"/>
          </a:xfrm>
          <a:prstGeom prst="rect">
            <a:avLst/>
          </a:prstGeom>
          <a:solidFill>
            <a:srgbClr val="F1C232"/>
          </a:solidFill>
          <a:ln>
            <a:noFill/>
          </a:ln>
        </p:spPr>
        <p:txBody>
          <a:bodyPr spcFirstLastPara="1" wrap="square" lIns="91425" tIns="91425" rIns="91425" bIns="91425" anchor="ctr" anchorCtr="0">
            <a:noAutofit/>
          </a:bodyPr>
          <a:lstStyle/>
          <a:p>
            <a:pPr marL="0" lvl="0" indent="0" algn="l" rtl="0">
              <a:spcBef>
                <a:spcPts val="1200"/>
              </a:spcBef>
              <a:spcAft>
                <a:spcPts val="1200"/>
              </a:spcAft>
              <a:buNone/>
            </a:pPr>
            <a:r>
              <a:rPr lang="en" sz="1200" b="1">
                <a:solidFill>
                  <a:schemeClr val="dk1"/>
                </a:solidFill>
              </a:rPr>
              <a:t>  2.	Population Living Below Poverty Line</a:t>
            </a:r>
            <a:endParaRPr sz="1200" b="1">
              <a:solidFill>
                <a:schemeClr val="dk1"/>
              </a:solidFill>
            </a:endParaRPr>
          </a:p>
        </p:txBody>
      </p:sp>
      <p:sp>
        <p:nvSpPr>
          <p:cNvPr id="445" name="Google Shape;445;p57"/>
          <p:cNvSpPr txBox="1"/>
          <p:nvPr/>
        </p:nvSpPr>
        <p:spPr>
          <a:xfrm>
            <a:off x="3421800" y="1856825"/>
            <a:ext cx="2598300" cy="1549500"/>
          </a:xfrm>
          <a:prstGeom prst="rect">
            <a:avLst/>
          </a:prstGeom>
          <a:noFill/>
          <a:ln>
            <a:noFill/>
          </a:ln>
        </p:spPr>
        <p:txBody>
          <a:bodyPr spcFirstLastPara="1" wrap="square" lIns="0" tIns="0" rIns="0" bIns="0" anchor="t" anchorCtr="0">
            <a:spAutoFit/>
          </a:bodyPr>
          <a:lstStyle/>
          <a:p>
            <a:pPr marL="342900" lvl="0" indent="-304800" algn="l" rtl="0">
              <a:lnSpc>
                <a:spcPct val="150000"/>
              </a:lnSpc>
              <a:spcBef>
                <a:spcPts val="0"/>
              </a:spcBef>
              <a:spcAft>
                <a:spcPts val="0"/>
              </a:spcAft>
              <a:buClr>
                <a:schemeClr val="dk1"/>
              </a:buClr>
              <a:buSzPts val="1200"/>
              <a:buChar char="●"/>
            </a:pPr>
            <a:r>
              <a:rPr lang="en" sz="1200">
                <a:solidFill>
                  <a:schemeClr val="dk1"/>
                </a:solidFill>
              </a:rPr>
              <a:t>Poverty rate in Santhal Pargana:</a:t>
            </a:r>
            <a:endParaRPr sz="1200">
              <a:solidFill>
                <a:schemeClr val="dk1"/>
              </a:solidFill>
            </a:endParaRPr>
          </a:p>
          <a:p>
            <a:pPr marL="342900" lvl="0" indent="-304800" algn="l" rtl="0">
              <a:lnSpc>
                <a:spcPct val="150000"/>
              </a:lnSpc>
              <a:spcBef>
                <a:spcPts val="1000"/>
              </a:spcBef>
              <a:spcAft>
                <a:spcPts val="0"/>
              </a:spcAft>
              <a:buClr>
                <a:schemeClr val="dk1"/>
              </a:buClr>
              <a:buSzPts val="1200"/>
              <a:buChar char="●"/>
            </a:pPr>
            <a:r>
              <a:rPr lang="en" sz="1200">
                <a:solidFill>
                  <a:schemeClr val="dk1"/>
                </a:solidFill>
              </a:rPr>
              <a:t>Overall poverty rate: about 40-45%</a:t>
            </a:r>
            <a:endParaRPr sz="1200">
              <a:solidFill>
                <a:schemeClr val="dk1"/>
              </a:solidFill>
            </a:endParaRPr>
          </a:p>
          <a:p>
            <a:pPr marL="342900" lvl="0" indent="-304800" algn="just" rtl="0">
              <a:lnSpc>
                <a:spcPct val="150000"/>
              </a:lnSpc>
              <a:spcBef>
                <a:spcPts val="1000"/>
              </a:spcBef>
              <a:spcAft>
                <a:spcPts val="1000"/>
              </a:spcAft>
              <a:buClr>
                <a:schemeClr val="dk1"/>
              </a:buClr>
              <a:buSzPts val="1200"/>
              <a:buChar char="●"/>
            </a:pPr>
            <a:r>
              <a:rPr lang="en" sz="1200">
                <a:solidFill>
                  <a:schemeClr val="dk1"/>
                </a:solidFill>
              </a:rPr>
              <a:t>Poverty more prevalent in tribal communities.</a:t>
            </a:r>
            <a:endParaRPr sz="1200">
              <a:solidFill>
                <a:schemeClr val="dk1"/>
              </a:solidFill>
            </a:endParaRPr>
          </a:p>
        </p:txBody>
      </p:sp>
      <p:pic>
        <p:nvPicPr>
          <p:cNvPr id="446" name="Google Shape;446;p57"/>
          <p:cNvPicPr preferRelativeResize="0"/>
          <p:nvPr/>
        </p:nvPicPr>
        <p:blipFill rotWithShape="1">
          <a:blip r:embed="rId3">
            <a:alphaModFix/>
          </a:blip>
          <a:srcRect l="8500" t="3852" b="325"/>
          <a:stretch/>
        </p:blipFill>
        <p:spPr>
          <a:xfrm>
            <a:off x="1371600" y="1856825"/>
            <a:ext cx="1854300" cy="1429500"/>
          </a:xfrm>
          <a:prstGeom prst="roundRect">
            <a:avLst>
              <a:gd name="adj" fmla="val 16667"/>
            </a:avLst>
          </a:prstGeom>
          <a:noFill/>
          <a:ln>
            <a:noFill/>
          </a:ln>
        </p:spPr>
      </p:pic>
      <p:sp>
        <p:nvSpPr>
          <p:cNvPr id="447" name="Google Shape;447;p57"/>
          <p:cNvSpPr txBox="1"/>
          <p:nvPr/>
        </p:nvSpPr>
        <p:spPr>
          <a:xfrm>
            <a:off x="1447800" y="3541557"/>
            <a:ext cx="6400800" cy="1293000"/>
          </a:xfrm>
          <a:prstGeom prst="rect">
            <a:avLst/>
          </a:prstGeom>
          <a:noFill/>
          <a:ln>
            <a:noFill/>
          </a:ln>
        </p:spPr>
        <p:txBody>
          <a:bodyPr spcFirstLastPara="1" wrap="square" lIns="0" tIns="0" rIns="0" bIns="0" anchor="t" anchorCtr="0">
            <a:spAutoFit/>
          </a:bodyPr>
          <a:lstStyle/>
          <a:p>
            <a:pPr marL="0" lvl="0" indent="0" algn="just" rtl="0">
              <a:lnSpc>
                <a:spcPct val="150000"/>
              </a:lnSpc>
              <a:spcBef>
                <a:spcPts val="0"/>
              </a:spcBef>
              <a:spcAft>
                <a:spcPts val="250"/>
              </a:spcAft>
              <a:buNone/>
            </a:pPr>
            <a:r>
              <a:rPr lang="en" sz="1200" b="1">
                <a:solidFill>
                  <a:schemeClr val="dk1"/>
                </a:solidFill>
              </a:rPr>
              <a:t>Analysis of Softa: </a:t>
            </a:r>
            <a:r>
              <a:rPr lang="en" sz="1200">
                <a:solidFill>
                  <a:schemeClr val="dk1"/>
                </a:solidFill>
              </a:rPr>
              <a:t>According to Softa's analysis, the poverty line criteria set by the government do not align with the current inflation rate and economic conditions. The income threshold set by the government is extremely low and fails to meet the actual needs of the poor. It is essential to redefine the definition of poverty in accordance with the current economic and social context.</a:t>
            </a:r>
            <a:endParaRPr sz="1200">
              <a:solidFill>
                <a:schemeClr val="dk1"/>
              </a:solidFill>
            </a:endParaRPr>
          </a:p>
        </p:txBody>
      </p:sp>
      <p:pic>
        <p:nvPicPr>
          <p:cNvPr id="448" name="Google Shape;448;p57"/>
          <p:cNvPicPr preferRelativeResize="0"/>
          <p:nvPr/>
        </p:nvPicPr>
        <p:blipFill rotWithShape="1">
          <a:blip r:embed="rId4">
            <a:alphaModFix/>
          </a:blip>
          <a:srcRect l="3224" t="4752" r="3838" b="13017"/>
          <a:stretch/>
        </p:blipFill>
        <p:spPr>
          <a:xfrm>
            <a:off x="6177075" y="1856826"/>
            <a:ext cx="1595324" cy="1623250"/>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452"/>
        <p:cNvGrpSpPr/>
        <p:nvPr/>
      </p:nvGrpSpPr>
      <p:grpSpPr>
        <a:xfrm>
          <a:off x="0" y="0"/>
          <a:ext cx="0" cy="0"/>
          <a:chOff x="0" y="0"/>
          <a:chExt cx="0" cy="0"/>
        </a:xfrm>
      </p:grpSpPr>
      <p:sp>
        <p:nvSpPr>
          <p:cNvPr id="453" name="Google Shape;453;p58"/>
          <p:cNvSpPr txBox="1"/>
          <p:nvPr/>
        </p:nvSpPr>
        <p:spPr>
          <a:xfrm>
            <a:off x="1371600" y="910657"/>
            <a:ext cx="6400800" cy="461700"/>
          </a:xfrm>
          <a:prstGeom prst="rect">
            <a:avLst/>
          </a:prstGeom>
          <a:noFill/>
          <a:ln>
            <a:noFill/>
          </a:ln>
        </p:spPr>
        <p:txBody>
          <a:bodyPr spcFirstLastPara="1" wrap="square" lIns="0" tIns="0" rIns="0" bIns="0" anchor="t" anchorCtr="0">
            <a:spAutoFit/>
          </a:bodyPr>
          <a:lstStyle/>
          <a:p>
            <a:pPr marL="0" lvl="0" indent="0" algn="just" rtl="0">
              <a:lnSpc>
                <a:spcPct val="150000"/>
              </a:lnSpc>
              <a:spcBef>
                <a:spcPts val="0"/>
              </a:spcBef>
              <a:spcAft>
                <a:spcPts val="250"/>
              </a:spcAft>
              <a:buNone/>
            </a:pPr>
            <a:r>
              <a:rPr lang="en" sz="1200">
                <a:solidFill>
                  <a:schemeClr val="dk1"/>
                </a:solidFill>
              </a:rPr>
              <a:t>Definition of Malnutrition: Malnutrition is the condition of children whose weight, height, and nutritional levels are below the required standards according to their age.</a:t>
            </a:r>
            <a:endParaRPr sz="1200">
              <a:solidFill>
                <a:schemeClr val="dk1"/>
              </a:solidFill>
            </a:endParaRPr>
          </a:p>
        </p:txBody>
      </p:sp>
      <p:sp>
        <p:nvSpPr>
          <p:cNvPr id="454" name="Google Shape;454;p58"/>
          <p:cNvSpPr/>
          <p:nvPr/>
        </p:nvSpPr>
        <p:spPr>
          <a:xfrm>
            <a:off x="1371600" y="460952"/>
            <a:ext cx="6400800" cy="320100"/>
          </a:xfrm>
          <a:prstGeom prst="rect">
            <a:avLst/>
          </a:prstGeom>
          <a:solidFill>
            <a:srgbClr val="F1C232"/>
          </a:solidFill>
          <a:ln>
            <a:noFill/>
          </a:ln>
        </p:spPr>
        <p:txBody>
          <a:bodyPr spcFirstLastPara="1" wrap="square" lIns="91425" tIns="91425" rIns="91425" bIns="91425" anchor="ctr" anchorCtr="0">
            <a:noAutofit/>
          </a:bodyPr>
          <a:lstStyle/>
          <a:p>
            <a:pPr marL="0" lvl="0" indent="0" algn="l" rtl="0">
              <a:spcBef>
                <a:spcPts val="1200"/>
              </a:spcBef>
              <a:spcAft>
                <a:spcPts val="1200"/>
              </a:spcAft>
              <a:buNone/>
            </a:pPr>
            <a:r>
              <a:rPr lang="en" sz="1200" b="1">
                <a:solidFill>
                  <a:schemeClr val="dk1"/>
                </a:solidFill>
              </a:rPr>
              <a:t>  3.	Condition of Malnourished Children</a:t>
            </a:r>
            <a:endParaRPr sz="1200" b="1">
              <a:solidFill>
                <a:schemeClr val="dk1"/>
              </a:solidFill>
            </a:endParaRPr>
          </a:p>
        </p:txBody>
      </p:sp>
      <p:sp>
        <p:nvSpPr>
          <p:cNvPr id="455" name="Google Shape;455;p58"/>
          <p:cNvSpPr txBox="1"/>
          <p:nvPr/>
        </p:nvSpPr>
        <p:spPr>
          <a:xfrm>
            <a:off x="2936925" y="1463125"/>
            <a:ext cx="4835100" cy="1759800"/>
          </a:xfrm>
          <a:prstGeom prst="rect">
            <a:avLst/>
          </a:prstGeom>
          <a:noFill/>
          <a:ln>
            <a:noFill/>
          </a:ln>
        </p:spPr>
        <p:txBody>
          <a:bodyPr spcFirstLastPara="1" wrap="square" lIns="0" tIns="0" rIns="0" bIns="0" anchor="t" anchorCtr="0">
            <a:spAutoFit/>
          </a:bodyPr>
          <a:lstStyle/>
          <a:p>
            <a:pPr marL="457200" lvl="0" indent="-304800" algn="just" rtl="0">
              <a:lnSpc>
                <a:spcPct val="115000"/>
              </a:lnSpc>
              <a:spcBef>
                <a:spcPts val="1000"/>
              </a:spcBef>
              <a:spcAft>
                <a:spcPts val="0"/>
              </a:spcAft>
              <a:buClr>
                <a:schemeClr val="dk1"/>
              </a:buClr>
              <a:buSzPts val="1200"/>
              <a:buChar char="●"/>
            </a:pPr>
            <a:r>
              <a:rPr lang="en" sz="1200" b="1">
                <a:solidFill>
                  <a:schemeClr val="dk1"/>
                </a:solidFill>
              </a:rPr>
              <a:t>Malnutrition in Santhal Pargana:</a:t>
            </a:r>
            <a:endParaRPr sz="1200" b="1">
              <a:solidFill>
                <a:schemeClr val="dk1"/>
              </a:solidFill>
            </a:endParaRPr>
          </a:p>
          <a:p>
            <a:pPr marL="914400" lvl="1" indent="-304800" algn="just" rtl="0">
              <a:lnSpc>
                <a:spcPct val="115000"/>
              </a:lnSpc>
              <a:spcBef>
                <a:spcPts val="1000"/>
              </a:spcBef>
              <a:spcAft>
                <a:spcPts val="0"/>
              </a:spcAft>
              <a:buClr>
                <a:schemeClr val="dk1"/>
              </a:buClr>
              <a:buSzPts val="1200"/>
              <a:buChar char="○"/>
            </a:pPr>
            <a:r>
              <a:rPr lang="en" sz="1200">
                <a:solidFill>
                  <a:schemeClr val="dk1"/>
                </a:solidFill>
              </a:rPr>
              <a:t>Malnourished children under 5 years of age: nearly 50%</a:t>
            </a:r>
            <a:endParaRPr sz="1200">
              <a:solidFill>
                <a:schemeClr val="dk1"/>
              </a:solidFill>
            </a:endParaRPr>
          </a:p>
          <a:p>
            <a:pPr marL="914400" lvl="1" indent="-304800" algn="just" rtl="0">
              <a:lnSpc>
                <a:spcPct val="115000"/>
              </a:lnSpc>
              <a:spcBef>
                <a:spcPts val="1000"/>
              </a:spcBef>
              <a:spcAft>
                <a:spcPts val="0"/>
              </a:spcAft>
              <a:buClr>
                <a:schemeClr val="dk1"/>
              </a:buClr>
              <a:buSzPts val="1200"/>
              <a:buChar char="○"/>
            </a:pPr>
            <a:r>
              <a:rPr lang="en" sz="1200">
                <a:solidFill>
                  <a:schemeClr val="dk1"/>
                </a:solidFill>
              </a:rPr>
              <a:t>Causes of malnutrition: Poverty, illiteracy, lack of health services.</a:t>
            </a:r>
            <a:endParaRPr sz="1200">
              <a:solidFill>
                <a:schemeClr val="dk1"/>
              </a:solidFill>
            </a:endParaRPr>
          </a:p>
          <a:p>
            <a:pPr marL="457200" lvl="0" indent="-304800" algn="just" rtl="0">
              <a:lnSpc>
                <a:spcPct val="115000"/>
              </a:lnSpc>
              <a:spcBef>
                <a:spcPts val="2000"/>
              </a:spcBef>
              <a:spcAft>
                <a:spcPts val="1000"/>
              </a:spcAft>
              <a:buClr>
                <a:schemeClr val="dk1"/>
              </a:buClr>
              <a:buSzPts val="1200"/>
              <a:buChar char="●"/>
            </a:pPr>
            <a:r>
              <a:rPr lang="en" sz="1200" b="1">
                <a:solidFill>
                  <a:schemeClr val="dk1"/>
                </a:solidFill>
              </a:rPr>
              <a:t>Government Schemes: </a:t>
            </a:r>
            <a:r>
              <a:rPr lang="en" sz="1200">
                <a:solidFill>
                  <a:schemeClr val="dk1"/>
                </a:solidFill>
              </a:rPr>
              <a:t>Supplementary Nutrition Programme, Mid-Day Meal Scheme.</a:t>
            </a:r>
            <a:endParaRPr sz="1200">
              <a:solidFill>
                <a:schemeClr val="dk1"/>
              </a:solidFill>
            </a:endParaRPr>
          </a:p>
        </p:txBody>
      </p:sp>
      <p:pic>
        <p:nvPicPr>
          <p:cNvPr id="456" name="Google Shape;456;p58"/>
          <p:cNvPicPr preferRelativeResize="0"/>
          <p:nvPr/>
        </p:nvPicPr>
        <p:blipFill rotWithShape="1">
          <a:blip r:embed="rId3">
            <a:alphaModFix/>
          </a:blip>
          <a:srcRect l="43851"/>
          <a:stretch/>
        </p:blipFill>
        <p:spPr>
          <a:xfrm>
            <a:off x="1371600" y="1463125"/>
            <a:ext cx="1515000" cy="1518000"/>
          </a:xfrm>
          <a:prstGeom prst="roundRect">
            <a:avLst>
              <a:gd name="adj" fmla="val 16667"/>
            </a:avLst>
          </a:prstGeom>
          <a:noFill/>
          <a:ln>
            <a:noFill/>
          </a:ln>
        </p:spPr>
      </p:pic>
      <p:sp>
        <p:nvSpPr>
          <p:cNvPr id="457" name="Google Shape;457;p58"/>
          <p:cNvSpPr txBox="1"/>
          <p:nvPr/>
        </p:nvSpPr>
        <p:spPr>
          <a:xfrm>
            <a:off x="3114225" y="3344325"/>
            <a:ext cx="4657800" cy="1661993"/>
          </a:xfrm>
          <a:prstGeom prst="rect">
            <a:avLst/>
          </a:prstGeom>
          <a:noFill/>
          <a:ln>
            <a:noFill/>
          </a:ln>
        </p:spPr>
        <p:txBody>
          <a:bodyPr spcFirstLastPara="1" wrap="square" lIns="0" tIns="0" rIns="0" bIns="0" anchor="t" anchorCtr="0">
            <a:spAutoFit/>
          </a:bodyPr>
          <a:lstStyle/>
          <a:p>
            <a:pPr marL="0" lvl="0" indent="0" algn="just" rtl="0">
              <a:lnSpc>
                <a:spcPct val="150000"/>
              </a:lnSpc>
              <a:spcBef>
                <a:spcPts val="0"/>
              </a:spcBef>
              <a:buNone/>
            </a:pPr>
            <a:r>
              <a:rPr lang="en" sz="1200" dirty="0">
                <a:solidFill>
                  <a:schemeClr val="dk1"/>
                </a:solidFill>
              </a:rPr>
              <a:t>Although the government is making efforts at its level to address malnutrition, it has achieved some success through </a:t>
            </a:r>
            <a:r>
              <a:rPr lang="en" sz="1200" b="1" dirty="0">
                <a:solidFill>
                  <a:schemeClr val="dk1"/>
                </a:solidFill>
              </a:rPr>
              <a:t>initiatives like the mid-day meal and anganwadi centers</a:t>
            </a:r>
            <a:r>
              <a:rPr lang="en" sz="1200" dirty="0">
                <a:solidFill>
                  <a:schemeClr val="dk1"/>
                </a:solidFill>
              </a:rPr>
              <a:t>. However, this success has been limited to reducing the physical burden of malnutrition. The issue of mental malnutrition, which is pushing the entire state into deep malnutrition, is extremely concerning.</a:t>
            </a:r>
            <a:endParaRPr sz="1200" dirty="0">
              <a:solidFill>
                <a:schemeClr val="dk1"/>
              </a:solidFill>
            </a:endParaRPr>
          </a:p>
        </p:txBody>
      </p:sp>
      <p:pic>
        <p:nvPicPr>
          <p:cNvPr id="458" name="Google Shape;458;p58"/>
          <p:cNvPicPr preferRelativeResize="0"/>
          <p:nvPr/>
        </p:nvPicPr>
        <p:blipFill rotWithShape="1">
          <a:blip r:embed="rId4">
            <a:alphaModFix/>
          </a:blip>
          <a:srcRect l="19624" r="24161"/>
          <a:stretch/>
        </p:blipFill>
        <p:spPr>
          <a:xfrm>
            <a:off x="1370188" y="3432800"/>
            <a:ext cx="1518000" cy="1518000"/>
          </a:xfrm>
          <a:prstGeom prst="roundRect">
            <a:avLst>
              <a:gd name="adj" fmla="val 16667"/>
            </a:avLst>
          </a:prstGeom>
          <a:noFill/>
          <a:ln>
            <a:noFill/>
          </a:ln>
        </p:spPr>
      </p:pic>
      <p:sp>
        <p:nvSpPr>
          <p:cNvPr id="459" name="Google Shape;459;p58"/>
          <p:cNvSpPr txBox="1"/>
          <p:nvPr/>
        </p:nvSpPr>
        <p:spPr>
          <a:xfrm>
            <a:off x="1370138" y="3191925"/>
            <a:ext cx="1518000" cy="320100"/>
          </a:xfrm>
          <a:prstGeom prst="rect">
            <a:avLst/>
          </a:prstGeom>
          <a:solidFill>
            <a:srgbClr val="0B5394"/>
          </a:solidFill>
          <a:ln>
            <a:noFill/>
          </a:ln>
        </p:spPr>
        <p:txBody>
          <a:bodyPr spcFirstLastPara="1" wrap="square" lIns="91425" tIns="91425" rIns="91425" bIns="91425" anchor="t" anchorCtr="0">
            <a:noAutofit/>
          </a:bodyPr>
          <a:lstStyle/>
          <a:p>
            <a:pPr marL="0" lvl="0" indent="0" algn="ctr" rtl="0">
              <a:lnSpc>
                <a:spcPct val="115000"/>
              </a:lnSpc>
              <a:spcAft>
                <a:spcPts val="1000"/>
              </a:spcAft>
              <a:buNone/>
            </a:pPr>
            <a:r>
              <a:rPr lang="en" sz="1200" b="1" dirty="0">
                <a:solidFill>
                  <a:schemeClr val="lt1"/>
                </a:solidFill>
              </a:rPr>
              <a:t>Mid-Day Meal</a:t>
            </a:r>
            <a:endParaRPr sz="1800" b="1" dirty="0">
              <a:solidFill>
                <a:schemeClr val="lt1"/>
              </a:solidFill>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463"/>
        <p:cNvGrpSpPr/>
        <p:nvPr/>
      </p:nvGrpSpPr>
      <p:grpSpPr>
        <a:xfrm>
          <a:off x="0" y="0"/>
          <a:ext cx="0" cy="0"/>
          <a:chOff x="0" y="0"/>
          <a:chExt cx="0" cy="0"/>
        </a:xfrm>
      </p:grpSpPr>
      <p:sp>
        <p:nvSpPr>
          <p:cNvPr id="464" name="Google Shape;464;p59"/>
          <p:cNvSpPr txBox="1"/>
          <p:nvPr/>
        </p:nvSpPr>
        <p:spPr>
          <a:xfrm>
            <a:off x="1371600" y="457682"/>
            <a:ext cx="6400800" cy="1847100"/>
          </a:xfrm>
          <a:prstGeom prst="rect">
            <a:avLst/>
          </a:prstGeom>
          <a:noFill/>
          <a:ln>
            <a:noFill/>
          </a:ln>
        </p:spPr>
        <p:txBody>
          <a:bodyPr spcFirstLastPara="1" wrap="square" lIns="0" tIns="0" rIns="0" bIns="0" anchor="t" anchorCtr="0">
            <a:spAutoFit/>
          </a:bodyPr>
          <a:lstStyle/>
          <a:p>
            <a:pPr marL="0" lvl="0" indent="0" algn="just" rtl="0">
              <a:lnSpc>
                <a:spcPct val="150000"/>
              </a:lnSpc>
              <a:spcBef>
                <a:spcPts val="0"/>
              </a:spcBef>
              <a:spcAft>
                <a:spcPts val="250"/>
              </a:spcAft>
              <a:buNone/>
            </a:pPr>
            <a:r>
              <a:rPr lang="en" sz="1200">
                <a:solidFill>
                  <a:schemeClr val="dk1"/>
                </a:solidFill>
              </a:rPr>
              <a:t>Softa's research has found that the definition of malnutrition in the state is based on the low nutritional levels according to weight, height, and age. From one perspective, this definition seems correct. However, when considering the future, it is important to understand that if a child’s nutritional levels are low in terms of weight, height, and age, it should be clearly acknowledged that in the long term, that child will not have the capacity for physical and mental development, especially brain development, which a healthy child with continuous growth would possess.</a:t>
            </a:r>
            <a:endParaRPr sz="1200">
              <a:solidFill>
                <a:schemeClr val="dk1"/>
              </a:solidFill>
            </a:endParaRPr>
          </a:p>
        </p:txBody>
      </p:sp>
      <p:pic>
        <p:nvPicPr>
          <p:cNvPr id="465" name="Google Shape;465;p59"/>
          <p:cNvPicPr preferRelativeResize="0"/>
          <p:nvPr/>
        </p:nvPicPr>
        <p:blipFill>
          <a:blip r:embed="rId3">
            <a:alphaModFix/>
          </a:blip>
          <a:stretch>
            <a:fillRect/>
          </a:stretch>
        </p:blipFill>
        <p:spPr>
          <a:xfrm>
            <a:off x="2493175" y="2412050"/>
            <a:ext cx="4157700" cy="2719200"/>
          </a:xfrm>
          <a:prstGeom prst="roundRect">
            <a:avLst>
              <a:gd name="adj" fmla="val 11524"/>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469"/>
        <p:cNvGrpSpPr/>
        <p:nvPr/>
      </p:nvGrpSpPr>
      <p:grpSpPr>
        <a:xfrm>
          <a:off x="0" y="0"/>
          <a:ext cx="0" cy="0"/>
          <a:chOff x="0" y="0"/>
          <a:chExt cx="0" cy="0"/>
        </a:xfrm>
      </p:grpSpPr>
      <p:sp>
        <p:nvSpPr>
          <p:cNvPr id="470" name="Google Shape;470;p60"/>
          <p:cNvSpPr txBox="1"/>
          <p:nvPr/>
        </p:nvSpPr>
        <p:spPr>
          <a:xfrm>
            <a:off x="1371600" y="457682"/>
            <a:ext cx="6400800" cy="1015800"/>
          </a:xfrm>
          <a:prstGeom prst="rect">
            <a:avLst/>
          </a:prstGeom>
          <a:noFill/>
          <a:ln>
            <a:noFill/>
          </a:ln>
        </p:spPr>
        <p:txBody>
          <a:bodyPr spcFirstLastPara="1" wrap="square" lIns="0" tIns="0" rIns="0" bIns="0" anchor="t" anchorCtr="0">
            <a:spAutoFit/>
          </a:bodyPr>
          <a:lstStyle/>
          <a:p>
            <a:pPr marL="0" lvl="0" indent="0" algn="just" rtl="0">
              <a:lnSpc>
                <a:spcPct val="150000"/>
              </a:lnSpc>
              <a:spcBef>
                <a:spcPts val="0"/>
              </a:spcBef>
              <a:spcAft>
                <a:spcPts val="250"/>
              </a:spcAft>
              <a:buNone/>
            </a:pPr>
            <a:r>
              <a:rPr lang="en" sz="1200">
                <a:solidFill>
                  <a:schemeClr val="dk1"/>
                </a:solidFill>
              </a:rPr>
              <a:t>This has an impact not only on an individual level but also on a collective level. Such children are unable to acquire knowledge and information properly, nor are they able to make meaningful contributions to the nation and society according to their potential. In such an environment, the lives and future of children growing up are deeply negatively affected.</a:t>
            </a:r>
            <a:endParaRPr sz="1200">
              <a:solidFill>
                <a:schemeClr val="dk1"/>
              </a:solidFill>
            </a:endParaRPr>
          </a:p>
        </p:txBody>
      </p:sp>
      <p:pic>
        <p:nvPicPr>
          <p:cNvPr id="471" name="Google Shape;471;p60"/>
          <p:cNvPicPr preferRelativeResize="0"/>
          <p:nvPr/>
        </p:nvPicPr>
        <p:blipFill rotWithShape="1">
          <a:blip r:embed="rId3">
            <a:alphaModFix/>
          </a:blip>
          <a:srcRect l="8671" r="25234" b="7757"/>
          <a:stretch/>
        </p:blipFill>
        <p:spPr>
          <a:xfrm>
            <a:off x="1371600" y="1618925"/>
            <a:ext cx="2046900" cy="2051100"/>
          </a:xfrm>
          <a:prstGeom prst="roundRect">
            <a:avLst>
              <a:gd name="adj" fmla="val 16667"/>
            </a:avLst>
          </a:prstGeom>
          <a:noFill/>
          <a:ln>
            <a:noFill/>
          </a:ln>
        </p:spPr>
      </p:pic>
      <p:sp>
        <p:nvSpPr>
          <p:cNvPr id="472" name="Google Shape;472;p60"/>
          <p:cNvSpPr txBox="1"/>
          <p:nvPr/>
        </p:nvSpPr>
        <p:spPr>
          <a:xfrm>
            <a:off x="3597350" y="1618925"/>
            <a:ext cx="4175100" cy="3232500"/>
          </a:xfrm>
          <a:prstGeom prst="rect">
            <a:avLst/>
          </a:prstGeom>
          <a:noFill/>
          <a:ln>
            <a:noFill/>
          </a:ln>
        </p:spPr>
        <p:txBody>
          <a:bodyPr spcFirstLastPara="1" wrap="square" lIns="0" tIns="0" rIns="0" bIns="0" anchor="t" anchorCtr="0">
            <a:spAutoFit/>
          </a:bodyPr>
          <a:lstStyle/>
          <a:p>
            <a:pPr marL="0" lvl="0" indent="0" algn="just" rtl="0">
              <a:lnSpc>
                <a:spcPct val="150000"/>
              </a:lnSpc>
              <a:spcBef>
                <a:spcPts val="0"/>
              </a:spcBef>
              <a:spcAft>
                <a:spcPts val="250"/>
              </a:spcAft>
              <a:buNone/>
            </a:pPr>
            <a:r>
              <a:rPr lang="en" sz="1200">
                <a:solidFill>
                  <a:schemeClr val="dk1"/>
                </a:solidFill>
              </a:rPr>
              <a:t>These children will be the ones who lead Jharkhand's economy in the future. Therefore, SOFTA's units will create an environment through </a:t>
            </a:r>
            <a:r>
              <a:rPr lang="en" sz="1200" b="1">
                <a:solidFill>
                  <a:schemeClr val="dk1"/>
                </a:solidFill>
              </a:rPr>
              <a:t>AI</a:t>
            </a:r>
            <a:r>
              <a:rPr lang="en" sz="1200">
                <a:solidFill>
                  <a:schemeClr val="dk1"/>
                </a:solidFill>
              </a:rPr>
              <a:t> and </a:t>
            </a:r>
            <a:r>
              <a:rPr lang="en" sz="1200" b="1">
                <a:solidFill>
                  <a:schemeClr val="dk1"/>
                </a:solidFill>
              </a:rPr>
              <a:t>apps</a:t>
            </a:r>
            <a:r>
              <a:rPr lang="en" sz="1200">
                <a:solidFill>
                  <a:schemeClr val="dk1"/>
                </a:solidFill>
              </a:rPr>
              <a:t>, in an engaging and enjoyable way, to foster their mental development, enabling them to grow like children in developed countries. In the future, these children will work with SOFTA to elevate production in their own region to the highest levels through technology and skill development. Some of these exceptionally capable children will take on greater responsibilities with SOFTA and make a meaningful contribution in expanding the state's production to every corner of the country and the world.</a:t>
            </a:r>
            <a:endParaRPr sz="1200">
              <a:solidFill>
                <a:schemeClr val="dk1"/>
              </a:solidFill>
            </a:endParaRPr>
          </a:p>
        </p:txBody>
      </p:sp>
      <p:pic>
        <p:nvPicPr>
          <p:cNvPr id="473" name="Google Shape;473;p60"/>
          <p:cNvPicPr preferRelativeResize="0"/>
          <p:nvPr/>
        </p:nvPicPr>
        <p:blipFill>
          <a:blip r:embed="rId4">
            <a:alphaModFix/>
          </a:blip>
          <a:stretch>
            <a:fillRect/>
          </a:stretch>
        </p:blipFill>
        <p:spPr>
          <a:xfrm>
            <a:off x="1744525" y="3815490"/>
            <a:ext cx="1236800" cy="714000"/>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477"/>
        <p:cNvGrpSpPr/>
        <p:nvPr/>
      </p:nvGrpSpPr>
      <p:grpSpPr>
        <a:xfrm>
          <a:off x="0" y="0"/>
          <a:ext cx="0" cy="0"/>
          <a:chOff x="0" y="0"/>
          <a:chExt cx="0" cy="0"/>
        </a:xfrm>
      </p:grpSpPr>
      <p:sp>
        <p:nvSpPr>
          <p:cNvPr id="478" name="Google Shape;478;p61"/>
          <p:cNvSpPr txBox="1"/>
          <p:nvPr/>
        </p:nvSpPr>
        <p:spPr>
          <a:xfrm>
            <a:off x="1371600" y="457682"/>
            <a:ext cx="6400800" cy="1569900"/>
          </a:xfrm>
          <a:prstGeom prst="rect">
            <a:avLst/>
          </a:prstGeom>
          <a:noFill/>
          <a:ln>
            <a:noFill/>
          </a:ln>
        </p:spPr>
        <p:txBody>
          <a:bodyPr spcFirstLastPara="1" wrap="square" lIns="0" tIns="0" rIns="0" bIns="0" anchor="t" anchorCtr="0">
            <a:spAutoFit/>
          </a:bodyPr>
          <a:lstStyle/>
          <a:p>
            <a:pPr marL="0" lvl="0" indent="0" algn="just" rtl="0">
              <a:lnSpc>
                <a:spcPct val="150000"/>
              </a:lnSpc>
              <a:spcBef>
                <a:spcPts val="0"/>
              </a:spcBef>
              <a:spcAft>
                <a:spcPts val="250"/>
              </a:spcAft>
              <a:buNone/>
            </a:pPr>
            <a:r>
              <a:rPr lang="en" sz="1200">
                <a:solidFill>
                  <a:schemeClr val="dk1"/>
                </a:solidFill>
              </a:rPr>
              <a:t>An environment will be created around children that helps them understand the true meaning of a creative and positive world. In this atmosphere, their ambitions and dreams will be encouraged, focusing on what is achievable within their reach or by them, such as beekeeping, handicrafts, singing, or developing other talents into a business. Through this process, not only will children be able to realize their dreams, but their contributions will also ensure the development of the state.</a:t>
            </a:r>
            <a:endParaRPr sz="1200">
              <a:solidFill>
                <a:schemeClr val="dk1"/>
              </a:solidFill>
            </a:endParaRPr>
          </a:p>
        </p:txBody>
      </p:sp>
      <p:pic>
        <p:nvPicPr>
          <p:cNvPr id="479" name="Google Shape;479;p61"/>
          <p:cNvPicPr preferRelativeResize="0"/>
          <p:nvPr/>
        </p:nvPicPr>
        <p:blipFill>
          <a:blip r:embed="rId3">
            <a:alphaModFix/>
          </a:blip>
          <a:stretch>
            <a:fillRect/>
          </a:stretch>
        </p:blipFill>
        <p:spPr>
          <a:xfrm>
            <a:off x="2529975" y="2069046"/>
            <a:ext cx="4200600" cy="2639100"/>
          </a:xfrm>
          <a:prstGeom prst="roundRect">
            <a:avLst>
              <a:gd name="adj" fmla="val 13948"/>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sp>
        <p:nvSpPr>
          <p:cNvPr id="89" name="Google Shape;89;p17"/>
          <p:cNvSpPr/>
          <p:nvPr/>
        </p:nvSpPr>
        <p:spPr>
          <a:xfrm>
            <a:off x="1828800" y="460805"/>
            <a:ext cx="5486400" cy="365700"/>
          </a:xfrm>
          <a:prstGeom prst="rect">
            <a:avLst/>
          </a:prstGeom>
          <a:solidFill>
            <a:srgbClr val="6AA84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800" b="1">
                <a:solidFill>
                  <a:schemeClr val="lt1"/>
                </a:solidFill>
              </a:rPr>
              <a:t>Challenges in the Current Context</a:t>
            </a:r>
            <a:endParaRPr sz="1800" b="1">
              <a:solidFill>
                <a:schemeClr val="lt1"/>
              </a:solidFill>
            </a:endParaRPr>
          </a:p>
        </p:txBody>
      </p:sp>
      <p:sp>
        <p:nvSpPr>
          <p:cNvPr id="90" name="Google Shape;90;p17"/>
          <p:cNvSpPr txBox="1"/>
          <p:nvPr/>
        </p:nvSpPr>
        <p:spPr>
          <a:xfrm>
            <a:off x="2999075" y="1030946"/>
            <a:ext cx="4703400" cy="708300"/>
          </a:xfrm>
          <a:prstGeom prst="rect">
            <a:avLst/>
          </a:prstGeom>
          <a:noFill/>
          <a:ln>
            <a:noFill/>
          </a:ln>
        </p:spPr>
        <p:txBody>
          <a:bodyPr spcFirstLastPara="1" wrap="square" lIns="0" tIns="0" rIns="0" bIns="0" anchor="t" anchorCtr="0">
            <a:noAutofit/>
          </a:bodyPr>
          <a:lstStyle/>
          <a:p>
            <a:pPr marL="0" lvl="0" indent="0" algn="just" rtl="0">
              <a:lnSpc>
                <a:spcPct val="150000"/>
              </a:lnSpc>
              <a:spcBef>
                <a:spcPts val="1200"/>
              </a:spcBef>
              <a:spcAft>
                <a:spcPts val="1200"/>
              </a:spcAft>
              <a:buNone/>
            </a:pPr>
            <a:r>
              <a:rPr lang="en" sz="1200" b="1">
                <a:solidFill>
                  <a:schemeClr val="dk1"/>
                </a:solidFill>
              </a:rPr>
              <a:t>Healthcare Services:</a:t>
            </a:r>
            <a:r>
              <a:rPr lang="en" sz="1200">
                <a:solidFill>
                  <a:schemeClr val="dk1"/>
                </a:solidFill>
              </a:rPr>
              <a:t> Rural Jharkhand faces a severe lack of medical infrastructure. From primary health centers to specialized care, the region is inadequate in meeting its growing healthcare needs.</a:t>
            </a:r>
            <a:endParaRPr sz="1200" b="1">
              <a:solidFill>
                <a:schemeClr val="dk1"/>
              </a:solidFill>
            </a:endParaRPr>
          </a:p>
        </p:txBody>
      </p:sp>
      <p:pic>
        <p:nvPicPr>
          <p:cNvPr id="91" name="Google Shape;91;p17"/>
          <p:cNvPicPr preferRelativeResize="0"/>
          <p:nvPr/>
        </p:nvPicPr>
        <p:blipFill rotWithShape="1">
          <a:blip r:embed="rId3">
            <a:alphaModFix/>
          </a:blip>
          <a:srcRect t="5776" b="5767"/>
          <a:stretch/>
        </p:blipFill>
        <p:spPr>
          <a:xfrm>
            <a:off x="1371600" y="1193178"/>
            <a:ext cx="1347900" cy="1060200"/>
          </a:xfrm>
          <a:prstGeom prst="roundRect">
            <a:avLst>
              <a:gd name="adj" fmla="val 16667"/>
            </a:avLst>
          </a:prstGeom>
          <a:noFill/>
          <a:ln>
            <a:noFill/>
          </a:ln>
        </p:spPr>
      </p:pic>
      <p:sp>
        <p:nvSpPr>
          <p:cNvPr id="92" name="Google Shape;92;p17"/>
          <p:cNvSpPr txBox="1"/>
          <p:nvPr/>
        </p:nvSpPr>
        <p:spPr>
          <a:xfrm>
            <a:off x="2999075" y="2434261"/>
            <a:ext cx="4703400" cy="708300"/>
          </a:xfrm>
          <a:prstGeom prst="rect">
            <a:avLst/>
          </a:prstGeom>
          <a:noFill/>
          <a:ln>
            <a:noFill/>
          </a:ln>
        </p:spPr>
        <p:txBody>
          <a:bodyPr spcFirstLastPara="1" wrap="square" lIns="0" tIns="0" rIns="0" bIns="0" anchor="t" anchorCtr="0">
            <a:noAutofit/>
          </a:bodyPr>
          <a:lstStyle/>
          <a:p>
            <a:pPr marL="0" lvl="0" indent="0" algn="just" rtl="0">
              <a:lnSpc>
                <a:spcPct val="150000"/>
              </a:lnSpc>
              <a:spcBef>
                <a:spcPts val="1200"/>
              </a:spcBef>
              <a:spcAft>
                <a:spcPts val="1200"/>
              </a:spcAft>
              <a:buNone/>
            </a:pPr>
            <a:r>
              <a:rPr lang="en" sz="1200" b="1">
                <a:solidFill>
                  <a:schemeClr val="dk1"/>
                </a:solidFill>
              </a:rPr>
              <a:t>Livelihood:</a:t>
            </a:r>
            <a:r>
              <a:rPr lang="en" sz="1200">
                <a:solidFill>
                  <a:schemeClr val="dk1"/>
                </a:solidFill>
              </a:rPr>
              <a:t> Due to a lack of employment opportunities, many people are forced to migrate to urban areas. Those who remain in villages often struggle with seasonal and unstable sources of income.</a:t>
            </a:r>
            <a:endParaRPr sz="1200" b="1">
              <a:solidFill>
                <a:schemeClr val="dk1"/>
              </a:solidFill>
            </a:endParaRPr>
          </a:p>
        </p:txBody>
      </p:sp>
      <p:pic>
        <p:nvPicPr>
          <p:cNvPr id="93" name="Google Shape;93;p17"/>
          <p:cNvPicPr preferRelativeResize="0"/>
          <p:nvPr/>
        </p:nvPicPr>
        <p:blipFill rotWithShape="1">
          <a:blip r:embed="rId4">
            <a:alphaModFix/>
          </a:blip>
          <a:srcRect l="3250" t="5901" r="26396" b="5892"/>
          <a:stretch/>
        </p:blipFill>
        <p:spPr>
          <a:xfrm>
            <a:off x="1371600" y="2596493"/>
            <a:ext cx="1347900" cy="1060200"/>
          </a:xfrm>
          <a:prstGeom prst="roundRect">
            <a:avLst>
              <a:gd name="adj" fmla="val 16667"/>
            </a:avLst>
          </a:prstGeom>
          <a:noFill/>
          <a:ln>
            <a:noFill/>
          </a:ln>
        </p:spPr>
      </p:pic>
      <p:sp>
        <p:nvSpPr>
          <p:cNvPr id="94" name="Google Shape;94;p17"/>
          <p:cNvSpPr txBox="1"/>
          <p:nvPr/>
        </p:nvSpPr>
        <p:spPr>
          <a:xfrm>
            <a:off x="1371600" y="3680734"/>
            <a:ext cx="6400800" cy="708300"/>
          </a:xfrm>
          <a:prstGeom prst="rect">
            <a:avLst/>
          </a:prstGeom>
          <a:noFill/>
          <a:ln>
            <a:noFill/>
          </a:ln>
        </p:spPr>
        <p:txBody>
          <a:bodyPr spcFirstLastPara="1" wrap="square" lIns="0" tIns="0" rIns="0" bIns="0" anchor="t" anchorCtr="0">
            <a:noAutofit/>
          </a:bodyPr>
          <a:lstStyle/>
          <a:p>
            <a:pPr marL="0" lvl="0" indent="0" algn="just" rtl="0">
              <a:lnSpc>
                <a:spcPct val="150000"/>
              </a:lnSpc>
              <a:spcBef>
                <a:spcPts val="1200"/>
              </a:spcBef>
              <a:spcAft>
                <a:spcPts val="1200"/>
              </a:spcAft>
              <a:buClr>
                <a:schemeClr val="dk1"/>
              </a:buClr>
              <a:buSzPts val="1100"/>
              <a:buFont typeface="Arial"/>
              <a:buNone/>
            </a:pPr>
            <a:r>
              <a:rPr lang="en" sz="1200">
                <a:solidFill>
                  <a:schemeClr val="dk1"/>
                </a:solidFill>
              </a:rPr>
              <a:t>Despite the rapid spread of cutting-edge technologies like the Internet and artificial intelligence, rural Jharkhand remains deprived of the benefits of this digital revolution. The primary reason for this is that until every village becomes prosperous and developed, such technologies will continue to be of little value.</a:t>
            </a:r>
            <a:endParaRPr sz="1200">
              <a:solidFill>
                <a:schemeClr val="dk1"/>
              </a:solidFill>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483"/>
        <p:cNvGrpSpPr/>
        <p:nvPr/>
      </p:nvGrpSpPr>
      <p:grpSpPr>
        <a:xfrm>
          <a:off x="0" y="0"/>
          <a:ext cx="0" cy="0"/>
          <a:chOff x="0" y="0"/>
          <a:chExt cx="0" cy="0"/>
        </a:xfrm>
      </p:grpSpPr>
      <p:sp>
        <p:nvSpPr>
          <p:cNvPr id="484" name="Google Shape;484;p62"/>
          <p:cNvSpPr txBox="1"/>
          <p:nvPr/>
        </p:nvSpPr>
        <p:spPr>
          <a:xfrm>
            <a:off x="3744975" y="457675"/>
            <a:ext cx="4027800" cy="2401200"/>
          </a:xfrm>
          <a:prstGeom prst="rect">
            <a:avLst/>
          </a:prstGeom>
          <a:noFill/>
          <a:ln>
            <a:noFill/>
          </a:ln>
        </p:spPr>
        <p:txBody>
          <a:bodyPr spcFirstLastPara="1" wrap="square" lIns="0" tIns="0" rIns="0" bIns="0" anchor="t" anchorCtr="0">
            <a:spAutoFit/>
          </a:bodyPr>
          <a:lstStyle/>
          <a:p>
            <a:pPr marL="0" lvl="0" indent="0" algn="just" rtl="0">
              <a:lnSpc>
                <a:spcPct val="150000"/>
              </a:lnSpc>
              <a:spcBef>
                <a:spcPts val="0"/>
              </a:spcBef>
              <a:spcAft>
                <a:spcPts val="250"/>
              </a:spcAft>
              <a:buNone/>
            </a:pPr>
            <a:r>
              <a:rPr lang="en" sz="1200">
                <a:solidFill>
                  <a:schemeClr val="dk1"/>
                </a:solidFill>
              </a:rPr>
              <a:t>India's youth is increasingly falling victim to the limitless greed for wealth accumulation driven by American and European policies, along with digital and technological companies. As a result, they are losing their real capabilities and potential. Apps like Instagram, Facebook, and TikTok are platforms that promote trivial and unproductive activities in excess. The most negative impact of this is on economically weaker and insecure sections of society.</a:t>
            </a:r>
            <a:endParaRPr sz="1200">
              <a:solidFill>
                <a:schemeClr val="dk1"/>
              </a:solidFill>
            </a:endParaRPr>
          </a:p>
        </p:txBody>
      </p:sp>
      <p:pic>
        <p:nvPicPr>
          <p:cNvPr id="485" name="Google Shape;485;p62"/>
          <p:cNvPicPr preferRelativeResize="0"/>
          <p:nvPr/>
        </p:nvPicPr>
        <p:blipFill rotWithShape="1">
          <a:blip r:embed="rId3">
            <a:alphaModFix/>
          </a:blip>
          <a:srcRect t="25194"/>
          <a:stretch/>
        </p:blipFill>
        <p:spPr>
          <a:xfrm>
            <a:off x="1371600" y="457675"/>
            <a:ext cx="2129100" cy="2124300"/>
          </a:xfrm>
          <a:prstGeom prst="roundRect">
            <a:avLst>
              <a:gd name="adj" fmla="val 16667"/>
            </a:avLst>
          </a:prstGeom>
          <a:noFill/>
          <a:ln>
            <a:noFill/>
          </a:ln>
        </p:spPr>
      </p:pic>
      <p:sp>
        <p:nvSpPr>
          <p:cNvPr id="486" name="Google Shape;486;p62"/>
          <p:cNvSpPr txBox="1"/>
          <p:nvPr/>
        </p:nvSpPr>
        <p:spPr>
          <a:xfrm>
            <a:off x="1371600" y="3014175"/>
            <a:ext cx="6401100" cy="1015800"/>
          </a:xfrm>
          <a:prstGeom prst="rect">
            <a:avLst/>
          </a:prstGeom>
          <a:noFill/>
          <a:ln>
            <a:noFill/>
          </a:ln>
        </p:spPr>
        <p:txBody>
          <a:bodyPr spcFirstLastPara="1" wrap="square" lIns="0" tIns="0" rIns="0" bIns="0" anchor="t" anchorCtr="0">
            <a:spAutoFit/>
          </a:bodyPr>
          <a:lstStyle/>
          <a:p>
            <a:pPr marL="0" lvl="0" indent="0" algn="just" rtl="0">
              <a:lnSpc>
                <a:spcPct val="150000"/>
              </a:lnSpc>
              <a:spcBef>
                <a:spcPts val="0"/>
              </a:spcBef>
              <a:spcAft>
                <a:spcPts val="250"/>
              </a:spcAft>
              <a:buNone/>
            </a:pPr>
            <a:r>
              <a:rPr lang="en" sz="1200">
                <a:solidFill>
                  <a:schemeClr val="dk1"/>
                </a:solidFill>
              </a:rPr>
              <a:t>These companies claim to provide "free" services, but the reality is that almost every young person in India is becoming their "joker" or "entertainment tool" for free. It would not be incorrect to say that these companies are making billions of rupees through these trivial activities, while the commercial and industrial skills of Indian youth are slowly diminishing.</a:t>
            </a:r>
            <a:endParaRPr sz="1200">
              <a:solidFill>
                <a:schemeClr val="dk1"/>
              </a:solidFill>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490"/>
        <p:cNvGrpSpPr/>
        <p:nvPr/>
      </p:nvGrpSpPr>
      <p:grpSpPr>
        <a:xfrm>
          <a:off x="0" y="0"/>
          <a:ext cx="0" cy="0"/>
          <a:chOff x="0" y="0"/>
          <a:chExt cx="0" cy="0"/>
        </a:xfrm>
      </p:grpSpPr>
      <p:sp>
        <p:nvSpPr>
          <p:cNvPr id="491" name="Google Shape;491;p63"/>
          <p:cNvSpPr txBox="1"/>
          <p:nvPr/>
        </p:nvSpPr>
        <p:spPr>
          <a:xfrm>
            <a:off x="1371600" y="457675"/>
            <a:ext cx="6401100" cy="1293000"/>
          </a:xfrm>
          <a:prstGeom prst="rect">
            <a:avLst/>
          </a:prstGeom>
          <a:noFill/>
          <a:ln>
            <a:noFill/>
          </a:ln>
        </p:spPr>
        <p:txBody>
          <a:bodyPr spcFirstLastPara="1" wrap="square" lIns="0" tIns="0" rIns="0" bIns="0" anchor="t" anchorCtr="0">
            <a:spAutoFit/>
          </a:bodyPr>
          <a:lstStyle/>
          <a:p>
            <a:pPr marL="0" lvl="0" indent="0" algn="just" rtl="0">
              <a:lnSpc>
                <a:spcPct val="150000"/>
              </a:lnSpc>
              <a:spcBef>
                <a:spcPts val="0"/>
              </a:spcBef>
              <a:spcAft>
                <a:spcPts val="250"/>
              </a:spcAft>
              <a:buNone/>
            </a:pPr>
            <a:r>
              <a:rPr lang="en" sz="1200">
                <a:solidFill>
                  <a:schemeClr val="dk1"/>
                </a:solidFill>
              </a:rPr>
              <a:t>These companies have cleverly taken advantage of the emptiness and unemployment among the youth, making them a part of their schemes. Softa views this as a weakening of the future of more than 70% of India's youth and a deliberate effort to harm the social, cultural, and economic framework of the country. These companies are putting India's cultural diversity and social balance at risk, which is a serious concern for the country's future.</a:t>
            </a:r>
            <a:endParaRPr sz="1200">
              <a:solidFill>
                <a:schemeClr val="dk1"/>
              </a:solidFill>
            </a:endParaRPr>
          </a:p>
        </p:txBody>
      </p:sp>
      <p:pic>
        <p:nvPicPr>
          <p:cNvPr id="492" name="Google Shape;492;p63"/>
          <p:cNvPicPr preferRelativeResize="0"/>
          <p:nvPr/>
        </p:nvPicPr>
        <p:blipFill>
          <a:blip r:embed="rId3">
            <a:alphaModFix/>
          </a:blip>
          <a:stretch>
            <a:fillRect/>
          </a:stretch>
        </p:blipFill>
        <p:spPr>
          <a:xfrm>
            <a:off x="2378188" y="1878725"/>
            <a:ext cx="4387500" cy="2925000"/>
          </a:xfrm>
          <a:prstGeom prst="roundRect">
            <a:avLst>
              <a:gd name="adj" fmla="val 16667"/>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496"/>
        <p:cNvGrpSpPr/>
        <p:nvPr/>
      </p:nvGrpSpPr>
      <p:grpSpPr>
        <a:xfrm>
          <a:off x="0" y="0"/>
          <a:ext cx="0" cy="0"/>
          <a:chOff x="0" y="0"/>
          <a:chExt cx="0" cy="0"/>
        </a:xfrm>
      </p:grpSpPr>
      <p:sp>
        <p:nvSpPr>
          <p:cNvPr id="497" name="Google Shape;497;p64"/>
          <p:cNvSpPr txBox="1"/>
          <p:nvPr/>
        </p:nvSpPr>
        <p:spPr>
          <a:xfrm>
            <a:off x="1371600" y="457675"/>
            <a:ext cx="6401100" cy="1293000"/>
          </a:xfrm>
          <a:prstGeom prst="rect">
            <a:avLst/>
          </a:prstGeom>
          <a:noFill/>
          <a:ln>
            <a:noFill/>
          </a:ln>
        </p:spPr>
        <p:txBody>
          <a:bodyPr spcFirstLastPara="1" wrap="square" lIns="0" tIns="0" rIns="0" bIns="0" anchor="t" anchorCtr="0">
            <a:spAutoFit/>
          </a:bodyPr>
          <a:lstStyle/>
          <a:p>
            <a:pPr marL="0" lvl="0" indent="0" algn="just" rtl="0">
              <a:lnSpc>
                <a:spcPct val="150000"/>
              </a:lnSpc>
              <a:spcBef>
                <a:spcPts val="0"/>
              </a:spcBef>
              <a:spcAft>
                <a:spcPts val="250"/>
              </a:spcAft>
              <a:buNone/>
            </a:pPr>
            <a:r>
              <a:rPr lang="en" sz="1200">
                <a:solidFill>
                  <a:schemeClr val="dk1"/>
                </a:solidFill>
              </a:rPr>
              <a:t>Softa, through its apps and artificial intelligence (AI), will create an environment for children and youth where they can not only enjoy entertainment but also be encouraged in their intellectual skills, creative abilities, and cultural development. This development will be ensured in an environment that is aligned with their own cultural context, allowing them to make holistic and balanced progress while staying connected to their roots.</a:t>
            </a:r>
            <a:endParaRPr sz="1200">
              <a:solidFill>
                <a:schemeClr val="dk1"/>
              </a:solidFill>
            </a:endParaRPr>
          </a:p>
        </p:txBody>
      </p:sp>
      <p:pic>
        <p:nvPicPr>
          <p:cNvPr id="498" name="Google Shape;498;p64"/>
          <p:cNvPicPr preferRelativeResize="0"/>
          <p:nvPr/>
        </p:nvPicPr>
        <p:blipFill rotWithShape="1">
          <a:blip r:embed="rId3">
            <a:alphaModFix/>
          </a:blip>
          <a:srcRect t="11191" b="9380"/>
          <a:stretch/>
        </p:blipFill>
        <p:spPr>
          <a:xfrm>
            <a:off x="1371600" y="1924925"/>
            <a:ext cx="2243400" cy="2672700"/>
          </a:xfrm>
          <a:prstGeom prst="roundRect">
            <a:avLst>
              <a:gd name="adj" fmla="val 16667"/>
            </a:avLst>
          </a:prstGeom>
          <a:noFill/>
          <a:ln>
            <a:noFill/>
          </a:ln>
        </p:spPr>
      </p:pic>
      <p:sp>
        <p:nvSpPr>
          <p:cNvPr id="499" name="Google Shape;499;p64"/>
          <p:cNvSpPr txBox="1"/>
          <p:nvPr/>
        </p:nvSpPr>
        <p:spPr>
          <a:xfrm>
            <a:off x="3814900" y="1924925"/>
            <a:ext cx="3957600" cy="2124300"/>
          </a:xfrm>
          <a:prstGeom prst="rect">
            <a:avLst/>
          </a:prstGeom>
          <a:noFill/>
          <a:ln>
            <a:noFill/>
          </a:ln>
        </p:spPr>
        <p:txBody>
          <a:bodyPr spcFirstLastPara="1" wrap="square" lIns="0" tIns="0" rIns="0" bIns="0" anchor="t" anchorCtr="0">
            <a:spAutoFit/>
          </a:bodyPr>
          <a:lstStyle/>
          <a:p>
            <a:pPr marL="0" lvl="0" indent="0" algn="just" rtl="0">
              <a:lnSpc>
                <a:spcPct val="150000"/>
              </a:lnSpc>
              <a:spcBef>
                <a:spcPts val="0"/>
              </a:spcBef>
              <a:spcAft>
                <a:spcPts val="250"/>
              </a:spcAft>
              <a:buNone/>
            </a:pPr>
            <a:r>
              <a:rPr lang="en" sz="1200">
                <a:solidFill>
                  <a:schemeClr val="dk1"/>
                </a:solidFill>
              </a:rPr>
              <a:t>Similarly, Softa's other units will also be fully dedicated to achieving their respective goals using the advanced technologies and artificial intelligence (AI) developed by Softa. Through their actions and efforts, these units will contribute to creating a positive and empowering environment, ensuring not only the holistic development of individuals but also giving a new dimension to the progress of society.</a:t>
            </a:r>
            <a:endParaRPr sz="1200">
              <a:solidFill>
                <a:schemeClr val="dk1"/>
              </a:solidFill>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503"/>
        <p:cNvGrpSpPr/>
        <p:nvPr/>
      </p:nvGrpSpPr>
      <p:grpSpPr>
        <a:xfrm>
          <a:off x="0" y="0"/>
          <a:ext cx="0" cy="0"/>
          <a:chOff x="0" y="0"/>
          <a:chExt cx="0" cy="0"/>
        </a:xfrm>
      </p:grpSpPr>
      <p:sp>
        <p:nvSpPr>
          <p:cNvPr id="504" name="Google Shape;504;p65"/>
          <p:cNvSpPr txBox="1"/>
          <p:nvPr/>
        </p:nvSpPr>
        <p:spPr>
          <a:xfrm>
            <a:off x="1371600" y="457675"/>
            <a:ext cx="6401100" cy="1569900"/>
          </a:xfrm>
          <a:prstGeom prst="rect">
            <a:avLst/>
          </a:prstGeom>
          <a:noFill/>
          <a:ln>
            <a:noFill/>
          </a:ln>
        </p:spPr>
        <p:txBody>
          <a:bodyPr spcFirstLastPara="1" wrap="square" lIns="0" tIns="0" rIns="0" bIns="0" anchor="t" anchorCtr="0">
            <a:spAutoFit/>
          </a:bodyPr>
          <a:lstStyle/>
          <a:p>
            <a:pPr marL="0" lvl="0" indent="0" algn="just" rtl="0">
              <a:lnSpc>
                <a:spcPct val="150000"/>
              </a:lnSpc>
              <a:spcBef>
                <a:spcPts val="0"/>
              </a:spcBef>
              <a:spcAft>
                <a:spcPts val="250"/>
              </a:spcAft>
              <a:buNone/>
            </a:pPr>
            <a:r>
              <a:rPr lang="en" sz="1200">
                <a:solidFill>
                  <a:schemeClr val="dk1"/>
                </a:solidFill>
              </a:rPr>
              <a:t>This is not just a project or an economic reform plan, but Softa's ambitious initiative will serve as a powerful means to connect every household in rural areas with the international market. Additionally, it will develop a new and unique system, completely different from the traditional models of urbanization and industrialization. This system will present a model of socio-economic development that will be fully realized while preserving the traditions and customs of any culture and society, with pride.</a:t>
            </a:r>
            <a:endParaRPr sz="1200">
              <a:solidFill>
                <a:schemeClr val="dk1"/>
              </a:solidFill>
            </a:endParaRPr>
          </a:p>
        </p:txBody>
      </p:sp>
      <p:sp>
        <p:nvSpPr>
          <p:cNvPr id="505" name="Google Shape;505;p65"/>
          <p:cNvSpPr txBox="1"/>
          <p:nvPr/>
        </p:nvSpPr>
        <p:spPr>
          <a:xfrm>
            <a:off x="1371600" y="3484875"/>
            <a:ext cx="6401100" cy="1569900"/>
          </a:xfrm>
          <a:prstGeom prst="rect">
            <a:avLst/>
          </a:prstGeom>
          <a:noFill/>
          <a:ln>
            <a:noFill/>
          </a:ln>
        </p:spPr>
        <p:txBody>
          <a:bodyPr spcFirstLastPara="1" wrap="square" lIns="0" tIns="0" rIns="0" bIns="0" anchor="t" anchorCtr="0">
            <a:spAutoFit/>
          </a:bodyPr>
          <a:lstStyle/>
          <a:p>
            <a:pPr marL="0" lvl="0" indent="0" algn="just" rtl="0">
              <a:lnSpc>
                <a:spcPct val="150000"/>
              </a:lnSpc>
              <a:spcBef>
                <a:spcPts val="0"/>
              </a:spcBef>
              <a:spcAft>
                <a:spcPts val="250"/>
              </a:spcAft>
              <a:buNone/>
            </a:pPr>
            <a:r>
              <a:rPr lang="en" sz="1200">
                <a:solidFill>
                  <a:schemeClr val="dk1"/>
                </a:solidFill>
              </a:rPr>
              <a:t>With the use of artificial intelligence (AI) and advanced technology developed specifically for this purpose by Softa, Jharkhand will emerge as a developed and cutting-edge state in the coming years. This state will achieve high standards in terms of progress and development, comparable to any small European country, like Finland. Softa's initiative will not only make Jharkhand a prosperous and empowered state but will also help place it prominently on the global map, alongside India.</a:t>
            </a:r>
            <a:endParaRPr sz="1200">
              <a:solidFill>
                <a:schemeClr val="dk1"/>
              </a:solidFill>
            </a:endParaRPr>
          </a:p>
        </p:txBody>
      </p:sp>
      <p:pic>
        <p:nvPicPr>
          <p:cNvPr id="506" name="Google Shape;506;p65"/>
          <p:cNvPicPr preferRelativeResize="0"/>
          <p:nvPr/>
        </p:nvPicPr>
        <p:blipFill>
          <a:blip r:embed="rId3">
            <a:alphaModFix/>
          </a:blip>
          <a:stretch>
            <a:fillRect/>
          </a:stretch>
        </p:blipFill>
        <p:spPr>
          <a:xfrm>
            <a:off x="1371600" y="2125500"/>
            <a:ext cx="2106000" cy="1342200"/>
          </a:xfrm>
          <a:prstGeom prst="roundRect">
            <a:avLst>
              <a:gd name="adj" fmla="val 16667"/>
            </a:avLst>
          </a:prstGeom>
          <a:noFill/>
          <a:ln>
            <a:noFill/>
          </a:ln>
        </p:spPr>
      </p:pic>
      <p:pic>
        <p:nvPicPr>
          <p:cNvPr id="507" name="Google Shape;507;p65"/>
          <p:cNvPicPr preferRelativeResize="0"/>
          <p:nvPr/>
        </p:nvPicPr>
        <p:blipFill>
          <a:blip r:embed="rId4">
            <a:alphaModFix/>
          </a:blip>
          <a:stretch>
            <a:fillRect/>
          </a:stretch>
        </p:blipFill>
        <p:spPr>
          <a:xfrm>
            <a:off x="5666700" y="2125501"/>
            <a:ext cx="2106000" cy="1342200"/>
          </a:xfrm>
          <a:prstGeom prst="roundRect">
            <a:avLst>
              <a:gd name="adj" fmla="val 16667"/>
            </a:avLst>
          </a:prstGeom>
          <a:noFill/>
          <a:ln>
            <a:noFill/>
          </a:ln>
        </p:spPr>
      </p:pic>
      <p:pic>
        <p:nvPicPr>
          <p:cNvPr id="508" name="Google Shape;508;p65"/>
          <p:cNvPicPr preferRelativeResize="0"/>
          <p:nvPr/>
        </p:nvPicPr>
        <p:blipFill rotWithShape="1">
          <a:blip r:embed="rId5">
            <a:alphaModFix/>
          </a:blip>
          <a:srcRect l="4456" r="5687"/>
          <a:stretch/>
        </p:blipFill>
        <p:spPr>
          <a:xfrm>
            <a:off x="4008850" y="2455357"/>
            <a:ext cx="1111350" cy="682660"/>
          </a:xfrm>
          <a:prstGeom prst="rect">
            <a:avLst/>
          </a:prstGeom>
          <a:noFill/>
          <a:ln>
            <a:noFill/>
          </a:ln>
        </p:spPr>
      </p:pic>
      <p:cxnSp>
        <p:nvCxnSpPr>
          <p:cNvPr id="509" name="Google Shape;509;p65"/>
          <p:cNvCxnSpPr>
            <a:stCxn id="506" idx="3"/>
            <a:endCxn id="508" idx="1"/>
          </p:cNvCxnSpPr>
          <p:nvPr/>
        </p:nvCxnSpPr>
        <p:spPr>
          <a:xfrm>
            <a:off x="3477600" y="2796600"/>
            <a:ext cx="531300" cy="0"/>
          </a:xfrm>
          <a:prstGeom prst="straightConnector1">
            <a:avLst/>
          </a:prstGeom>
          <a:noFill/>
          <a:ln w="19050" cap="flat" cmpd="sng">
            <a:solidFill>
              <a:schemeClr val="accent1"/>
            </a:solidFill>
            <a:prstDash val="solid"/>
            <a:round/>
            <a:headEnd type="none" w="med" len="med"/>
            <a:tailEnd type="none" w="med" len="med"/>
          </a:ln>
        </p:spPr>
      </p:cxnSp>
      <p:cxnSp>
        <p:nvCxnSpPr>
          <p:cNvPr id="510" name="Google Shape;510;p65"/>
          <p:cNvCxnSpPr>
            <a:stCxn id="508" idx="3"/>
            <a:endCxn id="507" idx="1"/>
          </p:cNvCxnSpPr>
          <p:nvPr/>
        </p:nvCxnSpPr>
        <p:spPr>
          <a:xfrm>
            <a:off x="5120200" y="2796687"/>
            <a:ext cx="546600" cy="0"/>
          </a:xfrm>
          <a:prstGeom prst="straightConnector1">
            <a:avLst/>
          </a:prstGeom>
          <a:noFill/>
          <a:ln w="19050" cap="flat" cmpd="sng">
            <a:solidFill>
              <a:schemeClr val="accent1"/>
            </a:solidFill>
            <a:prstDash val="solid"/>
            <a:round/>
            <a:headEnd type="none" w="med" len="med"/>
            <a:tailEnd type="none" w="med" len="med"/>
          </a:ln>
        </p:spPr>
      </p:cxn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514"/>
        <p:cNvGrpSpPr/>
        <p:nvPr/>
      </p:nvGrpSpPr>
      <p:grpSpPr>
        <a:xfrm>
          <a:off x="0" y="0"/>
          <a:ext cx="0" cy="0"/>
          <a:chOff x="0" y="0"/>
          <a:chExt cx="0" cy="0"/>
        </a:xfrm>
      </p:grpSpPr>
      <p:sp>
        <p:nvSpPr>
          <p:cNvPr id="515" name="Google Shape;515;p66"/>
          <p:cNvSpPr/>
          <p:nvPr/>
        </p:nvSpPr>
        <p:spPr>
          <a:xfrm>
            <a:off x="1371500" y="457200"/>
            <a:ext cx="6400800" cy="365700"/>
          </a:xfrm>
          <a:prstGeom prst="rect">
            <a:avLst/>
          </a:prstGeom>
          <a:solidFill>
            <a:srgbClr val="6AA84F"/>
          </a:solidFill>
          <a:ln>
            <a:noFill/>
          </a:ln>
        </p:spPr>
        <p:txBody>
          <a:bodyPr spcFirstLastPara="1" wrap="square" lIns="0" tIns="91425" rIns="0" bIns="0" anchor="ctr" anchorCtr="0">
            <a:noAutofit/>
          </a:bodyPr>
          <a:lstStyle/>
          <a:p>
            <a:pPr marL="0" lvl="0" indent="0" algn="ctr" rtl="0">
              <a:lnSpc>
                <a:spcPct val="115000"/>
              </a:lnSpc>
              <a:spcBef>
                <a:spcPts val="1200"/>
              </a:spcBef>
              <a:spcAft>
                <a:spcPts val="1200"/>
              </a:spcAft>
              <a:buNone/>
            </a:pPr>
            <a:r>
              <a:rPr lang="en" sz="1800" b="1">
                <a:solidFill>
                  <a:schemeClr val="lt1"/>
                </a:solidFill>
              </a:rPr>
              <a:t>वानांचल उद्यम शक्ति परियोजना के मुख्य बिंदु</a:t>
            </a:r>
            <a:endParaRPr sz="1800" b="1">
              <a:solidFill>
                <a:schemeClr val="lt1"/>
              </a:solidFill>
            </a:endParaRPr>
          </a:p>
        </p:txBody>
      </p:sp>
      <p:pic>
        <p:nvPicPr>
          <p:cNvPr id="516" name="Google Shape;516;p66"/>
          <p:cNvPicPr preferRelativeResize="0"/>
          <p:nvPr/>
        </p:nvPicPr>
        <p:blipFill rotWithShape="1">
          <a:blip r:embed="rId3">
            <a:alphaModFix/>
          </a:blip>
          <a:srcRect/>
          <a:stretch/>
        </p:blipFill>
        <p:spPr>
          <a:xfrm>
            <a:off x="1453475" y="952987"/>
            <a:ext cx="1315500" cy="1315500"/>
          </a:xfrm>
          <a:prstGeom prst="roundRect">
            <a:avLst>
              <a:gd name="adj" fmla="val 16667"/>
            </a:avLst>
          </a:prstGeom>
          <a:noFill/>
          <a:ln>
            <a:noFill/>
          </a:ln>
        </p:spPr>
      </p:pic>
      <p:sp>
        <p:nvSpPr>
          <p:cNvPr id="517" name="Google Shape;517;p66"/>
          <p:cNvSpPr txBox="1"/>
          <p:nvPr/>
        </p:nvSpPr>
        <p:spPr>
          <a:xfrm>
            <a:off x="1380875" y="2495287"/>
            <a:ext cx="1460700" cy="153900"/>
          </a:xfrm>
          <a:prstGeom prst="rect">
            <a:avLst/>
          </a:prstGeom>
          <a:noFill/>
          <a:ln>
            <a:noFill/>
          </a:ln>
        </p:spPr>
        <p:txBody>
          <a:bodyPr spcFirstLastPara="1" wrap="square" lIns="0" tIns="0" rIns="0" bIns="0" anchor="ctr" anchorCtr="0">
            <a:spAutoFit/>
          </a:bodyPr>
          <a:lstStyle/>
          <a:p>
            <a:pPr marL="0" lvl="0" indent="0" algn="ctr" rtl="0">
              <a:lnSpc>
                <a:spcPct val="150000"/>
              </a:lnSpc>
              <a:spcBef>
                <a:spcPts val="0"/>
              </a:spcBef>
              <a:spcAft>
                <a:spcPts val="250"/>
              </a:spcAft>
              <a:buNone/>
            </a:pPr>
            <a:r>
              <a:rPr lang="en" sz="1000" b="1">
                <a:solidFill>
                  <a:schemeClr val="dk1"/>
                </a:solidFill>
              </a:rPr>
              <a:t>HOLA AI by Softa</a:t>
            </a:r>
            <a:endParaRPr sz="1000" b="1">
              <a:solidFill>
                <a:schemeClr val="dk1"/>
              </a:solidFill>
            </a:endParaRPr>
          </a:p>
        </p:txBody>
      </p:sp>
      <p:sp>
        <p:nvSpPr>
          <p:cNvPr id="518" name="Google Shape;518;p66"/>
          <p:cNvSpPr/>
          <p:nvPr/>
        </p:nvSpPr>
        <p:spPr>
          <a:xfrm>
            <a:off x="1928375" y="2070812"/>
            <a:ext cx="365700" cy="365700"/>
          </a:xfrm>
          <a:prstGeom prst="ellipse">
            <a:avLst/>
          </a:prstGeom>
          <a:solidFill>
            <a:srgbClr val="F1C23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b="1"/>
              <a:t>1</a:t>
            </a:r>
            <a:endParaRPr b="1"/>
          </a:p>
        </p:txBody>
      </p:sp>
      <p:grpSp>
        <p:nvGrpSpPr>
          <p:cNvPr id="519" name="Google Shape;519;p66"/>
          <p:cNvGrpSpPr/>
          <p:nvPr/>
        </p:nvGrpSpPr>
        <p:grpSpPr>
          <a:xfrm>
            <a:off x="3914250" y="952980"/>
            <a:ext cx="1315500" cy="2132370"/>
            <a:chOff x="3813514" y="1024180"/>
            <a:chExt cx="1315500" cy="2132370"/>
          </a:xfrm>
        </p:grpSpPr>
        <p:pic>
          <p:nvPicPr>
            <p:cNvPr id="520" name="Google Shape;520;p66"/>
            <p:cNvPicPr preferRelativeResize="0"/>
            <p:nvPr/>
          </p:nvPicPr>
          <p:blipFill rotWithShape="1">
            <a:blip r:embed="rId4">
              <a:alphaModFix/>
            </a:blip>
            <a:srcRect l="9557" r="23744"/>
            <a:stretch/>
          </p:blipFill>
          <p:spPr>
            <a:xfrm>
              <a:off x="3813514" y="1024180"/>
              <a:ext cx="1315500" cy="1315500"/>
            </a:xfrm>
            <a:prstGeom prst="roundRect">
              <a:avLst>
                <a:gd name="adj" fmla="val 16667"/>
              </a:avLst>
            </a:prstGeom>
            <a:noFill/>
            <a:ln>
              <a:noFill/>
            </a:ln>
          </p:spPr>
        </p:pic>
        <p:sp>
          <p:nvSpPr>
            <p:cNvPr id="521" name="Google Shape;521;p66"/>
            <p:cNvSpPr txBox="1"/>
            <p:nvPr/>
          </p:nvSpPr>
          <p:spPr>
            <a:xfrm>
              <a:off x="3902914" y="2540950"/>
              <a:ext cx="1136700" cy="615600"/>
            </a:xfrm>
            <a:prstGeom prst="rect">
              <a:avLst/>
            </a:prstGeom>
            <a:noFill/>
            <a:ln>
              <a:noFill/>
            </a:ln>
          </p:spPr>
          <p:txBody>
            <a:bodyPr spcFirstLastPara="1" wrap="square" lIns="0" tIns="0" rIns="0" bIns="0" anchor="ctr" anchorCtr="0">
              <a:spAutoFit/>
            </a:bodyPr>
            <a:lstStyle/>
            <a:p>
              <a:pPr marL="0" lvl="0" indent="0" algn="ctr" rtl="0">
                <a:lnSpc>
                  <a:spcPct val="150000"/>
                </a:lnSpc>
                <a:spcBef>
                  <a:spcPts val="0"/>
                </a:spcBef>
                <a:spcAft>
                  <a:spcPts val="250"/>
                </a:spcAft>
                <a:buNone/>
              </a:pPr>
              <a:r>
                <a:rPr lang="en" sz="1000" b="1">
                  <a:solidFill>
                    <a:schemeClr val="dk1"/>
                  </a:solidFill>
                </a:rPr>
                <a:t>ZKTOR (All-in-One Super App by Softa)</a:t>
              </a:r>
              <a:endParaRPr sz="1000" b="1">
                <a:solidFill>
                  <a:schemeClr val="dk1"/>
                </a:solidFill>
              </a:endParaRPr>
            </a:p>
          </p:txBody>
        </p:sp>
        <p:sp>
          <p:nvSpPr>
            <p:cNvPr id="522" name="Google Shape;522;p66"/>
            <p:cNvSpPr/>
            <p:nvPr/>
          </p:nvSpPr>
          <p:spPr>
            <a:xfrm>
              <a:off x="4288414" y="2116480"/>
              <a:ext cx="365700" cy="365700"/>
            </a:xfrm>
            <a:prstGeom prst="ellipse">
              <a:avLst/>
            </a:prstGeom>
            <a:solidFill>
              <a:srgbClr val="F1C23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b="1"/>
                <a:t>2</a:t>
              </a:r>
              <a:endParaRPr b="1"/>
            </a:p>
          </p:txBody>
        </p:sp>
      </p:grpSp>
      <p:pic>
        <p:nvPicPr>
          <p:cNvPr id="523" name="Google Shape;523;p66"/>
          <p:cNvPicPr preferRelativeResize="0"/>
          <p:nvPr/>
        </p:nvPicPr>
        <p:blipFill rotWithShape="1">
          <a:blip r:embed="rId5">
            <a:alphaModFix/>
          </a:blip>
          <a:srcRect l="16647" r="16654"/>
          <a:stretch/>
        </p:blipFill>
        <p:spPr>
          <a:xfrm>
            <a:off x="6407373" y="952987"/>
            <a:ext cx="1315500" cy="1315500"/>
          </a:xfrm>
          <a:prstGeom prst="roundRect">
            <a:avLst>
              <a:gd name="adj" fmla="val 16667"/>
            </a:avLst>
          </a:prstGeom>
          <a:noFill/>
          <a:ln>
            <a:noFill/>
          </a:ln>
        </p:spPr>
      </p:pic>
      <p:sp>
        <p:nvSpPr>
          <p:cNvPr id="524" name="Google Shape;524;p66"/>
          <p:cNvSpPr txBox="1"/>
          <p:nvPr/>
        </p:nvSpPr>
        <p:spPr>
          <a:xfrm>
            <a:off x="6481525" y="2495300"/>
            <a:ext cx="1214700" cy="1077600"/>
          </a:xfrm>
          <a:prstGeom prst="rect">
            <a:avLst/>
          </a:prstGeom>
          <a:noFill/>
          <a:ln>
            <a:noFill/>
          </a:ln>
        </p:spPr>
        <p:txBody>
          <a:bodyPr spcFirstLastPara="1" wrap="square" lIns="0" tIns="0" rIns="0" bIns="0" anchor="ctr" anchorCtr="0">
            <a:spAutoFit/>
          </a:bodyPr>
          <a:lstStyle/>
          <a:p>
            <a:pPr marL="0" lvl="0" indent="0" algn="ctr" rtl="0">
              <a:lnSpc>
                <a:spcPct val="150000"/>
              </a:lnSpc>
              <a:spcBef>
                <a:spcPts val="0"/>
              </a:spcBef>
              <a:spcAft>
                <a:spcPts val="250"/>
              </a:spcAft>
              <a:buNone/>
            </a:pPr>
            <a:r>
              <a:rPr lang="en" sz="1000" b="1">
                <a:solidFill>
                  <a:schemeClr val="dk1"/>
                </a:solidFill>
              </a:rPr>
              <a:t>Construction of a high-tech, central multimodal hub in Santal Pargana (Sahibganj)</a:t>
            </a:r>
            <a:endParaRPr sz="1000" b="1">
              <a:solidFill>
                <a:schemeClr val="dk1"/>
              </a:solidFill>
            </a:endParaRPr>
          </a:p>
        </p:txBody>
      </p:sp>
      <p:grpSp>
        <p:nvGrpSpPr>
          <p:cNvPr id="525" name="Google Shape;525;p66"/>
          <p:cNvGrpSpPr/>
          <p:nvPr/>
        </p:nvGrpSpPr>
        <p:grpSpPr>
          <a:xfrm>
            <a:off x="2291419" y="2643075"/>
            <a:ext cx="2038200" cy="2219704"/>
            <a:chOff x="1928216" y="2811015"/>
            <a:chExt cx="2038200" cy="2219704"/>
          </a:xfrm>
        </p:grpSpPr>
        <p:pic>
          <p:nvPicPr>
            <p:cNvPr id="526" name="Google Shape;526;p66"/>
            <p:cNvPicPr preferRelativeResize="0"/>
            <p:nvPr/>
          </p:nvPicPr>
          <p:blipFill rotWithShape="1">
            <a:blip r:embed="rId6">
              <a:alphaModFix/>
            </a:blip>
            <a:srcRect l="21893" r="21898"/>
            <a:stretch/>
          </p:blipFill>
          <p:spPr>
            <a:xfrm>
              <a:off x="2263350" y="2811015"/>
              <a:ext cx="1315500" cy="1315500"/>
            </a:xfrm>
            <a:prstGeom prst="roundRect">
              <a:avLst>
                <a:gd name="adj" fmla="val 16667"/>
              </a:avLst>
            </a:prstGeom>
            <a:noFill/>
            <a:ln>
              <a:noFill/>
            </a:ln>
          </p:spPr>
        </p:pic>
        <p:sp>
          <p:nvSpPr>
            <p:cNvPr id="527" name="Google Shape;527;p66"/>
            <p:cNvSpPr txBox="1"/>
            <p:nvPr/>
          </p:nvSpPr>
          <p:spPr>
            <a:xfrm>
              <a:off x="1928216" y="4353319"/>
              <a:ext cx="2038200" cy="677400"/>
            </a:xfrm>
            <a:prstGeom prst="rect">
              <a:avLst/>
            </a:prstGeom>
            <a:noFill/>
            <a:ln>
              <a:noFill/>
            </a:ln>
          </p:spPr>
          <p:txBody>
            <a:bodyPr spcFirstLastPara="1" wrap="square" lIns="0" tIns="0" rIns="0" bIns="0" anchor="ctr" anchorCtr="0">
              <a:spAutoFit/>
            </a:bodyPr>
            <a:lstStyle/>
            <a:p>
              <a:pPr marL="0" lvl="0" indent="0" algn="ctr" rtl="0">
                <a:lnSpc>
                  <a:spcPct val="150000"/>
                </a:lnSpc>
                <a:spcBef>
                  <a:spcPts val="0"/>
                </a:spcBef>
                <a:spcAft>
                  <a:spcPts val="250"/>
                </a:spcAft>
                <a:buNone/>
              </a:pPr>
              <a:r>
                <a:rPr lang="en" sz="1100" b="1">
                  <a:solidFill>
                    <a:schemeClr val="dk1"/>
                  </a:solidFill>
                </a:rPr>
                <a:t>A total of 10-12 local centres will be constructed in different areas of Santhal Pargana</a:t>
              </a:r>
              <a:endParaRPr sz="1000" b="1">
                <a:solidFill>
                  <a:schemeClr val="dk1"/>
                </a:solidFill>
              </a:endParaRPr>
            </a:p>
          </p:txBody>
        </p:sp>
        <p:sp>
          <p:nvSpPr>
            <p:cNvPr id="528" name="Google Shape;528;p66"/>
            <p:cNvSpPr/>
            <p:nvPr/>
          </p:nvSpPr>
          <p:spPr>
            <a:xfrm>
              <a:off x="2764466" y="3928840"/>
              <a:ext cx="365700" cy="365700"/>
            </a:xfrm>
            <a:prstGeom prst="ellipse">
              <a:avLst/>
            </a:prstGeom>
            <a:solidFill>
              <a:srgbClr val="F1C23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b="1"/>
                <a:t>4</a:t>
              </a:r>
              <a:endParaRPr b="1"/>
            </a:p>
          </p:txBody>
        </p:sp>
      </p:grpSp>
      <p:sp>
        <p:nvSpPr>
          <p:cNvPr id="529" name="Google Shape;529;p66"/>
          <p:cNvSpPr/>
          <p:nvPr/>
        </p:nvSpPr>
        <p:spPr>
          <a:xfrm>
            <a:off x="6882273" y="2070812"/>
            <a:ext cx="365700" cy="365700"/>
          </a:xfrm>
          <a:prstGeom prst="ellipse">
            <a:avLst/>
          </a:prstGeom>
          <a:solidFill>
            <a:srgbClr val="F1C23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b="1"/>
              <a:t>3</a:t>
            </a:r>
            <a:endParaRPr b="1"/>
          </a:p>
        </p:txBody>
      </p:sp>
      <p:grpSp>
        <p:nvGrpSpPr>
          <p:cNvPr id="530" name="Google Shape;530;p66"/>
          <p:cNvGrpSpPr/>
          <p:nvPr/>
        </p:nvGrpSpPr>
        <p:grpSpPr>
          <a:xfrm>
            <a:off x="5059525" y="2643075"/>
            <a:ext cx="1422000" cy="2157910"/>
            <a:chOff x="4770474" y="2998644"/>
            <a:chExt cx="1422000" cy="2157910"/>
          </a:xfrm>
        </p:grpSpPr>
        <p:pic>
          <p:nvPicPr>
            <p:cNvPr id="531" name="Google Shape;531;p66"/>
            <p:cNvPicPr preferRelativeResize="0"/>
            <p:nvPr/>
          </p:nvPicPr>
          <p:blipFill rotWithShape="1">
            <a:blip r:embed="rId7">
              <a:alphaModFix/>
            </a:blip>
            <a:srcRect l="16647" r="16654"/>
            <a:stretch/>
          </p:blipFill>
          <p:spPr>
            <a:xfrm>
              <a:off x="4840181" y="2998644"/>
              <a:ext cx="1315500" cy="1315500"/>
            </a:xfrm>
            <a:prstGeom prst="roundRect">
              <a:avLst>
                <a:gd name="adj" fmla="val 16667"/>
              </a:avLst>
            </a:prstGeom>
            <a:noFill/>
            <a:ln>
              <a:noFill/>
            </a:ln>
          </p:spPr>
        </p:pic>
        <p:sp>
          <p:nvSpPr>
            <p:cNvPr id="532" name="Google Shape;532;p66"/>
            <p:cNvSpPr txBox="1"/>
            <p:nvPr/>
          </p:nvSpPr>
          <p:spPr>
            <a:xfrm>
              <a:off x="4770474" y="4540954"/>
              <a:ext cx="1422000" cy="615600"/>
            </a:xfrm>
            <a:prstGeom prst="rect">
              <a:avLst/>
            </a:prstGeom>
            <a:noFill/>
            <a:ln>
              <a:noFill/>
            </a:ln>
          </p:spPr>
          <p:txBody>
            <a:bodyPr spcFirstLastPara="1" wrap="square" lIns="0" tIns="0" rIns="0" bIns="0" anchor="ctr" anchorCtr="0">
              <a:spAutoFit/>
            </a:bodyPr>
            <a:lstStyle/>
            <a:p>
              <a:pPr marL="0" lvl="0" indent="0" algn="ctr" rtl="0">
                <a:lnSpc>
                  <a:spcPct val="150000"/>
                </a:lnSpc>
                <a:spcBef>
                  <a:spcPts val="0"/>
                </a:spcBef>
                <a:spcAft>
                  <a:spcPts val="250"/>
                </a:spcAft>
                <a:buNone/>
              </a:pPr>
              <a:r>
                <a:rPr lang="en" sz="1000" b="1">
                  <a:solidFill>
                    <a:schemeClr val="dk1"/>
                  </a:solidFill>
                </a:rPr>
                <a:t>Export Gateway from Sahibganj River Port to Kolkata Port</a:t>
              </a:r>
              <a:endParaRPr sz="1000" b="1">
                <a:solidFill>
                  <a:schemeClr val="dk1"/>
                </a:solidFill>
              </a:endParaRPr>
            </a:p>
          </p:txBody>
        </p:sp>
        <p:sp>
          <p:nvSpPr>
            <p:cNvPr id="533" name="Google Shape;533;p66"/>
            <p:cNvSpPr/>
            <p:nvPr/>
          </p:nvSpPr>
          <p:spPr>
            <a:xfrm>
              <a:off x="5315081" y="4116469"/>
              <a:ext cx="365700" cy="365700"/>
            </a:xfrm>
            <a:prstGeom prst="ellipse">
              <a:avLst/>
            </a:prstGeom>
            <a:solidFill>
              <a:srgbClr val="F1C23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b="1"/>
                <a:t>5</a:t>
              </a:r>
              <a:endParaRPr b="1"/>
            </a:p>
          </p:txBody>
        </p:sp>
      </p:gr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537"/>
        <p:cNvGrpSpPr/>
        <p:nvPr/>
      </p:nvGrpSpPr>
      <p:grpSpPr>
        <a:xfrm>
          <a:off x="0" y="0"/>
          <a:ext cx="0" cy="0"/>
          <a:chOff x="0" y="0"/>
          <a:chExt cx="0" cy="0"/>
        </a:xfrm>
      </p:grpSpPr>
      <p:sp>
        <p:nvSpPr>
          <p:cNvPr id="538" name="Google Shape;538;p67"/>
          <p:cNvSpPr/>
          <p:nvPr/>
        </p:nvSpPr>
        <p:spPr>
          <a:xfrm>
            <a:off x="1371500" y="457200"/>
            <a:ext cx="6400800" cy="365700"/>
          </a:xfrm>
          <a:prstGeom prst="rect">
            <a:avLst/>
          </a:prstGeom>
          <a:solidFill>
            <a:srgbClr val="6AA84F"/>
          </a:solidFill>
          <a:ln>
            <a:noFill/>
          </a:ln>
        </p:spPr>
        <p:txBody>
          <a:bodyPr spcFirstLastPara="1" wrap="square" lIns="0" tIns="91425" rIns="0" bIns="0" anchor="ctr" anchorCtr="0">
            <a:noAutofit/>
          </a:bodyPr>
          <a:lstStyle/>
          <a:p>
            <a:pPr marL="0" lvl="0" indent="0" algn="ctr" rtl="0">
              <a:lnSpc>
                <a:spcPct val="115000"/>
              </a:lnSpc>
              <a:spcBef>
                <a:spcPts val="1200"/>
              </a:spcBef>
              <a:spcAft>
                <a:spcPts val="1200"/>
              </a:spcAft>
              <a:buNone/>
            </a:pPr>
            <a:r>
              <a:rPr lang="en" sz="1800" b="1">
                <a:solidFill>
                  <a:schemeClr val="lt1"/>
                </a:solidFill>
              </a:rPr>
              <a:t>वानांचल उद्यम शक्ति परियोजना के मुख्य बिंदु</a:t>
            </a:r>
            <a:endParaRPr sz="1800" b="1">
              <a:solidFill>
                <a:schemeClr val="lt1"/>
              </a:solidFill>
            </a:endParaRPr>
          </a:p>
        </p:txBody>
      </p:sp>
      <p:pic>
        <p:nvPicPr>
          <p:cNvPr id="539" name="Google Shape;539;p67"/>
          <p:cNvPicPr preferRelativeResize="0"/>
          <p:nvPr/>
        </p:nvPicPr>
        <p:blipFill rotWithShape="1">
          <a:blip r:embed="rId3">
            <a:alphaModFix/>
          </a:blip>
          <a:srcRect l="16647" r="16654"/>
          <a:stretch/>
        </p:blipFill>
        <p:spPr>
          <a:xfrm>
            <a:off x="1453475" y="1105648"/>
            <a:ext cx="1315500" cy="1315500"/>
          </a:xfrm>
          <a:prstGeom prst="roundRect">
            <a:avLst>
              <a:gd name="adj" fmla="val 16667"/>
            </a:avLst>
          </a:prstGeom>
          <a:noFill/>
          <a:ln>
            <a:noFill/>
          </a:ln>
        </p:spPr>
      </p:pic>
      <p:sp>
        <p:nvSpPr>
          <p:cNvPr id="540" name="Google Shape;540;p67"/>
          <p:cNvSpPr txBox="1"/>
          <p:nvPr/>
        </p:nvSpPr>
        <p:spPr>
          <a:xfrm>
            <a:off x="1380875" y="2647948"/>
            <a:ext cx="1460700" cy="846600"/>
          </a:xfrm>
          <a:prstGeom prst="rect">
            <a:avLst/>
          </a:prstGeom>
          <a:noFill/>
          <a:ln>
            <a:noFill/>
          </a:ln>
        </p:spPr>
        <p:txBody>
          <a:bodyPr spcFirstLastPara="1" wrap="square" lIns="0" tIns="0" rIns="0" bIns="0" anchor="ctr" anchorCtr="0">
            <a:spAutoFit/>
          </a:bodyPr>
          <a:lstStyle/>
          <a:p>
            <a:pPr marL="0" lvl="0" indent="0" algn="ctr" rtl="0">
              <a:lnSpc>
                <a:spcPct val="150000"/>
              </a:lnSpc>
              <a:spcBef>
                <a:spcPts val="0"/>
              </a:spcBef>
              <a:spcAft>
                <a:spcPts val="250"/>
              </a:spcAft>
              <a:buNone/>
            </a:pPr>
            <a:r>
              <a:rPr lang="en" sz="1000" b="1">
                <a:solidFill>
                  <a:schemeClr val="dk1"/>
                </a:solidFill>
              </a:rPr>
              <a:t>Export Network from Kolkata Port to EU, UAE, Asia and other global markets</a:t>
            </a:r>
            <a:endParaRPr sz="1000" b="1">
              <a:solidFill>
                <a:schemeClr val="dk1"/>
              </a:solidFill>
            </a:endParaRPr>
          </a:p>
        </p:txBody>
      </p:sp>
      <p:sp>
        <p:nvSpPr>
          <p:cNvPr id="541" name="Google Shape;541;p67"/>
          <p:cNvSpPr/>
          <p:nvPr/>
        </p:nvSpPr>
        <p:spPr>
          <a:xfrm>
            <a:off x="1928375" y="2223473"/>
            <a:ext cx="365700" cy="365700"/>
          </a:xfrm>
          <a:prstGeom prst="ellipse">
            <a:avLst/>
          </a:prstGeom>
          <a:solidFill>
            <a:srgbClr val="F1C23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b="1"/>
              <a:t>6</a:t>
            </a:r>
            <a:endParaRPr b="1"/>
          </a:p>
        </p:txBody>
      </p:sp>
      <p:pic>
        <p:nvPicPr>
          <p:cNvPr id="542" name="Google Shape;542;p67"/>
          <p:cNvPicPr preferRelativeResize="0"/>
          <p:nvPr/>
        </p:nvPicPr>
        <p:blipFill rotWithShape="1">
          <a:blip r:embed="rId4">
            <a:alphaModFix/>
          </a:blip>
          <a:srcRect l="16647" r="16654"/>
          <a:stretch/>
        </p:blipFill>
        <p:spPr>
          <a:xfrm>
            <a:off x="3096660" y="1867648"/>
            <a:ext cx="1315500" cy="1315500"/>
          </a:xfrm>
          <a:prstGeom prst="roundRect">
            <a:avLst>
              <a:gd name="adj" fmla="val 16667"/>
            </a:avLst>
          </a:prstGeom>
          <a:noFill/>
          <a:ln>
            <a:noFill/>
          </a:ln>
        </p:spPr>
      </p:pic>
      <p:sp>
        <p:nvSpPr>
          <p:cNvPr id="543" name="Google Shape;543;p67"/>
          <p:cNvSpPr txBox="1"/>
          <p:nvPr/>
        </p:nvSpPr>
        <p:spPr>
          <a:xfrm>
            <a:off x="3024060" y="3409948"/>
            <a:ext cx="1460700" cy="615600"/>
          </a:xfrm>
          <a:prstGeom prst="rect">
            <a:avLst/>
          </a:prstGeom>
          <a:noFill/>
          <a:ln>
            <a:noFill/>
          </a:ln>
        </p:spPr>
        <p:txBody>
          <a:bodyPr spcFirstLastPara="1" wrap="square" lIns="0" tIns="0" rIns="0" bIns="0" anchor="ctr" anchorCtr="0">
            <a:spAutoFit/>
          </a:bodyPr>
          <a:lstStyle/>
          <a:p>
            <a:pPr marL="0" lvl="0" indent="0" algn="ctr" rtl="0">
              <a:lnSpc>
                <a:spcPct val="150000"/>
              </a:lnSpc>
              <a:spcBef>
                <a:spcPts val="0"/>
              </a:spcBef>
              <a:spcAft>
                <a:spcPts val="250"/>
              </a:spcAft>
              <a:buNone/>
            </a:pPr>
            <a:r>
              <a:rPr lang="en" sz="1000" b="1">
                <a:solidFill>
                  <a:schemeClr val="dk1"/>
                </a:solidFill>
              </a:rPr>
              <a:t>Creation of local logistics hubs in the UAE and the EU</a:t>
            </a:r>
            <a:endParaRPr sz="1000" b="1">
              <a:solidFill>
                <a:schemeClr val="dk1"/>
              </a:solidFill>
            </a:endParaRPr>
          </a:p>
        </p:txBody>
      </p:sp>
      <p:sp>
        <p:nvSpPr>
          <p:cNvPr id="544" name="Google Shape;544;p67"/>
          <p:cNvSpPr/>
          <p:nvPr/>
        </p:nvSpPr>
        <p:spPr>
          <a:xfrm>
            <a:off x="3571560" y="2985473"/>
            <a:ext cx="365700" cy="365700"/>
          </a:xfrm>
          <a:prstGeom prst="ellipse">
            <a:avLst/>
          </a:prstGeom>
          <a:solidFill>
            <a:srgbClr val="F1C23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b="1"/>
              <a:t>7</a:t>
            </a:r>
            <a:endParaRPr b="1"/>
          </a:p>
        </p:txBody>
      </p:sp>
      <p:pic>
        <p:nvPicPr>
          <p:cNvPr id="545" name="Google Shape;545;p67"/>
          <p:cNvPicPr preferRelativeResize="0"/>
          <p:nvPr/>
        </p:nvPicPr>
        <p:blipFill rotWithShape="1">
          <a:blip r:embed="rId5">
            <a:alphaModFix/>
          </a:blip>
          <a:srcRect l="16647" r="16654"/>
          <a:stretch/>
        </p:blipFill>
        <p:spPr>
          <a:xfrm>
            <a:off x="4739845" y="1105648"/>
            <a:ext cx="1315500" cy="1315500"/>
          </a:xfrm>
          <a:prstGeom prst="roundRect">
            <a:avLst>
              <a:gd name="adj" fmla="val 16667"/>
            </a:avLst>
          </a:prstGeom>
          <a:noFill/>
          <a:ln>
            <a:noFill/>
          </a:ln>
        </p:spPr>
      </p:pic>
      <p:sp>
        <p:nvSpPr>
          <p:cNvPr id="546" name="Google Shape;546;p67"/>
          <p:cNvSpPr txBox="1"/>
          <p:nvPr/>
        </p:nvSpPr>
        <p:spPr>
          <a:xfrm>
            <a:off x="4802112" y="2647950"/>
            <a:ext cx="1191000" cy="615600"/>
          </a:xfrm>
          <a:prstGeom prst="rect">
            <a:avLst/>
          </a:prstGeom>
          <a:noFill/>
          <a:ln>
            <a:noFill/>
          </a:ln>
        </p:spPr>
        <p:txBody>
          <a:bodyPr spcFirstLastPara="1" wrap="square" lIns="0" tIns="0" rIns="0" bIns="0" anchor="ctr" anchorCtr="0">
            <a:spAutoFit/>
          </a:bodyPr>
          <a:lstStyle/>
          <a:p>
            <a:pPr marL="0" lvl="0" indent="0" algn="ctr" rtl="0">
              <a:lnSpc>
                <a:spcPct val="150000"/>
              </a:lnSpc>
              <a:spcBef>
                <a:spcPts val="0"/>
              </a:spcBef>
              <a:spcAft>
                <a:spcPts val="250"/>
              </a:spcAft>
              <a:buNone/>
            </a:pPr>
            <a:r>
              <a:rPr lang="en" sz="1000" b="1">
                <a:solidFill>
                  <a:schemeClr val="dk1"/>
                </a:solidFill>
              </a:rPr>
              <a:t>Establishment of an expert export team</a:t>
            </a:r>
            <a:endParaRPr sz="1000" b="1">
              <a:solidFill>
                <a:schemeClr val="dk1"/>
              </a:solidFill>
            </a:endParaRPr>
          </a:p>
        </p:txBody>
      </p:sp>
      <p:sp>
        <p:nvSpPr>
          <p:cNvPr id="547" name="Google Shape;547;p67"/>
          <p:cNvSpPr/>
          <p:nvPr/>
        </p:nvSpPr>
        <p:spPr>
          <a:xfrm>
            <a:off x="5214745" y="2223473"/>
            <a:ext cx="365700" cy="365700"/>
          </a:xfrm>
          <a:prstGeom prst="ellipse">
            <a:avLst/>
          </a:prstGeom>
          <a:solidFill>
            <a:srgbClr val="F1C23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b="1"/>
              <a:t>8</a:t>
            </a:r>
            <a:endParaRPr b="1"/>
          </a:p>
        </p:txBody>
      </p:sp>
      <p:pic>
        <p:nvPicPr>
          <p:cNvPr id="548" name="Google Shape;548;p67"/>
          <p:cNvPicPr preferRelativeResize="0"/>
          <p:nvPr/>
        </p:nvPicPr>
        <p:blipFill rotWithShape="1">
          <a:blip r:embed="rId6">
            <a:alphaModFix/>
          </a:blip>
          <a:srcRect/>
          <a:stretch/>
        </p:blipFill>
        <p:spPr>
          <a:xfrm>
            <a:off x="6383030" y="1867648"/>
            <a:ext cx="1315500" cy="1315500"/>
          </a:xfrm>
          <a:prstGeom prst="roundRect">
            <a:avLst>
              <a:gd name="adj" fmla="val 16667"/>
            </a:avLst>
          </a:prstGeom>
          <a:noFill/>
          <a:ln>
            <a:noFill/>
          </a:ln>
        </p:spPr>
      </p:pic>
      <p:sp>
        <p:nvSpPr>
          <p:cNvPr id="549" name="Google Shape;549;p67"/>
          <p:cNvSpPr txBox="1"/>
          <p:nvPr/>
        </p:nvSpPr>
        <p:spPr>
          <a:xfrm>
            <a:off x="6310430" y="3409948"/>
            <a:ext cx="1460700" cy="384900"/>
          </a:xfrm>
          <a:prstGeom prst="rect">
            <a:avLst/>
          </a:prstGeom>
          <a:noFill/>
          <a:ln>
            <a:noFill/>
          </a:ln>
        </p:spPr>
        <p:txBody>
          <a:bodyPr spcFirstLastPara="1" wrap="square" lIns="0" tIns="0" rIns="0" bIns="0" anchor="ctr" anchorCtr="0">
            <a:spAutoFit/>
          </a:bodyPr>
          <a:lstStyle/>
          <a:p>
            <a:pPr marL="0" lvl="0" indent="0" algn="ctr" rtl="0">
              <a:lnSpc>
                <a:spcPct val="150000"/>
              </a:lnSpc>
              <a:spcBef>
                <a:spcPts val="0"/>
              </a:spcBef>
              <a:spcAft>
                <a:spcPts val="250"/>
              </a:spcAft>
              <a:buNone/>
            </a:pPr>
            <a:r>
              <a:rPr lang="en" sz="1000" b="1">
                <a:solidFill>
                  <a:schemeClr val="dk1"/>
                </a:solidFill>
              </a:rPr>
              <a:t>Establishment of an expert export team</a:t>
            </a:r>
            <a:endParaRPr sz="1000" b="1">
              <a:solidFill>
                <a:schemeClr val="dk1"/>
              </a:solidFill>
            </a:endParaRPr>
          </a:p>
        </p:txBody>
      </p:sp>
      <p:sp>
        <p:nvSpPr>
          <p:cNvPr id="550" name="Google Shape;550;p67"/>
          <p:cNvSpPr/>
          <p:nvPr/>
        </p:nvSpPr>
        <p:spPr>
          <a:xfrm>
            <a:off x="6857930" y="2985473"/>
            <a:ext cx="365700" cy="365700"/>
          </a:xfrm>
          <a:prstGeom prst="ellipse">
            <a:avLst/>
          </a:prstGeom>
          <a:solidFill>
            <a:srgbClr val="F1C23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b="1"/>
              <a:t>9</a:t>
            </a:r>
            <a:endParaRPr b="1"/>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554"/>
        <p:cNvGrpSpPr/>
        <p:nvPr/>
      </p:nvGrpSpPr>
      <p:grpSpPr>
        <a:xfrm>
          <a:off x="0" y="0"/>
          <a:ext cx="0" cy="0"/>
          <a:chOff x="0" y="0"/>
          <a:chExt cx="0" cy="0"/>
        </a:xfrm>
      </p:grpSpPr>
      <p:sp>
        <p:nvSpPr>
          <p:cNvPr id="555" name="Google Shape;555;p68"/>
          <p:cNvSpPr/>
          <p:nvPr/>
        </p:nvSpPr>
        <p:spPr>
          <a:xfrm>
            <a:off x="1371500" y="457200"/>
            <a:ext cx="6400800" cy="365700"/>
          </a:xfrm>
          <a:prstGeom prst="rect">
            <a:avLst/>
          </a:prstGeom>
          <a:solidFill>
            <a:srgbClr val="6AA84F"/>
          </a:solidFill>
          <a:ln>
            <a:noFill/>
          </a:ln>
        </p:spPr>
        <p:txBody>
          <a:bodyPr spcFirstLastPara="1" wrap="square" lIns="0" tIns="91425" rIns="0" bIns="0" anchor="ctr" anchorCtr="0">
            <a:noAutofit/>
          </a:bodyPr>
          <a:lstStyle/>
          <a:p>
            <a:pPr marL="0" lvl="0" indent="0" algn="ctr" rtl="0">
              <a:lnSpc>
                <a:spcPct val="115000"/>
              </a:lnSpc>
              <a:spcBef>
                <a:spcPts val="1200"/>
              </a:spcBef>
              <a:spcAft>
                <a:spcPts val="1200"/>
              </a:spcAft>
              <a:buNone/>
            </a:pPr>
            <a:r>
              <a:rPr lang="en" sz="1800" b="1">
                <a:solidFill>
                  <a:schemeClr val="lt1"/>
                </a:solidFill>
              </a:rPr>
              <a:t>वानांचल उद्यम शक्ति परियोजना के मुख्य बिंदु</a:t>
            </a:r>
            <a:endParaRPr sz="1800" b="1">
              <a:solidFill>
                <a:schemeClr val="lt1"/>
              </a:solidFill>
            </a:endParaRPr>
          </a:p>
        </p:txBody>
      </p:sp>
      <p:grpSp>
        <p:nvGrpSpPr>
          <p:cNvPr id="556" name="Google Shape;556;p68"/>
          <p:cNvGrpSpPr/>
          <p:nvPr/>
        </p:nvGrpSpPr>
        <p:grpSpPr>
          <a:xfrm>
            <a:off x="1380875" y="1105648"/>
            <a:ext cx="1460700" cy="1927200"/>
            <a:chOff x="1380875" y="1258048"/>
            <a:chExt cx="1460700" cy="1927200"/>
          </a:xfrm>
        </p:grpSpPr>
        <p:pic>
          <p:nvPicPr>
            <p:cNvPr id="557" name="Google Shape;557;p68"/>
            <p:cNvPicPr preferRelativeResize="0"/>
            <p:nvPr/>
          </p:nvPicPr>
          <p:blipFill rotWithShape="1">
            <a:blip r:embed="rId3">
              <a:alphaModFix/>
            </a:blip>
            <a:srcRect l="6752" t="12736" r="8730" b="2746"/>
            <a:stretch/>
          </p:blipFill>
          <p:spPr>
            <a:xfrm>
              <a:off x="1453475" y="1258048"/>
              <a:ext cx="1315500" cy="1315500"/>
            </a:xfrm>
            <a:prstGeom prst="roundRect">
              <a:avLst>
                <a:gd name="adj" fmla="val 16667"/>
              </a:avLst>
            </a:prstGeom>
            <a:noFill/>
            <a:ln>
              <a:noFill/>
            </a:ln>
          </p:spPr>
        </p:pic>
        <p:sp>
          <p:nvSpPr>
            <p:cNvPr id="558" name="Google Shape;558;p68"/>
            <p:cNvSpPr txBox="1"/>
            <p:nvPr/>
          </p:nvSpPr>
          <p:spPr>
            <a:xfrm>
              <a:off x="1380875" y="2800348"/>
              <a:ext cx="1460700" cy="384900"/>
            </a:xfrm>
            <a:prstGeom prst="rect">
              <a:avLst/>
            </a:prstGeom>
            <a:noFill/>
            <a:ln>
              <a:noFill/>
            </a:ln>
          </p:spPr>
          <p:txBody>
            <a:bodyPr spcFirstLastPara="1" wrap="square" lIns="0" tIns="0" rIns="0" bIns="0" anchor="ctr" anchorCtr="0">
              <a:spAutoFit/>
            </a:bodyPr>
            <a:lstStyle/>
            <a:p>
              <a:pPr marL="0" lvl="0" indent="0" algn="ctr" rtl="0">
                <a:lnSpc>
                  <a:spcPct val="150000"/>
                </a:lnSpc>
                <a:spcBef>
                  <a:spcPts val="0"/>
                </a:spcBef>
                <a:spcAft>
                  <a:spcPts val="250"/>
                </a:spcAft>
                <a:buNone/>
              </a:pPr>
              <a:r>
                <a:rPr lang="en" sz="1000" b="1">
                  <a:solidFill>
                    <a:schemeClr val="dk1"/>
                  </a:solidFill>
                </a:rPr>
                <a:t>Construction of local logistics infrastructure</a:t>
              </a:r>
              <a:endParaRPr sz="1000" b="1">
                <a:solidFill>
                  <a:schemeClr val="dk1"/>
                </a:solidFill>
              </a:endParaRPr>
            </a:p>
          </p:txBody>
        </p:sp>
        <p:sp>
          <p:nvSpPr>
            <p:cNvPr id="559" name="Google Shape;559;p68"/>
            <p:cNvSpPr/>
            <p:nvPr/>
          </p:nvSpPr>
          <p:spPr>
            <a:xfrm>
              <a:off x="1928375" y="2375873"/>
              <a:ext cx="365700" cy="365700"/>
            </a:xfrm>
            <a:prstGeom prst="ellipse">
              <a:avLst/>
            </a:prstGeom>
            <a:solidFill>
              <a:srgbClr val="F1C23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b="1"/>
                <a:t>10</a:t>
              </a:r>
              <a:endParaRPr b="1"/>
            </a:p>
          </p:txBody>
        </p:sp>
      </p:grpSp>
      <p:grpSp>
        <p:nvGrpSpPr>
          <p:cNvPr id="560" name="Google Shape;560;p68"/>
          <p:cNvGrpSpPr/>
          <p:nvPr/>
        </p:nvGrpSpPr>
        <p:grpSpPr>
          <a:xfrm>
            <a:off x="3887760" y="1104898"/>
            <a:ext cx="1460700" cy="1927200"/>
            <a:chOff x="3024060" y="1257298"/>
            <a:chExt cx="1460700" cy="1927200"/>
          </a:xfrm>
        </p:grpSpPr>
        <p:pic>
          <p:nvPicPr>
            <p:cNvPr id="561" name="Google Shape;561;p68"/>
            <p:cNvPicPr preferRelativeResize="0"/>
            <p:nvPr/>
          </p:nvPicPr>
          <p:blipFill rotWithShape="1">
            <a:blip r:embed="rId4">
              <a:alphaModFix/>
            </a:blip>
            <a:srcRect l="16666" r="16666"/>
            <a:stretch/>
          </p:blipFill>
          <p:spPr>
            <a:xfrm>
              <a:off x="3096660" y="1257298"/>
              <a:ext cx="1315500" cy="1315500"/>
            </a:xfrm>
            <a:prstGeom prst="roundRect">
              <a:avLst>
                <a:gd name="adj" fmla="val 16667"/>
              </a:avLst>
            </a:prstGeom>
            <a:noFill/>
            <a:ln>
              <a:noFill/>
            </a:ln>
          </p:spPr>
        </p:pic>
        <p:sp>
          <p:nvSpPr>
            <p:cNvPr id="562" name="Google Shape;562;p68"/>
            <p:cNvSpPr txBox="1"/>
            <p:nvPr/>
          </p:nvSpPr>
          <p:spPr>
            <a:xfrm>
              <a:off x="3024060" y="2799598"/>
              <a:ext cx="1460700" cy="384900"/>
            </a:xfrm>
            <a:prstGeom prst="rect">
              <a:avLst/>
            </a:prstGeom>
            <a:noFill/>
            <a:ln>
              <a:noFill/>
            </a:ln>
          </p:spPr>
          <p:txBody>
            <a:bodyPr spcFirstLastPara="1" wrap="square" lIns="0" tIns="0" rIns="0" bIns="0" anchor="ctr" anchorCtr="0">
              <a:spAutoFit/>
            </a:bodyPr>
            <a:lstStyle/>
            <a:p>
              <a:pPr marL="0" lvl="0" indent="0" algn="ctr" rtl="0">
                <a:lnSpc>
                  <a:spcPct val="150000"/>
                </a:lnSpc>
                <a:spcBef>
                  <a:spcPts val="0"/>
                </a:spcBef>
                <a:spcAft>
                  <a:spcPts val="250"/>
                </a:spcAft>
                <a:buNone/>
              </a:pPr>
              <a:r>
                <a:rPr lang="en" sz="1000" b="1">
                  <a:solidFill>
                    <a:schemeClr val="dk1"/>
                  </a:solidFill>
                </a:rPr>
                <a:t>Formation of Expert Export Teams</a:t>
              </a:r>
              <a:endParaRPr sz="1000" b="1">
                <a:solidFill>
                  <a:schemeClr val="dk1"/>
                </a:solidFill>
              </a:endParaRPr>
            </a:p>
          </p:txBody>
        </p:sp>
        <p:sp>
          <p:nvSpPr>
            <p:cNvPr id="563" name="Google Shape;563;p68"/>
            <p:cNvSpPr/>
            <p:nvPr/>
          </p:nvSpPr>
          <p:spPr>
            <a:xfrm>
              <a:off x="3571560" y="2375123"/>
              <a:ext cx="365700" cy="365700"/>
            </a:xfrm>
            <a:prstGeom prst="ellipse">
              <a:avLst/>
            </a:prstGeom>
            <a:solidFill>
              <a:srgbClr val="F1C23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b="1"/>
                <a:t>11</a:t>
              </a:r>
              <a:endParaRPr b="1"/>
            </a:p>
          </p:txBody>
        </p:sp>
      </p:grpSp>
      <p:grpSp>
        <p:nvGrpSpPr>
          <p:cNvPr id="564" name="Google Shape;564;p68"/>
          <p:cNvGrpSpPr/>
          <p:nvPr/>
        </p:nvGrpSpPr>
        <p:grpSpPr>
          <a:xfrm>
            <a:off x="6394645" y="1088998"/>
            <a:ext cx="1315516" cy="1711502"/>
            <a:chOff x="4677595" y="1258048"/>
            <a:chExt cx="1315516" cy="1711502"/>
          </a:xfrm>
        </p:grpSpPr>
        <p:pic>
          <p:nvPicPr>
            <p:cNvPr id="565" name="Google Shape;565;p68"/>
            <p:cNvPicPr preferRelativeResize="0"/>
            <p:nvPr/>
          </p:nvPicPr>
          <p:blipFill rotWithShape="1">
            <a:blip r:embed="rId5">
              <a:alphaModFix/>
            </a:blip>
            <a:srcRect l="16647" r="16654"/>
            <a:stretch/>
          </p:blipFill>
          <p:spPr>
            <a:xfrm>
              <a:off x="4677595" y="1258048"/>
              <a:ext cx="1315500" cy="1315500"/>
            </a:xfrm>
            <a:prstGeom prst="roundRect">
              <a:avLst>
                <a:gd name="adj" fmla="val 16667"/>
              </a:avLst>
            </a:prstGeom>
            <a:noFill/>
            <a:ln>
              <a:noFill/>
            </a:ln>
          </p:spPr>
        </p:pic>
        <p:sp>
          <p:nvSpPr>
            <p:cNvPr id="566" name="Google Shape;566;p68"/>
            <p:cNvSpPr txBox="1"/>
            <p:nvPr/>
          </p:nvSpPr>
          <p:spPr>
            <a:xfrm>
              <a:off x="4802112" y="2800350"/>
              <a:ext cx="1191000" cy="169200"/>
            </a:xfrm>
            <a:prstGeom prst="rect">
              <a:avLst/>
            </a:prstGeom>
            <a:noFill/>
            <a:ln>
              <a:noFill/>
            </a:ln>
          </p:spPr>
          <p:txBody>
            <a:bodyPr spcFirstLastPara="1" wrap="square" lIns="0" tIns="0" rIns="0" bIns="0" anchor="ctr" anchorCtr="0">
              <a:spAutoFit/>
            </a:bodyPr>
            <a:lstStyle/>
            <a:p>
              <a:pPr marL="0" lvl="0" indent="0" algn="ctr" rtl="0">
                <a:lnSpc>
                  <a:spcPct val="150000"/>
                </a:lnSpc>
                <a:spcBef>
                  <a:spcPts val="0"/>
                </a:spcBef>
                <a:spcAft>
                  <a:spcPts val="250"/>
                </a:spcAft>
                <a:buNone/>
              </a:pPr>
              <a:r>
                <a:rPr lang="en" sz="1100" b="1">
                  <a:solidFill>
                    <a:schemeClr val="dk1"/>
                  </a:solidFill>
                </a:rPr>
                <a:t>Production</a:t>
              </a:r>
              <a:endParaRPr sz="1100" b="1">
                <a:solidFill>
                  <a:schemeClr val="dk1"/>
                </a:solidFill>
              </a:endParaRPr>
            </a:p>
          </p:txBody>
        </p:sp>
        <p:sp>
          <p:nvSpPr>
            <p:cNvPr id="567" name="Google Shape;567;p68"/>
            <p:cNvSpPr/>
            <p:nvPr/>
          </p:nvSpPr>
          <p:spPr>
            <a:xfrm>
              <a:off x="5214745" y="2375873"/>
              <a:ext cx="365700" cy="365700"/>
            </a:xfrm>
            <a:prstGeom prst="ellipse">
              <a:avLst/>
            </a:prstGeom>
            <a:solidFill>
              <a:srgbClr val="F1C23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b="1"/>
                <a:t>12</a:t>
              </a:r>
              <a:endParaRPr b="1"/>
            </a:p>
          </p:txBody>
        </p:sp>
      </p:grpSp>
      <p:grpSp>
        <p:nvGrpSpPr>
          <p:cNvPr id="568" name="Google Shape;568;p68"/>
          <p:cNvGrpSpPr/>
          <p:nvPr/>
        </p:nvGrpSpPr>
        <p:grpSpPr>
          <a:xfrm>
            <a:off x="2427055" y="3196248"/>
            <a:ext cx="1460700" cy="1711500"/>
            <a:chOff x="6310430" y="2020048"/>
            <a:chExt cx="1460700" cy="1711500"/>
          </a:xfrm>
        </p:grpSpPr>
        <p:pic>
          <p:nvPicPr>
            <p:cNvPr id="569" name="Google Shape;569;p68"/>
            <p:cNvPicPr preferRelativeResize="0"/>
            <p:nvPr/>
          </p:nvPicPr>
          <p:blipFill rotWithShape="1">
            <a:blip r:embed="rId6">
              <a:alphaModFix/>
            </a:blip>
            <a:srcRect t="16647" b="16654"/>
            <a:stretch/>
          </p:blipFill>
          <p:spPr>
            <a:xfrm>
              <a:off x="6383030" y="2020048"/>
              <a:ext cx="1315500" cy="1315500"/>
            </a:xfrm>
            <a:prstGeom prst="roundRect">
              <a:avLst>
                <a:gd name="adj" fmla="val 16667"/>
              </a:avLst>
            </a:prstGeom>
            <a:noFill/>
            <a:ln>
              <a:noFill/>
            </a:ln>
          </p:spPr>
        </p:pic>
        <p:sp>
          <p:nvSpPr>
            <p:cNvPr id="570" name="Google Shape;570;p68"/>
            <p:cNvSpPr txBox="1"/>
            <p:nvPr/>
          </p:nvSpPr>
          <p:spPr>
            <a:xfrm>
              <a:off x="6310430" y="3562348"/>
              <a:ext cx="1460700" cy="169200"/>
            </a:xfrm>
            <a:prstGeom prst="rect">
              <a:avLst/>
            </a:prstGeom>
            <a:noFill/>
            <a:ln>
              <a:noFill/>
            </a:ln>
          </p:spPr>
          <p:txBody>
            <a:bodyPr spcFirstLastPara="1" wrap="square" lIns="0" tIns="0" rIns="0" bIns="0" anchor="ctr" anchorCtr="0">
              <a:spAutoFit/>
            </a:bodyPr>
            <a:lstStyle/>
            <a:p>
              <a:pPr marL="0" lvl="0" indent="0" algn="ctr" rtl="0">
                <a:lnSpc>
                  <a:spcPct val="150000"/>
                </a:lnSpc>
                <a:spcBef>
                  <a:spcPts val="0"/>
                </a:spcBef>
                <a:spcAft>
                  <a:spcPts val="250"/>
                </a:spcAft>
                <a:buNone/>
              </a:pPr>
              <a:r>
                <a:rPr lang="en" sz="1100" b="1">
                  <a:solidFill>
                    <a:schemeClr val="dk1"/>
                  </a:solidFill>
                </a:rPr>
                <a:t>Procurement</a:t>
              </a:r>
              <a:endParaRPr sz="1100" b="1">
                <a:solidFill>
                  <a:schemeClr val="dk1"/>
                </a:solidFill>
              </a:endParaRPr>
            </a:p>
          </p:txBody>
        </p:sp>
        <p:sp>
          <p:nvSpPr>
            <p:cNvPr id="571" name="Google Shape;571;p68"/>
            <p:cNvSpPr/>
            <p:nvPr/>
          </p:nvSpPr>
          <p:spPr>
            <a:xfrm>
              <a:off x="6857930" y="3137873"/>
              <a:ext cx="365700" cy="365700"/>
            </a:xfrm>
            <a:prstGeom prst="ellipse">
              <a:avLst/>
            </a:prstGeom>
            <a:solidFill>
              <a:srgbClr val="F1C23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b="1"/>
                <a:t>13</a:t>
              </a:r>
              <a:endParaRPr b="1"/>
            </a:p>
          </p:txBody>
        </p:sp>
      </p:grpSp>
      <p:grpSp>
        <p:nvGrpSpPr>
          <p:cNvPr id="572" name="Google Shape;572;p68"/>
          <p:cNvGrpSpPr/>
          <p:nvPr/>
        </p:nvGrpSpPr>
        <p:grpSpPr>
          <a:xfrm>
            <a:off x="5348455" y="3196248"/>
            <a:ext cx="1460700" cy="1711500"/>
            <a:chOff x="5079830" y="3509548"/>
            <a:chExt cx="1460700" cy="1711500"/>
          </a:xfrm>
        </p:grpSpPr>
        <p:pic>
          <p:nvPicPr>
            <p:cNvPr id="573" name="Google Shape;573;p68"/>
            <p:cNvPicPr preferRelativeResize="0"/>
            <p:nvPr/>
          </p:nvPicPr>
          <p:blipFill rotWithShape="1">
            <a:blip r:embed="rId7">
              <a:alphaModFix/>
            </a:blip>
            <a:srcRect l="268" r="258"/>
            <a:stretch/>
          </p:blipFill>
          <p:spPr>
            <a:xfrm>
              <a:off x="5152430" y="3509548"/>
              <a:ext cx="1315500" cy="1315500"/>
            </a:xfrm>
            <a:prstGeom prst="roundRect">
              <a:avLst>
                <a:gd name="adj" fmla="val 16667"/>
              </a:avLst>
            </a:prstGeom>
            <a:noFill/>
            <a:ln>
              <a:noFill/>
            </a:ln>
          </p:spPr>
        </p:pic>
        <p:sp>
          <p:nvSpPr>
            <p:cNvPr id="574" name="Google Shape;574;p68"/>
            <p:cNvSpPr txBox="1"/>
            <p:nvPr/>
          </p:nvSpPr>
          <p:spPr>
            <a:xfrm>
              <a:off x="5079830" y="5051848"/>
              <a:ext cx="1460700" cy="169200"/>
            </a:xfrm>
            <a:prstGeom prst="rect">
              <a:avLst/>
            </a:prstGeom>
            <a:noFill/>
            <a:ln>
              <a:noFill/>
            </a:ln>
          </p:spPr>
          <p:txBody>
            <a:bodyPr spcFirstLastPara="1" wrap="square" lIns="0" tIns="0" rIns="0" bIns="0" anchor="ctr" anchorCtr="0">
              <a:spAutoFit/>
            </a:bodyPr>
            <a:lstStyle/>
            <a:p>
              <a:pPr marL="0" lvl="0" indent="0" algn="ctr" rtl="0">
                <a:lnSpc>
                  <a:spcPct val="150000"/>
                </a:lnSpc>
                <a:spcBef>
                  <a:spcPts val="0"/>
                </a:spcBef>
                <a:spcAft>
                  <a:spcPts val="250"/>
                </a:spcAft>
                <a:buNone/>
              </a:pPr>
              <a:r>
                <a:rPr lang="en" sz="1100" b="1">
                  <a:solidFill>
                    <a:schemeClr val="dk1"/>
                  </a:solidFill>
                </a:rPr>
                <a:t>Export</a:t>
              </a:r>
              <a:endParaRPr sz="1100" b="1">
                <a:solidFill>
                  <a:schemeClr val="dk1"/>
                </a:solidFill>
              </a:endParaRPr>
            </a:p>
          </p:txBody>
        </p:sp>
        <p:sp>
          <p:nvSpPr>
            <p:cNvPr id="575" name="Google Shape;575;p68"/>
            <p:cNvSpPr/>
            <p:nvPr/>
          </p:nvSpPr>
          <p:spPr>
            <a:xfrm>
              <a:off x="5627330" y="4627373"/>
              <a:ext cx="365700" cy="365700"/>
            </a:xfrm>
            <a:prstGeom prst="ellipse">
              <a:avLst/>
            </a:prstGeom>
            <a:solidFill>
              <a:srgbClr val="F1C23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b="1"/>
                <a:t>14</a:t>
              </a:r>
              <a:endParaRPr b="1"/>
            </a:p>
          </p:txBody>
        </p:sp>
      </p:gr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579"/>
        <p:cNvGrpSpPr/>
        <p:nvPr/>
      </p:nvGrpSpPr>
      <p:grpSpPr>
        <a:xfrm>
          <a:off x="0" y="0"/>
          <a:ext cx="0" cy="0"/>
          <a:chOff x="0" y="0"/>
          <a:chExt cx="0" cy="0"/>
        </a:xfrm>
      </p:grpSpPr>
      <p:sp>
        <p:nvSpPr>
          <p:cNvPr id="580" name="Google Shape;580;p69"/>
          <p:cNvSpPr/>
          <p:nvPr/>
        </p:nvSpPr>
        <p:spPr>
          <a:xfrm>
            <a:off x="1371500" y="457200"/>
            <a:ext cx="6400800" cy="365700"/>
          </a:xfrm>
          <a:prstGeom prst="rect">
            <a:avLst/>
          </a:prstGeom>
          <a:solidFill>
            <a:srgbClr val="F1C232"/>
          </a:solidFill>
          <a:ln>
            <a:noFill/>
          </a:ln>
        </p:spPr>
        <p:txBody>
          <a:bodyPr spcFirstLastPara="1" wrap="square" lIns="0" tIns="91425" rIns="0" bIns="0" anchor="ctr" anchorCtr="0">
            <a:noAutofit/>
          </a:bodyPr>
          <a:lstStyle/>
          <a:p>
            <a:pPr marL="0" lvl="0" indent="0" algn="ctr" rtl="0">
              <a:lnSpc>
                <a:spcPct val="115000"/>
              </a:lnSpc>
              <a:spcBef>
                <a:spcPts val="0"/>
              </a:spcBef>
              <a:spcAft>
                <a:spcPts val="400"/>
              </a:spcAft>
              <a:buNone/>
            </a:pPr>
            <a:r>
              <a:rPr lang="en" sz="1750" b="1">
                <a:solidFill>
                  <a:schemeClr val="dk1"/>
                </a:solidFill>
              </a:rPr>
              <a:t>1. HOLA AI by Softa</a:t>
            </a:r>
            <a:endParaRPr sz="1750" b="1">
              <a:solidFill>
                <a:schemeClr val="dk1"/>
              </a:solidFill>
            </a:endParaRPr>
          </a:p>
        </p:txBody>
      </p:sp>
      <p:sp>
        <p:nvSpPr>
          <p:cNvPr id="581" name="Google Shape;581;p69"/>
          <p:cNvSpPr txBox="1"/>
          <p:nvPr/>
        </p:nvSpPr>
        <p:spPr>
          <a:xfrm>
            <a:off x="1371600" y="951722"/>
            <a:ext cx="6400800" cy="1847100"/>
          </a:xfrm>
          <a:prstGeom prst="rect">
            <a:avLst/>
          </a:prstGeom>
          <a:noFill/>
          <a:ln>
            <a:noFill/>
          </a:ln>
        </p:spPr>
        <p:txBody>
          <a:bodyPr spcFirstLastPara="1" wrap="square" lIns="0" tIns="0" rIns="0" bIns="0" anchor="t" anchorCtr="0">
            <a:spAutoFit/>
          </a:bodyPr>
          <a:lstStyle/>
          <a:p>
            <a:pPr marL="0" lvl="0" indent="0" algn="just" rtl="0">
              <a:lnSpc>
                <a:spcPct val="150000"/>
              </a:lnSpc>
              <a:spcBef>
                <a:spcPts val="0"/>
              </a:spcBef>
              <a:spcAft>
                <a:spcPts val="250"/>
              </a:spcAft>
              <a:buNone/>
            </a:pPr>
            <a:r>
              <a:rPr lang="en" sz="1200">
                <a:solidFill>
                  <a:schemeClr val="dk1"/>
                </a:solidFill>
              </a:rPr>
              <a:t>Softa's "Hola AI," developed specifically for this project, is the most prominent and impactful tool. This artificial intelligence (AI) has been designed with advanced technologies, keeping in mind the cultural diversity and local needs of Indian society. Hola AI will not only assist in smoothly operating various aspects of the project but will also play a crucial role in promoting inclusive development in both rural and urban areas. Its advanced capabilities enable it to understand local needs and provide tailored solutions, which will give regional development a new direction and momentum.</a:t>
            </a:r>
            <a:endParaRPr sz="1200">
              <a:solidFill>
                <a:schemeClr val="dk1"/>
              </a:solidFill>
            </a:endParaRPr>
          </a:p>
        </p:txBody>
      </p:sp>
      <p:pic>
        <p:nvPicPr>
          <p:cNvPr id="582" name="Google Shape;582;p69"/>
          <p:cNvPicPr preferRelativeResize="0"/>
          <p:nvPr/>
        </p:nvPicPr>
        <p:blipFill rotWithShape="1">
          <a:blip r:embed="rId3">
            <a:alphaModFix/>
          </a:blip>
          <a:srcRect l="4032" r="4734"/>
          <a:stretch/>
        </p:blipFill>
        <p:spPr>
          <a:xfrm>
            <a:off x="2032025" y="2932350"/>
            <a:ext cx="1293425" cy="818425"/>
          </a:xfrm>
          <a:prstGeom prst="rect">
            <a:avLst/>
          </a:prstGeom>
          <a:noFill/>
          <a:ln>
            <a:noFill/>
          </a:ln>
        </p:spPr>
      </p:pic>
      <p:cxnSp>
        <p:nvCxnSpPr>
          <p:cNvPr id="583" name="Google Shape;583;p69"/>
          <p:cNvCxnSpPr>
            <a:stCxn id="582" idx="3"/>
            <a:endCxn id="584" idx="1"/>
          </p:cNvCxnSpPr>
          <p:nvPr/>
        </p:nvCxnSpPr>
        <p:spPr>
          <a:xfrm>
            <a:off x="3325450" y="3341563"/>
            <a:ext cx="2004600" cy="0"/>
          </a:xfrm>
          <a:prstGeom prst="straightConnector1">
            <a:avLst/>
          </a:prstGeom>
          <a:noFill/>
          <a:ln w="9525" cap="flat" cmpd="sng">
            <a:solidFill>
              <a:schemeClr val="dk2"/>
            </a:solidFill>
            <a:prstDash val="solid"/>
            <a:round/>
            <a:headEnd type="none" w="med" len="med"/>
            <a:tailEnd type="none" w="med" len="med"/>
          </a:ln>
        </p:spPr>
      </p:cxnSp>
      <p:sp>
        <p:nvSpPr>
          <p:cNvPr id="584" name="Google Shape;584;p69"/>
          <p:cNvSpPr txBox="1"/>
          <p:nvPr/>
        </p:nvSpPr>
        <p:spPr>
          <a:xfrm>
            <a:off x="5329975" y="2972125"/>
            <a:ext cx="1895700" cy="738900"/>
          </a:xfrm>
          <a:prstGeom prst="rect">
            <a:avLst/>
          </a:prstGeom>
          <a:noFill/>
          <a:ln>
            <a:noFill/>
          </a:ln>
        </p:spPr>
        <p:txBody>
          <a:bodyPr spcFirstLastPara="1" wrap="square" lIns="0" tIns="91425" rIns="0" bIns="91425" anchor="t" anchorCtr="0">
            <a:normAutofit fontScale="92500" lnSpcReduction="20000"/>
          </a:bodyPr>
          <a:lstStyle/>
          <a:p>
            <a:pPr marL="0" lvl="0" indent="0" algn="ctr" rtl="0">
              <a:lnSpc>
                <a:spcPct val="115000"/>
              </a:lnSpc>
              <a:spcBef>
                <a:spcPts val="0"/>
              </a:spcBef>
              <a:spcAft>
                <a:spcPts val="400"/>
              </a:spcAft>
              <a:buClr>
                <a:schemeClr val="dk1"/>
              </a:buClr>
              <a:buSzPts val="1100"/>
              <a:buFont typeface="Arial"/>
              <a:buNone/>
            </a:pPr>
            <a:r>
              <a:rPr lang="en" sz="3600" b="1">
                <a:solidFill>
                  <a:schemeClr val="dk1"/>
                </a:solidFill>
              </a:rPr>
              <a:t>HOLA AI</a:t>
            </a:r>
            <a:endParaRPr sz="3600">
              <a:solidFill>
                <a:schemeClr val="dk2"/>
              </a:solidFill>
            </a:endParaRPr>
          </a:p>
        </p:txBody>
      </p:sp>
      <p:sp>
        <p:nvSpPr>
          <p:cNvPr id="585" name="Google Shape;585;p69"/>
          <p:cNvSpPr txBox="1"/>
          <p:nvPr/>
        </p:nvSpPr>
        <p:spPr>
          <a:xfrm>
            <a:off x="1371500" y="3856697"/>
            <a:ext cx="6400800" cy="1015800"/>
          </a:xfrm>
          <a:prstGeom prst="rect">
            <a:avLst/>
          </a:prstGeom>
          <a:noFill/>
          <a:ln>
            <a:noFill/>
          </a:ln>
        </p:spPr>
        <p:txBody>
          <a:bodyPr spcFirstLastPara="1" wrap="square" lIns="0" tIns="0" rIns="0" bIns="0" anchor="t" anchorCtr="0">
            <a:spAutoFit/>
          </a:bodyPr>
          <a:lstStyle/>
          <a:p>
            <a:pPr marL="0" lvl="0" indent="0" algn="just" rtl="0">
              <a:lnSpc>
                <a:spcPct val="150000"/>
              </a:lnSpc>
              <a:spcBef>
                <a:spcPts val="0"/>
              </a:spcBef>
              <a:spcAft>
                <a:spcPts val="250"/>
              </a:spcAft>
              <a:buNone/>
            </a:pPr>
            <a:r>
              <a:rPr lang="en" sz="1200">
                <a:solidFill>
                  <a:schemeClr val="dk1"/>
                </a:solidFill>
              </a:rPr>
              <a:t>HOLA AI has been designed in such a way that it can seamlessly bridge the gap between different languages and cultures, enabling effective communication. It has been developed to not only function through text but also be utilized via voice communication, making it accessible and interactive for a wider range of users.</a:t>
            </a:r>
            <a:endParaRPr sz="1200">
              <a:solidFill>
                <a:schemeClr val="dk1"/>
              </a:solidFill>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589"/>
        <p:cNvGrpSpPr/>
        <p:nvPr/>
      </p:nvGrpSpPr>
      <p:grpSpPr>
        <a:xfrm>
          <a:off x="0" y="0"/>
          <a:ext cx="0" cy="0"/>
          <a:chOff x="0" y="0"/>
          <a:chExt cx="0" cy="0"/>
        </a:xfrm>
      </p:grpSpPr>
      <p:sp>
        <p:nvSpPr>
          <p:cNvPr id="590" name="Google Shape;590;p70"/>
          <p:cNvSpPr txBox="1"/>
          <p:nvPr/>
        </p:nvSpPr>
        <p:spPr>
          <a:xfrm>
            <a:off x="1371600" y="455674"/>
            <a:ext cx="6400800" cy="1293000"/>
          </a:xfrm>
          <a:prstGeom prst="rect">
            <a:avLst/>
          </a:prstGeom>
          <a:noFill/>
          <a:ln>
            <a:noFill/>
          </a:ln>
        </p:spPr>
        <p:txBody>
          <a:bodyPr spcFirstLastPara="1" wrap="square" lIns="0" tIns="0" rIns="0" bIns="0" anchor="t" anchorCtr="0">
            <a:spAutoFit/>
          </a:bodyPr>
          <a:lstStyle/>
          <a:p>
            <a:pPr marL="0" lvl="0" indent="0" algn="just" rtl="0">
              <a:lnSpc>
                <a:spcPct val="150000"/>
              </a:lnSpc>
              <a:spcBef>
                <a:spcPts val="0"/>
              </a:spcBef>
              <a:spcAft>
                <a:spcPts val="250"/>
              </a:spcAft>
              <a:buNone/>
            </a:pPr>
            <a:r>
              <a:rPr lang="en" sz="1200">
                <a:solidFill>
                  <a:schemeClr val="dk1"/>
                </a:solidFill>
              </a:rPr>
              <a:t>This means that if a person has difficulty reading and writing, they can express themselves by speaking in their local language and communicate effectively. On the other hand, someone who wants to communicate with that person, whether they are unfamiliar with the language or culture, will be able to engage in conversation through HOLA AI, which will help them understand the language and culture of the person they are communicating with.</a:t>
            </a:r>
            <a:endParaRPr sz="1200">
              <a:solidFill>
                <a:schemeClr val="dk1"/>
              </a:solidFill>
            </a:endParaRPr>
          </a:p>
        </p:txBody>
      </p:sp>
      <p:sp>
        <p:nvSpPr>
          <p:cNvPr id="591" name="Google Shape;591;p70"/>
          <p:cNvSpPr txBox="1"/>
          <p:nvPr/>
        </p:nvSpPr>
        <p:spPr>
          <a:xfrm>
            <a:off x="1371600" y="1894849"/>
            <a:ext cx="6400800" cy="2986200"/>
          </a:xfrm>
          <a:prstGeom prst="rect">
            <a:avLst/>
          </a:prstGeom>
          <a:noFill/>
          <a:ln>
            <a:noFill/>
          </a:ln>
        </p:spPr>
        <p:txBody>
          <a:bodyPr spcFirstLastPara="1" wrap="square" lIns="0" tIns="0" rIns="0" bIns="0" anchor="t" anchorCtr="0">
            <a:spAutoFit/>
          </a:bodyPr>
          <a:lstStyle/>
          <a:p>
            <a:pPr marL="0" lvl="0" indent="0" algn="just" rtl="0">
              <a:lnSpc>
                <a:spcPct val="150000"/>
              </a:lnSpc>
              <a:spcBef>
                <a:spcPts val="1200"/>
              </a:spcBef>
              <a:spcAft>
                <a:spcPts val="0"/>
              </a:spcAft>
              <a:buClr>
                <a:schemeClr val="dk1"/>
              </a:buClr>
              <a:buSzPts val="1100"/>
              <a:buFont typeface="Arial"/>
              <a:buNone/>
            </a:pPr>
            <a:r>
              <a:rPr lang="en" sz="1200">
                <a:solidFill>
                  <a:schemeClr val="dk1"/>
                </a:solidFill>
              </a:rPr>
              <a:t>This feature is the greatest strength of HOLA AI, developed by Softa, especially in a diverse country like India, where thousands of cultures and hundreds of languages exist. HOLA AI is capable of connecting all of them and promoting mutual understanding. Over time, it will become even more advanced and will play a crucial role in understanding the diversity of Indian society, uncovering the unique characteristics and possibilities of different regions, and contributing to regional development.</a:t>
            </a:r>
            <a:endParaRPr sz="1200">
              <a:solidFill>
                <a:schemeClr val="dk1"/>
              </a:solidFill>
            </a:endParaRPr>
          </a:p>
          <a:p>
            <a:pPr marL="0" lvl="0" indent="0" algn="l" rtl="0">
              <a:lnSpc>
                <a:spcPct val="150000"/>
              </a:lnSpc>
              <a:spcBef>
                <a:spcPts val="1200"/>
              </a:spcBef>
              <a:spcAft>
                <a:spcPts val="0"/>
              </a:spcAft>
              <a:buClr>
                <a:schemeClr val="dk1"/>
              </a:buClr>
              <a:buSzPts val="1100"/>
              <a:buFont typeface="Arial"/>
              <a:buNone/>
            </a:pPr>
            <a:r>
              <a:rPr lang="en" sz="1200" b="1">
                <a:solidFill>
                  <a:schemeClr val="dk1"/>
                </a:solidFill>
              </a:rPr>
              <a:t>Note: HOLA AI</a:t>
            </a:r>
            <a:r>
              <a:rPr lang="en" sz="1200">
                <a:solidFill>
                  <a:schemeClr val="dk1"/>
                </a:solidFill>
              </a:rPr>
              <a:t>, developed by Softa, has been initially designed with the specific purpose of fulfilling the objectives of this project. Therefore, it is not available for use by others at the moment, meaning it is not a public product yet.</a:t>
            </a:r>
            <a:endParaRPr sz="1200">
              <a:solidFill>
                <a:schemeClr val="dk1"/>
              </a:solidFill>
            </a:endParaRPr>
          </a:p>
          <a:p>
            <a:pPr marL="0" lvl="0" indent="0" algn="just" rtl="0">
              <a:lnSpc>
                <a:spcPct val="150000"/>
              </a:lnSpc>
              <a:spcBef>
                <a:spcPts val="1200"/>
              </a:spcBef>
              <a:spcAft>
                <a:spcPts val="250"/>
              </a:spcAft>
              <a:buNone/>
            </a:pPr>
            <a:endParaRPr sz="1200">
              <a:solidFill>
                <a:schemeClr val="dk1"/>
              </a:solidFill>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595"/>
        <p:cNvGrpSpPr/>
        <p:nvPr/>
      </p:nvGrpSpPr>
      <p:grpSpPr>
        <a:xfrm>
          <a:off x="0" y="0"/>
          <a:ext cx="0" cy="0"/>
          <a:chOff x="0" y="0"/>
          <a:chExt cx="0" cy="0"/>
        </a:xfrm>
      </p:grpSpPr>
      <p:sp>
        <p:nvSpPr>
          <p:cNvPr id="596" name="Google Shape;596;p71"/>
          <p:cNvSpPr/>
          <p:nvPr/>
        </p:nvSpPr>
        <p:spPr>
          <a:xfrm>
            <a:off x="1371500" y="457200"/>
            <a:ext cx="6400800" cy="365700"/>
          </a:xfrm>
          <a:prstGeom prst="rect">
            <a:avLst/>
          </a:prstGeom>
          <a:solidFill>
            <a:srgbClr val="F1C232"/>
          </a:solidFill>
          <a:ln>
            <a:noFill/>
          </a:ln>
        </p:spPr>
        <p:txBody>
          <a:bodyPr spcFirstLastPara="1" wrap="square" lIns="0" tIns="91425" rIns="0" bIns="0" anchor="ctr" anchorCtr="0">
            <a:noAutofit/>
          </a:bodyPr>
          <a:lstStyle/>
          <a:p>
            <a:pPr marL="0" lvl="0" indent="0" algn="ctr" rtl="0">
              <a:lnSpc>
                <a:spcPct val="115000"/>
              </a:lnSpc>
              <a:spcBef>
                <a:spcPts val="0"/>
              </a:spcBef>
              <a:spcAft>
                <a:spcPts val="400"/>
              </a:spcAft>
              <a:buNone/>
            </a:pPr>
            <a:r>
              <a:rPr lang="en" sz="1750" b="1">
                <a:solidFill>
                  <a:schemeClr val="dk1"/>
                </a:solidFill>
              </a:rPr>
              <a:t>2. ( ZKTOR ) All in One Super App by Softa</a:t>
            </a:r>
            <a:endParaRPr sz="1750" b="1">
              <a:solidFill>
                <a:schemeClr val="dk1"/>
              </a:solidFill>
            </a:endParaRPr>
          </a:p>
        </p:txBody>
      </p:sp>
      <p:sp>
        <p:nvSpPr>
          <p:cNvPr id="597" name="Google Shape;597;p71"/>
          <p:cNvSpPr txBox="1"/>
          <p:nvPr/>
        </p:nvSpPr>
        <p:spPr>
          <a:xfrm>
            <a:off x="1371600" y="3519862"/>
            <a:ext cx="6400800" cy="1293000"/>
          </a:xfrm>
          <a:prstGeom prst="rect">
            <a:avLst/>
          </a:prstGeom>
          <a:noFill/>
          <a:ln>
            <a:noFill/>
          </a:ln>
        </p:spPr>
        <p:txBody>
          <a:bodyPr spcFirstLastPara="1" wrap="square" lIns="0" tIns="0" rIns="0" bIns="0" anchor="t" anchorCtr="0">
            <a:spAutoFit/>
          </a:bodyPr>
          <a:lstStyle/>
          <a:p>
            <a:pPr marL="0" lvl="0" indent="0" algn="just" rtl="0">
              <a:lnSpc>
                <a:spcPct val="150000"/>
              </a:lnSpc>
              <a:spcBef>
                <a:spcPts val="0"/>
              </a:spcBef>
              <a:spcAft>
                <a:spcPts val="250"/>
              </a:spcAft>
              <a:buNone/>
            </a:pPr>
            <a:r>
              <a:rPr lang="en" sz="1200">
                <a:solidFill>
                  <a:schemeClr val="dk1"/>
                </a:solidFill>
              </a:rPr>
              <a:t>ZKTOR, developed by Softa, is a state-of-the-art digital platform designed with the highest technical standards, taking into account India's cultural and social diversity, the needs of the project, concerns about personal data security, the development requirements of rural areas, and the entertainment needs of youth. This app is not just a typical social media platform; it integrates cutting-edge, multi-dimensional features, all available on a single platform for users.</a:t>
            </a:r>
            <a:endParaRPr sz="1200">
              <a:solidFill>
                <a:schemeClr val="dk1"/>
              </a:solidFill>
            </a:endParaRPr>
          </a:p>
        </p:txBody>
      </p:sp>
      <p:pic>
        <p:nvPicPr>
          <p:cNvPr id="598" name="Google Shape;598;p71"/>
          <p:cNvPicPr preferRelativeResize="0"/>
          <p:nvPr/>
        </p:nvPicPr>
        <p:blipFill>
          <a:blip r:embed="rId3">
            <a:alphaModFix/>
          </a:blip>
          <a:stretch>
            <a:fillRect/>
          </a:stretch>
        </p:blipFill>
        <p:spPr>
          <a:xfrm>
            <a:off x="2947212" y="1410452"/>
            <a:ext cx="3249600" cy="1895700"/>
          </a:xfrm>
          <a:prstGeom prst="roundRect">
            <a:avLst>
              <a:gd name="adj" fmla="val 16667"/>
            </a:avLst>
          </a:prstGeom>
          <a:noFill/>
          <a:ln>
            <a:noFill/>
          </a:ln>
        </p:spPr>
      </p:pic>
      <p:sp>
        <p:nvSpPr>
          <p:cNvPr id="599" name="Google Shape;599;p71"/>
          <p:cNvSpPr txBox="1"/>
          <p:nvPr/>
        </p:nvSpPr>
        <p:spPr>
          <a:xfrm>
            <a:off x="2743950" y="971400"/>
            <a:ext cx="3656100" cy="320100"/>
          </a:xfrm>
          <a:prstGeom prst="rect">
            <a:avLst/>
          </a:prstGeom>
          <a:solidFill>
            <a:srgbClr val="0B5394"/>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b="1">
                <a:solidFill>
                  <a:schemeClr val="lt1"/>
                </a:solidFill>
              </a:rPr>
              <a:t>One App, Multiple Experiences</a:t>
            </a:r>
            <a:endParaRPr b="1">
              <a:solidFill>
                <a:schemeClr val="lt1"/>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99" name="Google Shape;99;p18"/>
          <p:cNvSpPr/>
          <p:nvPr/>
        </p:nvSpPr>
        <p:spPr>
          <a:xfrm>
            <a:off x="1828800" y="460805"/>
            <a:ext cx="5486400" cy="365700"/>
          </a:xfrm>
          <a:prstGeom prst="rect">
            <a:avLst/>
          </a:prstGeom>
          <a:solidFill>
            <a:srgbClr val="6AA84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800" b="1">
                <a:solidFill>
                  <a:schemeClr val="lt1"/>
                </a:solidFill>
              </a:rPr>
              <a:t>Meaning of Prosperity</a:t>
            </a:r>
            <a:endParaRPr sz="1800" b="1">
              <a:solidFill>
                <a:schemeClr val="lt1"/>
              </a:solidFill>
              <a:latin typeface="Roboto"/>
              <a:ea typeface="Roboto"/>
              <a:cs typeface="Roboto"/>
              <a:sym typeface="Roboto"/>
            </a:endParaRPr>
          </a:p>
        </p:txBody>
      </p:sp>
      <p:sp>
        <p:nvSpPr>
          <p:cNvPr id="100" name="Google Shape;100;p18"/>
          <p:cNvSpPr txBox="1"/>
          <p:nvPr/>
        </p:nvSpPr>
        <p:spPr>
          <a:xfrm>
            <a:off x="1371600" y="1035726"/>
            <a:ext cx="6400800" cy="1305900"/>
          </a:xfrm>
          <a:prstGeom prst="rect">
            <a:avLst/>
          </a:prstGeom>
          <a:noFill/>
          <a:ln>
            <a:noFill/>
          </a:ln>
        </p:spPr>
        <p:txBody>
          <a:bodyPr spcFirstLastPara="1" wrap="square" lIns="0" tIns="0" rIns="0" bIns="0" anchor="t" anchorCtr="0">
            <a:noAutofit/>
          </a:bodyPr>
          <a:lstStyle/>
          <a:p>
            <a:pPr marL="0" lvl="0" indent="0" algn="just" rtl="0">
              <a:lnSpc>
                <a:spcPct val="150000"/>
              </a:lnSpc>
              <a:spcAft>
                <a:spcPts val="0"/>
              </a:spcAft>
              <a:buClr>
                <a:schemeClr val="dk1"/>
              </a:buClr>
              <a:buSzPts val="1100"/>
              <a:buFont typeface="Arial"/>
              <a:buNone/>
            </a:pPr>
            <a:r>
              <a:rPr lang="en" sz="1200" dirty="0">
                <a:solidFill>
                  <a:schemeClr val="dk1"/>
                </a:solidFill>
              </a:rPr>
              <a:t>Production capacity and skill development according to the needs of today's time. And skill development means making yourself a part of the business structure. And skill development means making yourself a part of the business structure. Artificial Intelligence (AI) will be meaningful for this population only when they can use it locally in their everyday life and give new energy to their lives.</a:t>
            </a:r>
            <a:endParaRPr sz="1200" dirty="0">
              <a:solidFill>
                <a:schemeClr val="dk1"/>
              </a:solidFill>
            </a:endParaRPr>
          </a:p>
          <a:p>
            <a:pPr marL="0" lvl="0" indent="0" algn="just" rtl="0">
              <a:lnSpc>
                <a:spcPct val="150000"/>
              </a:lnSpc>
              <a:spcBef>
                <a:spcPts val="1200"/>
              </a:spcBef>
              <a:spcAft>
                <a:spcPts val="1200"/>
              </a:spcAft>
              <a:buNone/>
            </a:pPr>
            <a:endParaRPr sz="1200" dirty="0">
              <a:solidFill>
                <a:schemeClr val="dk1"/>
              </a:solidFill>
            </a:endParaRPr>
          </a:p>
        </p:txBody>
      </p:sp>
      <p:pic>
        <p:nvPicPr>
          <p:cNvPr id="101" name="Google Shape;101;p18"/>
          <p:cNvPicPr preferRelativeResize="0"/>
          <p:nvPr/>
        </p:nvPicPr>
        <p:blipFill rotWithShape="1">
          <a:blip r:embed="rId3">
            <a:alphaModFix/>
          </a:blip>
          <a:srcRect l="9354"/>
          <a:stretch/>
        </p:blipFill>
        <p:spPr>
          <a:xfrm>
            <a:off x="2575538" y="2485490"/>
            <a:ext cx="3993000" cy="2516700"/>
          </a:xfrm>
          <a:prstGeom prst="roundRect">
            <a:avLst>
              <a:gd name="adj" fmla="val 16667"/>
            </a:avLst>
          </a:prstGeom>
          <a:noFill/>
          <a:ln>
            <a:noFill/>
          </a:ln>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603"/>
        <p:cNvGrpSpPr/>
        <p:nvPr/>
      </p:nvGrpSpPr>
      <p:grpSpPr>
        <a:xfrm>
          <a:off x="0" y="0"/>
          <a:ext cx="0" cy="0"/>
          <a:chOff x="0" y="0"/>
          <a:chExt cx="0" cy="0"/>
        </a:xfrm>
      </p:grpSpPr>
      <p:sp>
        <p:nvSpPr>
          <p:cNvPr id="604" name="Google Shape;604;p72"/>
          <p:cNvSpPr txBox="1"/>
          <p:nvPr/>
        </p:nvSpPr>
        <p:spPr>
          <a:xfrm>
            <a:off x="1371600" y="457687"/>
            <a:ext cx="6400800" cy="2986200"/>
          </a:xfrm>
          <a:prstGeom prst="rect">
            <a:avLst/>
          </a:prstGeom>
          <a:noFill/>
          <a:ln>
            <a:noFill/>
          </a:ln>
        </p:spPr>
        <p:txBody>
          <a:bodyPr spcFirstLastPara="1" wrap="square" lIns="0" tIns="0" rIns="0" bIns="0" anchor="t" anchorCtr="0">
            <a:spAutoFit/>
          </a:bodyPr>
          <a:lstStyle/>
          <a:p>
            <a:pPr marL="0" lvl="0" indent="0" algn="l" rtl="0">
              <a:lnSpc>
                <a:spcPct val="150000"/>
              </a:lnSpc>
              <a:spcBef>
                <a:spcPts val="1200"/>
              </a:spcBef>
              <a:spcAft>
                <a:spcPts val="0"/>
              </a:spcAft>
              <a:buClr>
                <a:schemeClr val="dk1"/>
              </a:buClr>
              <a:buSzPts val="1100"/>
              <a:buFont typeface="Arial"/>
              <a:buNone/>
            </a:pPr>
            <a:r>
              <a:rPr lang="en" sz="1200">
                <a:solidFill>
                  <a:schemeClr val="dk1"/>
                </a:solidFill>
              </a:rPr>
              <a:t>ZKTOR helps children learn social, cultural, and global knowledge through stories, tales, and other mediums. It plays a crucial role in enhancing their education and entertainment, as well as sparking interest in employment and fostering career growth by providing modern features like videos, reels, education, etc.</a:t>
            </a:r>
            <a:endParaRPr sz="1200">
              <a:solidFill>
                <a:schemeClr val="dk1"/>
              </a:solidFill>
            </a:endParaRPr>
          </a:p>
          <a:p>
            <a:pPr marL="0" lvl="0" indent="0" algn="just" rtl="0">
              <a:lnSpc>
                <a:spcPct val="150000"/>
              </a:lnSpc>
              <a:spcBef>
                <a:spcPts val="1200"/>
              </a:spcBef>
              <a:spcAft>
                <a:spcPts val="0"/>
              </a:spcAft>
              <a:buClr>
                <a:schemeClr val="dk1"/>
              </a:buClr>
              <a:buSzPts val="1100"/>
              <a:buFont typeface="Arial"/>
              <a:buNone/>
            </a:pPr>
            <a:r>
              <a:rPr lang="en" sz="1200">
                <a:solidFill>
                  <a:schemeClr val="dk1"/>
                </a:solidFill>
              </a:rPr>
              <a:t>This app includes all the features that are not available in any single app today. It is the world's first app that integrates artificial intelligence (AI), social media, video sharing, calling, education, and other essential services, specifically designed to promote the development of rural communities, protect their personal data, provide employment opportunities, entertain them, and preserve their culture.</a:t>
            </a:r>
            <a:endParaRPr sz="1200">
              <a:solidFill>
                <a:schemeClr val="dk1"/>
              </a:solidFill>
            </a:endParaRPr>
          </a:p>
          <a:p>
            <a:pPr marL="0" lvl="0" indent="0" algn="just" rtl="0">
              <a:lnSpc>
                <a:spcPct val="150000"/>
              </a:lnSpc>
              <a:spcBef>
                <a:spcPts val="1200"/>
              </a:spcBef>
              <a:spcAft>
                <a:spcPts val="250"/>
              </a:spcAft>
              <a:buNone/>
            </a:pPr>
            <a:endParaRPr sz="1200">
              <a:solidFill>
                <a:schemeClr val="dk1"/>
              </a:solidFill>
            </a:endParaRPr>
          </a:p>
        </p:txBody>
      </p:sp>
      <p:pic>
        <p:nvPicPr>
          <p:cNvPr id="605" name="Google Shape;605;p72"/>
          <p:cNvPicPr preferRelativeResize="0"/>
          <p:nvPr/>
        </p:nvPicPr>
        <p:blipFill>
          <a:blip r:embed="rId3">
            <a:alphaModFix/>
          </a:blip>
          <a:stretch>
            <a:fillRect/>
          </a:stretch>
        </p:blipFill>
        <p:spPr>
          <a:xfrm>
            <a:off x="3264475" y="3268480"/>
            <a:ext cx="2523900" cy="1682700"/>
          </a:xfrm>
          <a:prstGeom prst="roundRect">
            <a:avLst>
              <a:gd name="adj" fmla="val 13318"/>
            </a:avLst>
          </a:prstGeom>
          <a:noFill/>
          <a:ln>
            <a:noFill/>
          </a:ln>
        </p:spPr>
      </p:pic>
      <p:sp>
        <p:nvSpPr>
          <p:cNvPr id="606" name="Google Shape;606;p72"/>
          <p:cNvSpPr txBox="1"/>
          <p:nvPr/>
        </p:nvSpPr>
        <p:spPr>
          <a:xfrm>
            <a:off x="1569475" y="3780580"/>
            <a:ext cx="1251000" cy="538800"/>
          </a:xfrm>
          <a:prstGeom prst="rect">
            <a:avLst/>
          </a:prstGeom>
          <a:noFill/>
          <a:ln>
            <a:noFill/>
          </a:ln>
        </p:spPr>
        <p:txBody>
          <a:bodyPr spcFirstLastPara="1" wrap="square" lIns="91425" tIns="91425" rIns="91425" bIns="91425" anchor="t" anchorCtr="0">
            <a:spAutoFit/>
          </a:bodyPr>
          <a:lstStyle/>
          <a:p>
            <a:pPr marL="0" lvl="0" indent="0" algn="ctr" rtl="0">
              <a:lnSpc>
                <a:spcPct val="150000"/>
              </a:lnSpc>
              <a:spcBef>
                <a:spcPts val="0"/>
              </a:spcBef>
              <a:spcAft>
                <a:spcPts val="250"/>
              </a:spcAft>
              <a:buNone/>
            </a:pPr>
            <a:r>
              <a:rPr lang="en" sz="2300" b="1">
                <a:solidFill>
                  <a:schemeClr val="dk1"/>
                </a:solidFill>
              </a:rPr>
              <a:t>ZKTOR</a:t>
            </a:r>
            <a:endParaRPr sz="2900" b="1">
              <a:solidFill>
                <a:schemeClr val="dk2"/>
              </a:solidFill>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610"/>
        <p:cNvGrpSpPr/>
        <p:nvPr/>
      </p:nvGrpSpPr>
      <p:grpSpPr>
        <a:xfrm>
          <a:off x="0" y="0"/>
          <a:ext cx="0" cy="0"/>
          <a:chOff x="0" y="0"/>
          <a:chExt cx="0" cy="0"/>
        </a:xfrm>
      </p:grpSpPr>
      <p:sp>
        <p:nvSpPr>
          <p:cNvPr id="611" name="Google Shape;611;p73"/>
          <p:cNvSpPr txBox="1"/>
          <p:nvPr/>
        </p:nvSpPr>
        <p:spPr>
          <a:xfrm>
            <a:off x="2743950" y="457675"/>
            <a:ext cx="3656100" cy="320100"/>
          </a:xfrm>
          <a:prstGeom prst="rect">
            <a:avLst/>
          </a:prstGeom>
          <a:solidFill>
            <a:srgbClr val="0B5394"/>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b="1">
                <a:solidFill>
                  <a:schemeClr val="lt1"/>
                </a:solidFill>
              </a:rPr>
              <a:t>Main Features of ZKTOR:</a:t>
            </a:r>
            <a:endParaRPr b="1">
              <a:solidFill>
                <a:schemeClr val="lt1"/>
              </a:solidFill>
            </a:endParaRPr>
          </a:p>
        </p:txBody>
      </p:sp>
      <p:sp>
        <p:nvSpPr>
          <p:cNvPr id="612" name="Google Shape;612;p73"/>
          <p:cNvSpPr/>
          <p:nvPr/>
        </p:nvSpPr>
        <p:spPr>
          <a:xfrm>
            <a:off x="2260788" y="909572"/>
            <a:ext cx="5511600" cy="731400"/>
          </a:xfrm>
          <a:prstGeom prst="roundRect">
            <a:avLst>
              <a:gd name="adj" fmla="val 16667"/>
            </a:avLst>
          </a:prstGeom>
          <a:solidFill>
            <a:schemeClr val="lt2"/>
          </a:solidFill>
          <a:ln>
            <a:noFill/>
          </a:ln>
        </p:spPr>
        <p:txBody>
          <a:bodyPr spcFirstLastPara="1" wrap="square" lIns="45700" tIns="91425" rIns="45700" bIns="0" anchor="ctr" anchorCtr="0">
            <a:noAutofit/>
          </a:bodyPr>
          <a:lstStyle/>
          <a:p>
            <a:pPr marL="0" lvl="0" indent="0" algn="l" rtl="0">
              <a:lnSpc>
                <a:spcPct val="115000"/>
              </a:lnSpc>
              <a:spcBef>
                <a:spcPts val="0"/>
              </a:spcBef>
              <a:spcAft>
                <a:spcPts val="0"/>
              </a:spcAft>
              <a:buClr>
                <a:schemeClr val="dk1"/>
              </a:buClr>
              <a:buSzPts val="1100"/>
              <a:buFont typeface="Arial"/>
              <a:buNone/>
            </a:pPr>
            <a:r>
              <a:rPr lang="en" sz="1200" b="1">
                <a:solidFill>
                  <a:schemeClr val="dk1"/>
                </a:solidFill>
              </a:rPr>
              <a:t>Social Media Platforms:</a:t>
            </a:r>
            <a:endParaRPr sz="1200" b="1">
              <a:solidFill>
                <a:schemeClr val="dk1"/>
              </a:solidFill>
            </a:endParaRPr>
          </a:p>
          <a:p>
            <a:pPr marL="0" lvl="0" indent="0" algn="l" rtl="0">
              <a:lnSpc>
                <a:spcPct val="115000"/>
              </a:lnSpc>
              <a:spcBef>
                <a:spcPts val="0"/>
              </a:spcBef>
              <a:spcAft>
                <a:spcPts val="0"/>
              </a:spcAft>
              <a:buNone/>
            </a:pPr>
            <a:r>
              <a:rPr lang="en" sz="1200">
                <a:solidFill>
                  <a:schemeClr val="dk1"/>
                </a:solidFill>
              </a:rPr>
              <a:t>All major social media services like Facebook and Instagram.</a:t>
            </a:r>
            <a:endParaRPr sz="1200">
              <a:solidFill>
                <a:schemeClr val="dk1"/>
              </a:solidFill>
            </a:endParaRPr>
          </a:p>
        </p:txBody>
      </p:sp>
      <p:sp>
        <p:nvSpPr>
          <p:cNvPr id="613" name="Google Shape;613;p73"/>
          <p:cNvSpPr/>
          <p:nvPr/>
        </p:nvSpPr>
        <p:spPr>
          <a:xfrm>
            <a:off x="1371588" y="909572"/>
            <a:ext cx="731400" cy="731400"/>
          </a:xfrm>
          <a:prstGeom prst="ellipse">
            <a:avLst/>
          </a:prstGeom>
          <a:solidFill>
            <a:srgbClr val="F1C23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614" name="Google Shape;614;p73"/>
          <p:cNvPicPr preferRelativeResize="0"/>
          <p:nvPr/>
        </p:nvPicPr>
        <p:blipFill rotWithShape="1">
          <a:blip r:embed="rId3">
            <a:alphaModFix/>
          </a:blip>
          <a:srcRect l="-13614" t="-13627" r="-13627" b="-13614"/>
          <a:stretch/>
        </p:blipFill>
        <p:spPr>
          <a:xfrm>
            <a:off x="1495075" y="1033050"/>
            <a:ext cx="484500" cy="484500"/>
          </a:xfrm>
          <a:prstGeom prst="ellipse">
            <a:avLst/>
          </a:prstGeom>
          <a:noFill/>
          <a:ln>
            <a:noFill/>
          </a:ln>
        </p:spPr>
      </p:pic>
      <p:cxnSp>
        <p:nvCxnSpPr>
          <p:cNvPr id="615" name="Google Shape;615;p73"/>
          <p:cNvCxnSpPr>
            <a:stCxn id="613" idx="6"/>
          </p:cNvCxnSpPr>
          <p:nvPr/>
        </p:nvCxnSpPr>
        <p:spPr>
          <a:xfrm>
            <a:off x="2102988" y="1275272"/>
            <a:ext cx="0" cy="0"/>
          </a:xfrm>
          <a:prstGeom prst="straightConnector1">
            <a:avLst/>
          </a:prstGeom>
          <a:noFill/>
          <a:ln w="9525" cap="flat" cmpd="sng">
            <a:solidFill>
              <a:schemeClr val="dk2"/>
            </a:solidFill>
            <a:prstDash val="solid"/>
            <a:round/>
            <a:headEnd type="none" w="med" len="med"/>
            <a:tailEnd type="none" w="med" len="med"/>
          </a:ln>
        </p:spPr>
      </p:cxnSp>
      <p:cxnSp>
        <p:nvCxnSpPr>
          <p:cNvPr id="616" name="Google Shape;616;p73"/>
          <p:cNvCxnSpPr>
            <a:stCxn id="613" idx="6"/>
            <a:endCxn id="612" idx="1"/>
          </p:cNvCxnSpPr>
          <p:nvPr/>
        </p:nvCxnSpPr>
        <p:spPr>
          <a:xfrm>
            <a:off x="2102988" y="1275272"/>
            <a:ext cx="157800" cy="0"/>
          </a:xfrm>
          <a:prstGeom prst="straightConnector1">
            <a:avLst/>
          </a:prstGeom>
          <a:noFill/>
          <a:ln w="9525" cap="flat" cmpd="sng">
            <a:solidFill>
              <a:schemeClr val="dk2"/>
            </a:solidFill>
            <a:prstDash val="solid"/>
            <a:round/>
            <a:headEnd type="none" w="med" len="med"/>
            <a:tailEnd type="none" w="med" len="med"/>
          </a:ln>
        </p:spPr>
      </p:cxnSp>
      <p:sp>
        <p:nvSpPr>
          <p:cNvPr id="617" name="Google Shape;617;p73"/>
          <p:cNvSpPr/>
          <p:nvPr/>
        </p:nvSpPr>
        <p:spPr>
          <a:xfrm>
            <a:off x="2260788" y="1942242"/>
            <a:ext cx="5511600" cy="731400"/>
          </a:xfrm>
          <a:prstGeom prst="roundRect">
            <a:avLst>
              <a:gd name="adj" fmla="val 16667"/>
            </a:avLst>
          </a:prstGeom>
          <a:solidFill>
            <a:schemeClr val="lt2"/>
          </a:solidFill>
          <a:ln>
            <a:noFill/>
          </a:ln>
        </p:spPr>
        <p:txBody>
          <a:bodyPr spcFirstLastPara="1" wrap="square" lIns="45700" tIns="91425" rIns="45700" bIns="0" anchor="ctr" anchorCtr="0">
            <a:noAutofit/>
          </a:bodyPr>
          <a:lstStyle/>
          <a:p>
            <a:pPr marL="0" lvl="0" indent="0" algn="l" rtl="0">
              <a:lnSpc>
                <a:spcPct val="115000"/>
              </a:lnSpc>
              <a:spcBef>
                <a:spcPts val="0"/>
              </a:spcBef>
              <a:spcAft>
                <a:spcPts val="0"/>
              </a:spcAft>
              <a:buClr>
                <a:schemeClr val="dk1"/>
              </a:buClr>
              <a:buSzPts val="1100"/>
              <a:buFont typeface="Arial"/>
              <a:buNone/>
            </a:pPr>
            <a:r>
              <a:rPr lang="en" sz="1200" b="1">
                <a:solidFill>
                  <a:schemeClr val="dk1"/>
                </a:solidFill>
              </a:rPr>
              <a:t>Video Sharing and Streaming:</a:t>
            </a:r>
            <a:endParaRPr sz="1200" b="1">
              <a:solidFill>
                <a:schemeClr val="dk1"/>
              </a:solidFill>
            </a:endParaRPr>
          </a:p>
          <a:p>
            <a:pPr marL="0" lvl="0" indent="0" algn="l" rtl="0">
              <a:lnSpc>
                <a:spcPct val="115000"/>
              </a:lnSpc>
              <a:spcBef>
                <a:spcPts val="0"/>
              </a:spcBef>
              <a:spcAft>
                <a:spcPts val="0"/>
              </a:spcAft>
              <a:buNone/>
            </a:pPr>
            <a:r>
              <a:rPr lang="en" sz="1200">
                <a:solidFill>
                  <a:schemeClr val="dk1"/>
                </a:solidFill>
              </a:rPr>
              <a:t>Facilities for sharing and streaming videos, similar to YouTube and Netflix.</a:t>
            </a:r>
            <a:endParaRPr sz="1200">
              <a:solidFill>
                <a:schemeClr val="dk1"/>
              </a:solidFill>
            </a:endParaRPr>
          </a:p>
        </p:txBody>
      </p:sp>
      <p:sp>
        <p:nvSpPr>
          <p:cNvPr id="618" name="Google Shape;618;p73"/>
          <p:cNvSpPr/>
          <p:nvPr/>
        </p:nvSpPr>
        <p:spPr>
          <a:xfrm>
            <a:off x="1371588" y="1942242"/>
            <a:ext cx="731400" cy="731400"/>
          </a:xfrm>
          <a:prstGeom prst="ellipse">
            <a:avLst/>
          </a:prstGeom>
          <a:solidFill>
            <a:srgbClr val="F1C23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619" name="Google Shape;619;p73"/>
          <p:cNvPicPr preferRelativeResize="0"/>
          <p:nvPr/>
        </p:nvPicPr>
        <p:blipFill rotWithShape="1">
          <a:blip r:embed="rId4">
            <a:alphaModFix/>
          </a:blip>
          <a:srcRect/>
          <a:stretch/>
        </p:blipFill>
        <p:spPr>
          <a:xfrm>
            <a:off x="1577238" y="2147892"/>
            <a:ext cx="320100" cy="320100"/>
          </a:xfrm>
          <a:prstGeom prst="rect">
            <a:avLst/>
          </a:prstGeom>
          <a:noFill/>
          <a:ln>
            <a:noFill/>
          </a:ln>
        </p:spPr>
      </p:pic>
      <p:cxnSp>
        <p:nvCxnSpPr>
          <p:cNvPr id="620" name="Google Shape;620;p73"/>
          <p:cNvCxnSpPr>
            <a:stCxn id="618" idx="6"/>
          </p:cNvCxnSpPr>
          <p:nvPr/>
        </p:nvCxnSpPr>
        <p:spPr>
          <a:xfrm>
            <a:off x="2102988" y="2307942"/>
            <a:ext cx="0" cy="0"/>
          </a:xfrm>
          <a:prstGeom prst="straightConnector1">
            <a:avLst/>
          </a:prstGeom>
          <a:noFill/>
          <a:ln w="9525" cap="flat" cmpd="sng">
            <a:solidFill>
              <a:schemeClr val="dk2"/>
            </a:solidFill>
            <a:prstDash val="solid"/>
            <a:round/>
            <a:headEnd type="none" w="med" len="med"/>
            <a:tailEnd type="none" w="med" len="med"/>
          </a:ln>
        </p:spPr>
      </p:cxnSp>
      <p:cxnSp>
        <p:nvCxnSpPr>
          <p:cNvPr id="621" name="Google Shape;621;p73"/>
          <p:cNvCxnSpPr>
            <a:stCxn id="618" idx="6"/>
            <a:endCxn id="617" idx="1"/>
          </p:cNvCxnSpPr>
          <p:nvPr/>
        </p:nvCxnSpPr>
        <p:spPr>
          <a:xfrm>
            <a:off x="2102988" y="2307942"/>
            <a:ext cx="157800" cy="0"/>
          </a:xfrm>
          <a:prstGeom prst="straightConnector1">
            <a:avLst/>
          </a:prstGeom>
          <a:noFill/>
          <a:ln w="9525" cap="flat" cmpd="sng">
            <a:solidFill>
              <a:schemeClr val="dk2"/>
            </a:solidFill>
            <a:prstDash val="solid"/>
            <a:round/>
            <a:headEnd type="none" w="med" len="med"/>
            <a:tailEnd type="none" w="med" len="med"/>
          </a:ln>
        </p:spPr>
      </p:cxnSp>
      <p:sp>
        <p:nvSpPr>
          <p:cNvPr id="622" name="Google Shape;622;p73"/>
          <p:cNvSpPr/>
          <p:nvPr/>
        </p:nvSpPr>
        <p:spPr>
          <a:xfrm>
            <a:off x="2260788" y="2997522"/>
            <a:ext cx="5511600" cy="731400"/>
          </a:xfrm>
          <a:prstGeom prst="roundRect">
            <a:avLst>
              <a:gd name="adj" fmla="val 16667"/>
            </a:avLst>
          </a:prstGeom>
          <a:solidFill>
            <a:schemeClr val="lt2"/>
          </a:solidFill>
          <a:ln>
            <a:noFill/>
          </a:ln>
        </p:spPr>
        <p:txBody>
          <a:bodyPr spcFirstLastPara="1" wrap="square" lIns="45700" tIns="91425" rIns="45700" bIns="0" anchor="ctr" anchorCtr="0">
            <a:noAutofit/>
          </a:bodyPr>
          <a:lstStyle/>
          <a:p>
            <a:pPr marL="0" lvl="0" indent="0" algn="l" rtl="0">
              <a:lnSpc>
                <a:spcPct val="115000"/>
              </a:lnSpc>
              <a:spcBef>
                <a:spcPts val="0"/>
              </a:spcBef>
              <a:spcAft>
                <a:spcPts val="0"/>
              </a:spcAft>
              <a:buClr>
                <a:schemeClr val="dk1"/>
              </a:buClr>
              <a:buSzPts val="1100"/>
              <a:buFont typeface="Arial"/>
              <a:buNone/>
            </a:pPr>
            <a:r>
              <a:rPr lang="en" sz="1200" b="1">
                <a:solidFill>
                  <a:schemeClr val="dk1"/>
                </a:solidFill>
              </a:rPr>
              <a:t>Audio and Video Calling:</a:t>
            </a:r>
            <a:endParaRPr sz="1200" b="1">
              <a:solidFill>
                <a:schemeClr val="dk1"/>
              </a:solidFill>
            </a:endParaRPr>
          </a:p>
          <a:p>
            <a:pPr marL="0" lvl="0" indent="0" algn="l" rtl="0">
              <a:lnSpc>
                <a:spcPct val="115000"/>
              </a:lnSpc>
              <a:spcBef>
                <a:spcPts val="0"/>
              </a:spcBef>
              <a:spcAft>
                <a:spcPts val="0"/>
              </a:spcAft>
              <a:buNone/>
            </a:pPr>
            <a:r>
              <a:rPr lang="en" sz="1200">
                <a:solidFill>
                  <a:schemeClr val="dk1"/>
                </a:solidFill>
              </a:rPr>
              <a:t>Audio and video calling services like WhatsApp.</a:t>
            </a:r>
            <a:endParaRPr sz="1200">
              <a:solidFill>
                <a:schemeClr val="dk1"/>
              </a:solidFill>
            </a:endParaRPr>
          </a:p>
        </p:txBody>
      </p:sp>
      <p:sp>
        <p:nvSpPr>
          <p:cNvPr id="623" name="Google Shape;623;p73"/>
          <p:cNvSpPr/>
          <p:nvPr/>
        </p:nvSpPr>
        <p:spPr>
          <a:xfrm>
            <a:off x="1371588" y="2997522"/>
            <a:ext cx="731400" cy="731400"/>
          </a:xfrm>
          <a:prstGeom prst="ellipse">
            <a:avLst/>
          </a:prstGeom>
          <a:solidFill>
            <a:srgbClr val="F1C23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624" name="Google Shape;624;p73"/>
          <p:cNvPicPr preferRelativeResize="0"/>
          <p:nvPr/>
        </p:nvPicPr>
        <p:blipFill rotWithShape="1">
          <a:blip r:embed="rId5">
            <a:alphaModFix/>
          </a:blip>
          <a:srcRect/>
          <a:stretch/>
        </p:blipFill>
        <p:spPr>
          <a:xfrm>
            <a:off x="1577188" y="3203125"/>
            <a:ext cx="320100" cy="320100"/>
          </a:xfrm>
          <a:prstGeom prst="rect">
            <a:avLst/>
          </a:prstGeom>
          <a:noFill/>
          <a:ln>
            <a:noFill/>
          </a:ln>
        </p:spPr>
      </p:pic>
      <p:cxnSp>
        <p:nvCxnSpPr>
          <p:cNvPr id="625" name="Google Shape;625;p73"/>
          <p:cNvCxnSpPr>
            <a:stCxn id="623" idx="6"/>
          </p:cNvCxnSpPr>
          <p:nvPr/>
        </p:nvCxnSpPr>
        <p:spPr>
          <a:xfrm>
            <a:off x="2102988" y="3363222"/>
            <a:ext cx="0" cy="0"/>
          </a:xfrm>
          <a:prstGeom prst="straightConnector1">
            <a:avLst/>
          </a:prstGeom>
          <a:noFill/>
          <a:ln w="9525" cap="flat" cmpd="sng">
            <a:solidFill>
              <a:schemeClr val="dk2"/>
            </a:solidFill>
            <a:prstDash val="solid"/>
            <a:round/>
            <a:headEnd type="none" w="med" len="med"/>
            <a:tailEnd type="none" w="med" len="med"/>
          </a:ln>
        </p:spPr>
      </p:cxnSp>
      <p:cxnSp>
        <p:nvCxnSpPr>
          <p:cNvPr id="626" name="Google Shape;626;p73"/>
          <p:cNvCxnSpPr>
            <a:stCxn id="623" idx="6"/>
            <a:endCxn id="622" idx="1"/>
          </p:cNvCxnSpPr>
          <p:nvPr/>
        </p:nvCxnSpPr>
        <p:spPr>
          <a:xfrm>
            <a:off x="2102988" y="3363222"/>
            <a:ext cx="157800" cy="0"/>
          </a:xfrm>
          <a:prstGeom prst="straightConnector1">
            <a:avLst/>
          </a:prstGeom>
          <a:noFill/>
          <a:ln w="9525" cap="flat" cmpd="sng">
            <a:solidFill>
              <a:schemeClr val="dk2"/>
            </a:solidFill>
            <a:prstDash val="solid"/>
            <a:round/>
            <a:headEnd type="none" w="med" len="med"/>
            <a:tailEnd type="none" w="med" len="med"/>
          </a:ln>
        </p:spPr>
      </p:cxnSp>
      <p:sp>
        <p:nvSpPr>
          <p:cNvPr id="627" name="Google Shape;627;p73"/>
          <p:cNvSpPr/>
          <p:nvPr/>
        </p:nvSpPr>
        <p:spPr>
          <a:xfrm>
            <a:off x="2260788" y="4057122"/>
            <a:ext cx="5511600" cy="731400"/>
          </a:xfrm>
          <a:prstGeom prst="roundRect">
            <a:avLst>
              <a:gd name="adj" fmla="val 16667"/>
            </a:avLst>
          </a:prstGeom>
          <a:solidFill>
            <a:schemeClr val="lt2"/>
          </a:solidFill>
          <a:ln>
            <a:noFill/>
          </a:ln>
        </p:spPr>
        <p:txBody>
          <a:bodyPr spcFirstLastPara="1" wrap="square" lIns="45700" tIns="91425" rIns="45700" bIns="0" anchor="ctr" anchorCtr="0">
            <a:noAutofit/>
          </a:bodyPr>
          <a:lstStyle/>
          <a:p>
            <a:pPr marL="0" lvl="0" indent="0" algn="l" rtl="0">
              <a:lnSpc>
                <a:spcPct val="115000"/>
              </a:lnSpc>
              <a:spcBef>
                <a:spcPts val="0"/>
              </a:spcBef>
              <a:spcAft>
                <a:spcPts val="0"/>
              </a:spcAft>
              <a:buClr>
                <a:schemeClr val="dk1"/>
              </a:buClr>
              <a:buSzPts val="1100"/>
              <a:buFont typeface="Arial"/>
              <a:buNone/>
            </a:pPr>
            <a:r>
              <a:rPr lang="en" sz="1200" b="1">
                <a:solidFill>
                  <a:schemeClr val="dk1"/>
                </a:solidFill>
              </a:rPr>
              <a:t>Reel Making and Editing:</a:t>
            </a:r>
            <a:endParaRPr sz="1200" b="1">
              <a:solidFill>
                <a:schemeClr val="dk1"/>
              </a:solidFill>
            </a:endParaRPr>
          </a:p>
          <a:p>
            <a:pPr marL="0" lvl="0" indent="0" algn="l" rtl="0">
              <a:lnSpc>
                <a:spcPct val="115000"/>
              </a:lnSpc>
              <a:spcBef>
                <a:spcPts val="0"/>
              </a:spcBef>
              <a:spcAft>
                <a:spcPts val="0"/>
              </a:spcAft>
              <a:buNone/>
            </a:pPr>
            <a:r>
              <a:rPr lang="en" sz="1200">
                <a:solidFill>
                  <a:schemeClr val="dk1"/>
                </a:solidFill>
              </a:rPr>
              <a:t>Capabilities to create and edit short videos like TikTok and Instagram.</a:t>
            </a:r>
            <a:endParaRPr sz="1200">
              <a:solidFill>
                <a:schemeClr val="dk1"/>
              </a:solidFill>
            </a:endParaRPr>
          </a:p>
        </p:txBody>
      </p:sp>
      <p:sp>
        <p:nvSpPr>
          <p:cNvPr id="628" name="Google Shape;628;p73"/>
          <p:cNvSpPr/>
          <p:nvPr/>
        </p:nvSpPr>
        <p:spPr>
          <a:xfrm>
            <a:off x="1371588" y="4057122"/>
            <a:ext cx="731400" cy="731400"/>
          </a:xfrm>
          <a:prstGeom prst="ellipse">
            <a:avLst/>
          </a:prstGeom>
          <a:solidFill>
            <a:srgbClr val="F1C23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629" name="Google Shape;629;p73"/>
          <p:cNvPicPr preferRelativeResize="0"/>
          <p:nvPr/>
        </p:nvPicPr>
        <p:blipFill rotWithShape="1">
          <a:blip r:embed="rId6">
            <a:alphaModFix/>
          </a:blip>
          <a:srcRect/>
          <a:stretch/>
        </p:blipFill>
        <p:spPr>
          <a:xfrm>
            <a:off x="1577238" y="4262624"/>
            <a:ext cx="320100" cy="320400"/>
          </a:xfrm>
          <a:prstGeom prst="rect">
            <a:avLst/>
          </a:prstGeom>
          <a:noFill/>
          <a:ln>
            <a:noFill/>
          </a:ln>
        </p:spPr>
      </p:pic>
      <p:cxnSp>
        <p:nvCxnSpPr>
          <p:cNvPr id="630" name="Google Shape;630;p73"/>
          <p:cNvCxnSpPr>
            <a:stCxn id="628" idx="6"/>
          </p:cNvCxnSpPr>
          <p:nvPr/>
        </p:nvCxnSpPr>
        <p:spPr>
          <a:xfrm>
            <a:off x="2102988" y="4422822"/>
            <a:ext cx="0" cy="0"/>
          </a:xfrm>
          <a:prstGeom prst="straightConnector1">
            <a:avLst/>
          </a:prstGeom>
          <a:noFill/>
          <a:ln w="9525" cap="flat" cmpd="sng">
            <a:solidFill>
              <a:schemeClr val="dk2"/>
            </a:solidFill>
            <a:prstDash val="solid"/>
            <a:round/>
            <a:headEnd type="none" w="med" len="med"/>
            <a:tailEnd type="none" w="med" len="med"/>
          </a:ln>
        </p:spPr>
      </p:cxnSp>
      <p:cxnSp>
        <p:nvCxnSpPr>
          <p:cNvPr id="631" name="Google Shape;631;p73"/>
          <p:cNvCxnSpPr>
            <a:stCxn id="628" idx="6"/>
            <a:endCxn id="627" idx="1"/>
          </p:cNvCxnSpPr>
          <p:nvPr/>
        </p:nvCxnSpPr>
        <p:spPr>
          <a:xfrm>
            <a:off x="2102988" y="4422822"/>
            <a:ext cx="157800" cy="0"/>
          </a:xfrm>
          <a:prstGeom prst="straightConnector1">
            <a:avLst/>
          </a:prstGeom>
          <a:noFill/>
          <a:ln w="9525" cap="flat" cmpd="sng">
            <a:solidFill>
              <a:schemeClr val="dk2"/>
            </a:solidFill>
            <a:prstDash val="solid"/>
            <a:round/>
            <a:headEnd type="none" w="med" len="med"/>
            <a:tailEnd type="none" w="med" len="med"/>
          </a:ln>
        </p:spPr>
      </p:cxn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635"/>
        <p:cNvGrpSpPr/>
        <p:nvPr/>
      </p:nvGrpSpPr>
      <p:grpSpPr>
        <a:xfrm>
          <a:off x="0" y="0"/>
          <a:ext cx="0" cy="0"/>
          <a:chOff x="0" y="0"/>
          <a:chExt cx="0" cy="0"/>
        </a:xfrm>
      </p:grpSpPr>
      <p:sp>
        <p:nvSpPr>
          <p:cNvPr id="636" name="Google Shape;636;p74"/>
          <p:cNvSpPr/>
          <p:nvPr/>
        </p:nvSpPr>
        <p:spPr>
          <a:xfrm>
            <a:off x="2260788" y="920709"/>
            <a:ext cx="5511600" cy="731400"/>
          </a:xfrm>
          <a:prstGeom prst="roundRect">
            <a:avLst>
              <a:gd name="adj" fmla="val 16667"/>
            </a:avLst>
          </a:prstGeom>
          <a:solidFill>
            <a:schemeClr val="lt2"/>
          </a:solidFill>
          <a:ln>
            <a:noFill/>
          </a:ln>
        </p:spPr>
        <p:txBody>
          <a:bodyPr spcFirstLastPara="1" wrap="square" lIns="45700" tIns="91425" rIns="45700" bIns="0" anchor="ctr" anchorCtr="0">
            <a:noAutofit/>
          </a:bodyPr>
          <a:lstStyle/>
          <a:p>
            <a:pPr marL="0" lvl="0" indent="0" algn="l" rtl="0">
              <a:lnSpc>
                <a:spcPct val="115000"/>
              </a:lnSpc>
              <a:spcBef>
                <a:spcPts val="0"/>
              </a:spcBef>
              <a:spcAft>
                <a:spcPts val="0"/>
              </a:spcAft>
              <a:buClr>
                <a:schemeClr val="dk1"/>
              </a:buClr>
              <a:buSzPts val="1100"/>
              <a:buFont typeface="Arial"/>
              <a:buNone/>
            </a:pPr>
            <a:r>
              <a:rPr lang="en" sz="1200" b="1">
                <a:solidFill>
                  <a:schemeClr val="dk1"/>
                </a:solidFill>
              </a:rPr>
              <a:t>News and Media Section:</a:t>
            </a:r>
            <a:endParaRPr sz="1200" b="1">
              <a:solidFill>
                <a:schemeClr val="dk1"/>
              </a:solidFill>
            </a:endParaRPr>
          </a:p>
          <a:p>
            <a:pPr marL="0" lvl="0" indent="0" algn="l" rtl="0">
              <a:lnSpc>
                <a:spcPct val="115000"/>
              </a:lnSpc>
              <a:spcBef>
                <a:spcPts val="0"/>
              </a:spcBef>
              <a:spcAft>
                <a:spcPts val="0"/>
              </a:spcAft>
              <a:buNone/>
            </a:pPr>
            <a:r>
              <a:rPr lang="en" sz="1200">
                <a:solidFill>
                  <a:schemeClr val="dk1"/>
                </a:solidFill>
              </a:rPr>
              <a:t>A dedicated section for local, national, and international news.</a:t>
            </a:r>
            <a:endParaRPr sz="1200">
              <a:solidFill>
                <a:schemeClr val="dk1"/>
              </a:solidFill>
            </a:endParaRPr>
          </a:p>
        </p:txBody>
      </p:sp>
      <p:sp>
        <p:nvSpPr>
          <p:cNvPr id="637" name="Google Shape;637;p74"/>
          <p:cNvSpPr/>
          <p:nvPr/>
        </p:nvSpPr>
        <p:spPr>
          <a:xfrm>
            <a:off x="1371588" y="920709"/>
            <a:ext cx="731400" cy="731400"/>
          </a:xfrm>
          <a:prstGeom prst="ellipse">
            <a:avLst/>
          </a:prstGeom>
          <a:solidFill>
            <a:srgbClr val="F1C23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638" name="Google Shape;638;p74"/>
          <p:cNvPicPr preferRelativeResize="0"/>
          <p:nvPr/>
        </p:nvPicPr>
        <p:blipFill rotWithShape="1">
          <a:blip r:embed="rId3">
            <a:alphaModFix/>
          </a:blip>
          <a:srcRect/>
          <a:stretch/>
        </p:blipFill>
        <p:spPr>
          <a:xfrm>
            <a:off x="1619988" y="1169109"/>
            <a:ext cx="234600" cy="234600"/>
          </a:xfrm>
          <a:prstGeom prst="rect">
            <a:avLst/>
          </a:prstGeom>
          <a:noFill/>
          <a:ln>
            <a:noFill/>
          </a:ln>
        </p:spPr>
      </p:pic>
      <p:cxnSp>
        <p:nvCxnSpPr>
          <p:cNvPr id="639" name="Google Shape;639;p74"/>
          <p:cNvCxnSpPr>
            <a:stCxn id="637" idx="6"/>
          </p:cNvCxnSpPr>
          <p:nvPr/>
        </p:nvCxnSpPr>
        <p:spPr>
          <a:xfrm>
            <a:off x="2102988" y="1286409"/>
            <a:ext cx="0" cy="0"/>
          </a:xfrm>
          <a:prstGeom prst="straightConnector1">
            <a:avLst/>
          </a:prstGeom>
          <a:noFill/>
          <a:ln w="9525" cap="flat" cmpd="sng">
            <a:solidFill>
              <a:schemeClr val="dk2"/>
            </a:solidFill>
            <a:prstDash val="solid"/>
            <a:round/>
            <a:headEnd type="none" w="med" len="med"/>
            <a:tailEnd type="none" w="med" len="med"/>
          </a:ln>
        </p:spPr>
      </p:cxnSp>
      <p:cxnSp>
        <p:nvCxnSpPr>
          <p:cNvPr id="640" name="Google Shape;640;p74"/>
          <p:cNvCxnSpPr>
            <a:stCxn id="637" idx="6"/>
            <a:endCxn id="636" idx="1"/>
          </p:cNvCxnSpPr>
          <p:nvPr/>
        </p:nvCxnSpPr>
        <p:spPr>
          <a:xfrm>
            <a:off x="2102988" y="1286409"/>
            <a:ext cx="157800" cy="0"/>
          </a:xfrm>
          <a:prstGeom prst="straightConnector1">
            <a:avLst/>
          </a:prstGeom>
          <a:noFill/>
          <a:ln w="9525" cap="flat" cmpd="sng">
            <a:solidFill>
              <a:schemeClr val="dk2"/>
            </a:solidFill>
            <a:prstDash val="solid"/>
            <a:round/>
            <a:headEnd type="none" w="med" len="med"/>
            <a:tailEnd type="none" w="med" len="med"/>
          </a:ln>
        </p:spPr>
      </p:cxnSp>
      <p:sp>
        <p:nvSpPr>
          <p:cNvPr id="641" name="Google Shape;641;p74"/>
          <p:cNvSpPr/>
          <p:nvPr/>
        </p:nvSpPr>
        <p:spPr>
          <a:xfrm>
            <a:off x="2260788" y="1953380"/>
            <a:ext cx="5511600" cy="731400"/>
          </a:xfrm>
          <a:prstGeom prst="roundRect">
            <a:avLst>
              <a:gd name="adj" fmla="val 16667"/>
            </a:avLst>
          </a:prstGeom>
          <a:solidFill>
            <a:schemeClr val="lt2"/>
          </a:solidFill>
          <a:ln>
            <a:noFill/>
          </a:ln>
        </p:spPr>
        <p:txBody>
          <a:bodyPr spcFirstLastPara="1" wrap="square" lIns="45700" tIns="91425" rIns="45700" bIns="0" anchor="ctr" anchorCtr="0">
            <a:noAutofit/>
          </a:bodyPr>
          <a:lstStyle/>
          <a:p>
            <a:pPr marL="0" lvl="0" indent="0" algn="l" rtl="0">
              <a:lnSpc>
                <a:spcPct val="115000"/>
              </a:lnSpc>
              <a:spcBef>
                <a:spcPts val="0"/>
              </a:spcBef>
              <a:spcAft>
                <a:spcPts val="0"/>
              </a:spcAft>
              <a:buClr>
                <a:schemeClr val="dk1"/>
              </a:buClr>
              <a:buSzPts val="1100"/>
              <a:buFont typeface="Arial"/>
              <a:buNone/>
            </a:pPr>
            <a:r>
              <a:rPr lang="en" sz="1200" b="1">
                <a:solidFill>
                  <a:schemeClr val="dk1"/>
                </a:solidFill>
              </a:rPr>
              <a:t>Digital Wallet Feature:</a:t>
            </a:r>
            <a:endParaRPr sz="1200" b="1">
              <a:solidFill>
                <a:schemeClr val="dk1"/>
              </a:solidFill>
            </a:endParaRPr>
          </a:p>
          <a:p>
            <a:pPr marL="0" lvl="0" indent="0" algn="l" rtl="0">
              <a:lnSpc>
                <a:spcPct val="115000"/>
              </a:lnSpc>
              <a:spcBef>
                <a:spcPts val="0"/>
              </a:spcBef>
              <a:spcAft>
                <a:spcPts val="0"/>
              </a:spcAft>
              <a:buNone/>
            </a:pPr>
            <a:r>
              <a:rPr lang="en" sz="1200">
                <a:solidFill>
                  <a:schemeClr val="dk1"/>
                </a:solidFill>
              </a:rPr>
              <a:t>An integrated wallet for secure and seamless digital transactions.</a:t>
            </a:r>
            <a:endParaRPr sz="1200">
              <a:solidFill>
                <a:schemeClr val="dk1"/>
              </a:solidFill>
            </a:endParaRPr>
          </a:p>
        </p:txBody>
      </p:sp>
      <p:sp>
        <p:nvSpPr>
          <p:cNvPr id="642" name="Google Shape;642;p74"/>
          <p:cNvSpPr/>
          <p:nvPr/>
        </p:nvSpPr>
        <p:spPr>
          <a:xfrm>
            <a:off x="1371588" y="1953380"/>
            <a:ext cx="731400" cy="731400"/>
          </a:xfrm>
          <a:prstGeom prst="ellipse">
            <a:avLst/>
          </a:prstGeom>
          <a:solidFill>
            <a:srgbClr val="F1C23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643" name="Google Shape;643;p74"/>
          <p:cNvPicPr preferRelativeResize="0"/>
          <p:nvPr/>
        </p:nvPicPr>
        <p:blipFill rotWithShape="1">
          <a:blip r:embed="rId4">
            <a:alphaModFix/>
          </a:blip>
          <a:srcRect/>
          <a:stretch/>
        </p:blipFill>
        <p:spPr>
          <a:xfrm>
            <a:off x="1596588" y="2178380"/>
            <a:ext cx="281400" cy="281400"/>
          </a:xfrm>
          <a:prstGeom prst="rect">
            <a:avLst/>
          </a:prstGeom>
          <a:noFill/>
          <a:ln>
            <a:noFill/>
          </a:ln>
        </p:spPr>
      </p:pic>
      <p:cxnSp>
        <p:nvCxnSpPr>
          <p:cNvPr id="644" name="Google Shape;644;p74"/>
          <p:cNvCxnSpPr>
            <a:stCxn id="642" idx="6"/>
          </p:cNvCxnSpPr>
          <p:nvPr/>
        </p:nvCxnSpPr>
        <p:spPr>
          <a:xfrm>
            <a:off x="2102988" y="2319080"/>
            <a:ext cx="0" cy="0"/>
          </a:xfrm>
          <a:prstGeom prst="straightConnector1">
            <a:avLst/>
          </a:prstGeom>
          <a:noFill/>
          <a:ln w="9525" cap="flat" cmpd="sng">
            <a:solidFill>
              <a:schemeClr val="dk2"/>
            </a:solidFill>
            <a:prstDash val="solid"/>
            <a:round/>
            <a:headEnd type="none" w="med" len="med"/>
            <a:tailEnd type="none" w="med" len="med"/>
          </a:ln>
        </p:spPr>
      </p:cxnSp>
      <p:cxnSp>
        <p:nvCxnSpPr>
          <p:cNvPr id="645" name="Google Shape;645;p74"/>
          <p:cNvCxnSpPr>
            <a:stCxn id="642" idx="6"/>
            <a:endCxn id="641" idx="1"/>
          </p:cNvCxnSpPr>
          <p:nvPr/>
        </p:nvCxnSpPr>
        <p:spPr>
          <a:xfrm>
            <a:off x="2102988" y="2319080"/>
            <a:ext cx="157800" cy="0"/>
          </a:xfrm>
          <a:prstGeom prst="straightConnector1">
            <a:avLst/>
          </a:prstGeom>
          <a:noFill/>
          <a:ln w="9525" cap="flat" cmpd="sng">
            <a:solidFill>
              <a:schemeClr val="dk2"/>
            </a:solidFill>
            <a:prstDash val="solid"/>
            <a:round/>
            <a:headEnd type="none" w="med" len="med"/>
            <a:tailEnd type="none" w="med" len="med"/>
          </a:ln>
        </p:spPr>
      </p:cxnSp>
      <p:sp>
        <p:nvSpPr>
          <p:cNvPr id="646" name="Google Shape;646;p74"/>
          <p:cNvSpPr/>
          <p:nvPr/>
        </p:nvSpPr>
        <p:spPr>
          <a:xfrm>
            <a:off x="2260788" y="3008659"/>
            <a:ext cx="5511600" cy="731400"/>
          </a:xfrm>
          <a:prstGeom prst="roundRect">
            <a:avLst>
              <a:gd name="adj" fmla="val 16667"/>
            </a:avLst>
          </a:prstGeom>
          <a:solidFill>
            <a:schemeClr val="lt2"/>
          </a:solidFill>
          <a:ln>
            <a:noFill/>
          </a:ln>
        </p:spPr>
        <p:txBody>
          <a:bodyPr spcFirstLastPara="1" wrap="square" lIns="45700" tIns="91425" rIns="45700" bIns="0" anchor="ctr" anchorCtr="0">
            <a:noAutofit/>
          </a:bodyPr>
          <a:lstStyle/>
          <a:p>
            <a:pPr marL="0" lvl="0" indent="0" algn="l" rtl="0">
              <a:lnSpc>
                <a:spcPct val="115000"/>
              </a:lnSpc>
              <a:spcBef>
                <a:spcPts val="0"/>
              </a:spcBef>
              <a:spcAft>
                <a:spcPts val="0"/>
              </a:spcAft>
              <a:buClr>
                <a:schemeClr val="dk1"/>
              </a:buClr>
              <a:buSzPts val="1100"/>
              <a:buFont typeface="Arial"/>
              <a:buNone/>
            </a:pPr>
            <a:r>
              <a:rPr lang="en" sz="1200" b="1">
                <a:solidFill>
                  <a:schemeClr val="dk1"/>
                </a:solidFill>
              </a:rPr>
              <a:t>E-commerce Platform:</a:t>
            </a:r>
            <a:endParaRPr sz="1200" b="1">
              <a:solidFill>
                <a:schemeClr val="dk1"/>
              </a:solidFill>
            </a:endParaRPr>
          </a:p>
          <a:p>
            <a:pPr marL="0" lvl="0" indent="0" algn="l" rtl="0">
              <a:lnSpc>
                <a:spcPct val="115000"/>
              </a:lnSpc>
              <a:spcBef>
                <a:spcPts val="0"/>
              </a:spcBef>
              <a:spcAft>
                <a:spcPts val="0"/>
              </a:spcAft>
              <a:buNone/>
            </a:pPr>
            <a:r>
              <a:rPr lang="en" sz="1200">
                <a:solidFill>
                  <a:schemeClr val="dk1"/>
                </a:solidFill>
              </a:rPr>
              <a:t>A digital marketplace for buying and selling goods.</a:t>
            </a:r>
            <a:endParaRPr sz="1200">
              <a:solidFill>
                <a:schemeClr val="dk1"/>
              </a:solidFill>
            </a:endParaRPr>
          </a:p>
        </p:txBody>
      </p:sp>
      <p:sp>
        <p:nvSpPr>
          <p:cNvPr id="647" name="Google Shape;647;p74"/>
          <p:cNvSpPr/>
          <p:nvPr/>
        </p:nvSpPr>
        <p:spPr>
          <a:xfrm>
            <a:off x="1371588" y="3008659"/>
            <a:ext cx="731400" cy="731400"/>
          </a:xfrm>
          <a:prstGeom prst="ellipse">
            <a:avLst/>
          </a:prstGeom>
          <a:solidFill>
            <a:srgbClr val="F1C23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648" name="Google Shape;648;p74"/>
          <p:cNvPicPr preferRelativeResize="0"/>
          <p:nvPr/>
        </p:nvPicPr>
        <p:blipFill rotWithShape="1">
          <a:blip r:embed="rId5">
            <a:alphaModFix/>
          </a:blip>
          <a:srcRect/>
          <a:stretch/>
        </p:blipFill>
        <p:spPr>
          <a:xfrm>
            <a:off x="1571188" y="3246356"/>
            <a:ext cx="281400" cy="281400"/>
          </a:xfrm>
          <a:prstGeom prst="rect">
            <a:avLst/>
          </a:prstGeom>
          <a:noFill/>
          <a:ln>
            <a:noFill/>
          </a:ln>
        </p:spPr>
      </p:pic>
      <p:cxnSp>
        <p:nvCxnSpPr>
          <p:cNvPr id="649" name="Google Shape;649;p74"/>
          <p:cNvCxnSpPr>
            <a:stCxn id="647" idx="6"/>
          </p:cNvCxnSpPr>
          <p:nvPr/>
        </p:nvCxnSpPr>
        <p:spPr>
          <a:xfrm>
            <a:off x="2102988" y="3374359"/>
            <a:ext cx="0" cy="0"/>
          </a:xfrm>
          <a:prstGeom prst="straightConnector1">
            <a:avLst/>
          </a:prstGeom>
          <a:noFill/>
          <a:ln w="9525" cap="flat" cmpd="sng">
            <a:solidFill>
              <a:schemeClr val="dk2"/>
            </a:solidFill>
            <a:prstDash val="solid"/>
            <a:round/>
            <a:headEnd type="none" w="med" len="med"/>
            <a:tailEnd type="none" w="med" len="med"/>
          </a:ln>
        </p:spPr>
      </p:cxnSp>
      <p:cxnSp>
        <p:nvCxnSpPr>
          <p:cNvPr id="650" name="Google Shape;650;p74"/>
          <p:cNvCxnSpPr>
            <a:stCxn id="647" idx="6"/>
            <a:endCxn id="646" idx="1"/>
          </p:cNvCxnSpPr>
          <p:nvPr/>
        </p:nvCxnSpPr>
        <p:spPr>
          <a:xfrm>
            <a:off x="2102988" y="3374359"/>
            <a:ext cx="157800" cy="0"/>
          </a:xfrm>
          <a:prstGeom prst="straightConnector1">
            <a:avLst/>
          </a:prstGeom>
          <a:noFill/>
          <a:ln w="9525" cap="flat" cmpd="sng">
            <a:solidFill>
              <a:schemeClr val="dk2"/>
            </a:solidFill>
            <a:prstDash val="solid"/>
            <a:round/>
            <a:headEnd type="none" w="med" len="med"/>
            <a:tailEnd type="none" w="med" len="med"/>
          </a:ln>
        </p:spPr>
      </p:cxnSp>
      <p:sp>
        <p:nvSpPr>
          <p:cNvPr id="651" name="Google Shape;651;p74"/>
          <p:cNvSpPr/>
          <p:nvPr/>
        </p:nvSpPr>
        <p:spPr>
          <a:xfrm>
            <a:off x="2260788" y="4068259"/>
            <a:ext cx="5511600" cy="731400"/>
          </a:xfrm>
          <a:prstGeom prst="roundRect">
            <a:avLst>
              <a:gd name="adj" fmla="val 16667"/>
            </a:avLst>
          </a:prstGeom>
          <a:solidFill>
            <a:schemeClr val="lt2"/>
          </a:solidFill>
          <a:ln>
            <a:noFill/>
          </a:ln>
        </p:spPr>
        <p:txBody>
          <a:bodyPr spcFirstLastPara="1" wrap="square" lIns="45700" tIns="91425" rIns="45700" bIns="0" anchor="ctr" anchorCtr="0">
            <a:noAutofit/>
          </a:bodyPr>
          <a:lstStyle/>
          <a:p>
            <a:pPr marL="0" lvl="0" indent="0" algn="l" rtl="0">
              <a:lnSpc>
                <a:spcPct val="115000"/>
              </a:lnSpc>
              <a:spcBef>
                <a:spcPts val="0"/>
              </a:spcBef>
              <a:spcAft>
                <a:spcPts val="0"/>
              </a:spcAft>
              <a:buClr>
                <a:schemeClr val="dk1"/>
              </a:buClr>
              <a:buSzPts val="1100"/>
              <a:buFont typeface="Arial"/>
              <a:buNone/>
            </a:pPr>
            <a:r>
              <a:rPr lang="en" sz="1200" b="1">
                <a:solidFill>
                  <a:schemeClr val="dk1"/>
                </a:solidFill>
              </a:rPr>
              <a:t>Health Center:</a:t>
            </a:r>
            <a:endParaRPr sz="1200" b="1">
              <a:solidFill>
                <a:schemeClr val="dk1"/>
              </a:solidFill>
            </a:endParaRPr>
          </a:p>
          <a:p>
            <a:pPr marL="0" lvl="0" indent="0" algn="l" rtl="0">
              <a:lnSpc>
                <a:spcPct val="115000"/>
              </a:lnSpc>
              <a:spcBef>
                <a:spcPts val="0"/>
              </a:spcBef>
              <a:spcAft>
                <a:spcPts val="0"/>
              </a:spcAft>
              <a:buNone/>
            </a:pPr>
            <a:r>
              <a:rPr lang="en" sz="1200">
                <a:solidFill>
                  <a:schemeClr val="dk1"/>
                </a:solidFill>
              </a:rPr>
              <a:t>Health-related information and consultation services.</a:t>
            </a:r>
            <a:endParaRPr sz="1200">
              <a:solidFill>
                <a:schemeClr val="dk1"/>
              </a:solidFill>
            </a:endParaRPr>
          </a:p>
        </p:txBody>
      </p:sp>
      <p:sp>
        <p:nvSpPr>
          <p:cNvPr id="652" name="Google Shape;652;p74"/>
          <p:cNvSpPr/>
          <p:nvPr/>
        </p:nvSpPr>
        <p:spPr>
          <a:xfrm>
            <a:off x="1371588" y="4068259"/>
            <a:ext cx="731400" cy="731400"/>
          </a:xfrm>
          <a:prstGeom prst="ellipse">
            <a:avLst/>
          </a:prstGeom>
          <a:solidFill>
            <a:srgbClr val="F1C23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653" name="Google Shape;653;p74"/>
          <p:cNvPicPr preferRelativeResize="0"/>
          <p:nvPr/>
        </p:nvPicPr>
        <p:blipFill rotWithShape="1">
          <a:blip r:embed="rId6">
            <a:alphaModFix/>
          </a:blip>
          <a:srcRect l="39" r="39"/>
          <a:stretch/>
        </p:blipFill>
        <p:spPr>
          <a:xfrm>
            <a:off x="1596588" y="4293148"/>
            <a:ext cx="281400" cy="281700"/>
          </a:xfrm>
          <a:prstGeom prst="rect">
            <a:avLst/>
          </a:prstGeom>
          <a:noFill/>
          <a:ln>
            <a:noFill/>
          </a:ln>
        </p:spPr>
      </p:pic>
      <p:cxnSp>
        <p:nvCxnSpPr>
          <p:cNvPr id="654" name="Google Shape;654;p74"/>
          <p:cNvCxnSpPr>
            <a:stCxn id="652" idx="6"/>
          </p:cNvCxnSpPr>
          <p:nvPr/>
        </p:nvCxnSpPr>
        <p:spPr>
          <a:xfrm>
            <a:off x="2102988" y="4433959"/>
            <a:ext cx="0" cy="0"/>
          </a:xfrm>
          <a:prstGeom prst="straightConnector1">
            <a:avLst/>
          </a:prstGeom>
          <a:noFill/>
          <a:ln w="9525" cap="flat" cmpd="sng">
            <a:solidFill>
              <a:schemeClr val="dk2"/>
            </a:solidFill>
            <a:prstDash val="solid"/>
            <a:round/>
            <a:headEnd type="none" w="med" len="med"/>
            <a:tailEnd type="none" w="med" len="med"/>
          </a:ln>
        </p:spPr>
      </p:cxnSp>
      <p:cxnSp>
        <p:nvCxnSpPr>
          <p:cNvPr id="655" name="Google Shape;655;p74"/>
          <p:cNvCxnSpPr>
            <a:stCxn id="652" idx="6"/>
            <a:endCxn id="651" idx="1"/>
          </p:cNvCxnSpPr>
          <p:nvPr/>
        </p:nvCxnSpPr>
        <p:spPr>
          <a:xfrm>
            <a:off x="2102988" y="4433959"/>
            <a:ext cx="157800" cy="0"/>
          </a:xfrm>
          <a:prstGeom prst="straightConnector1">
            <a:avLst/>
          </a:prstGeom>
          <a:noFill/>
          <a:ln w="9525" cap="flat" cmpd="sng">
            <a:solidFill>
              <a:schemeClr val="dk2"/>
            </a:solidFill>
            <a:prstDash val="solid"/>
            <a:round/>
            <a:headEnd type="none" w="med" len="med"/>
            <a:tailEnd type="none" w="med" len="med"/>
          </a:ln>
        </p:spPr>
      </p:cxnSp>
      <p:sp>
        <p:nvSpPr>
          <p:cNvPr id="656" name="Google Shape;656;p74"/>
          <p:cNvSpPr txBox="1"/>
          <p:nvPr/>
        </p:nvSpPr>
        <p:spPr>
          <a:xfrm>
            <a:off x="2743950" y="457675"/>
            <a:ext cx="3656100" cy="320100"/>
          </a:xfrm>
          <a:prstGeom prst="rect">
            <a:avLst/>
          </a:prstGeom>
          <a:solidFill>
            <a:srgbClr val="0B5394"/>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b="1">
                <a:solidFill>
                  <a:schemeClr val="lt1"/>
                </a:solidFill>
              </a:rPr>
              <a:t>Main Features of ZKTOR:</a:t>
            </a:r>
            <a:endParaRPr b="1">
              <a:solidFill>
                <a:schemeClr val="lt1"/>
              </a:solidFill>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660"/>
        <p:cNvGrpSpPr/>
        <p:nvPr/>
      </p:nvGrpSpPr>
      <p:grpSpPr>
        <a:xfrm>
          <a:off x="0" y="0"/>
          <a:ext cx="0" cy="0"/>
          <a:chOff x="0" y="0"/>
          <a:chExt cx="0" cy="0"/>
        </a:xfrm>
      </p:grpSpPr>
      <p:sp>
        <p:nvSpPr>
          <p:cNvPr id="661" name="Google Shape;661;p75"/>
          <p:cNvSpPr/>
          <p:nvPr/>
        </p:nvSpPr>
        <p:spPr>
          <a:xfrm>
            <a:off x="2260788" y="920037"/>
            <a:ext cx="5511600" cy="1097400"/>
          </a:xfrm>
          <a:prstGeom prst="roundRect">
            <a:avLst>
              <a:gd name="adj" fmla="val 16667"/>
            </a:avLst>
          </a:prstGeom>
          <a:solidFill>
            <a:schemeClr val="lt2"/>
          </a:solidFill>
          <a:ln>
            <a:noFill/>
          </a:ln>
        </p:spPr>
        <p:txBody>
          <a:bodyPr spcFirstLastPara="1" wrap="square" lIns="45700" tIns="91425" rIns="45700" bIns="0" anchor="ctr" anchorCtr="0">
            <a:noAutofit/>
          </a:bodyPr>
          <a:lstStyle/>
          <a:p>
            <a:pPr marL="0" lvl="0" indent="0" algn="l" rtl="0">
              <a:lnSpc>
                <a:spcPct val="115000"/>
              </a:lnSpc>
              <a:spcBef>
                <a:spcPts val="0"/>
              </a:spcBef>
              <a:spcAft>
                <a:spcPts val="0"/>
              </a:spcAft>
              <a:buClr>
                <a:schemeClr val="dk1"/>
              </a:buClr>
              <a:buSzPts val="1100"/>
              <a:buFont typeface="Arial"/>
              <a:buNone/>
            </a:pPr>
            <a:r>
              <a:rPr lang="en" sz="1200" b="1">
                <a:solidFill>
                  <a:schemeClr val="dk1"/>
                </a:solidFill>
              </a:rPr>
              <a:t>Universal Library:</a:t>
            </a:r>
            <a:endParaRPr sz="1200" b="1">
              <a:solidFill>
                <a:schemeClr val="dk1"/>
              </a:solidFill>
            </a:endParaRPr>
          </a:p>
          <a:p>
            <a:pPr marL="0" lvl="0" indent="0" algn="l" rtl="0">
              <a:lnSpc>
                <a:spcPct val="115000"/>
              </a:lnSpc>
              <a:spcBef>
                <a:spcPts val="0"/>
              </a:spcBef>
              <a:spcAft>
                <a:spcPts val="0"/>
              </a:spcAft>
              <a:buNone/>
            </a:pPr>
            <a:r>
              <a:rPr lang="en" sz="1200">
                <a:solidFill>
                  <a:schemeClr val="dk1"/>
                </a:solidFill>
              </a:rPr>
              <a:t>A vast digital library that will provide textbooks, graphics, videos, and other study materials. This library will use AI-based technology to enhance data collection and the learning experience.</a:t>
            </a:r>
            <a:endParaRPr sz="1200">
              <a:solidFill>
                <a:schemeClr val="dk1"/>
              </a:solidFill>
            </a:endParaRPr>
          </a:p>
        </p:txBody>
      </p:sp>
      <p:sp>
        <p:nvSpPr>
          <p:cNvPr id="662" name="Google Shape;662;p75"/>
          <p:cNvSpPr/>
          <p:nvPr/>
        </p:nvSpPr>
        <p:spPr>
          <a:xfrm>
            <a:off x="1371588" y="1103037"/>
            <a:ext cx="731400" cy="731400"/>
          </a:xfrm>
          <a:prstGeom prst="ellipse">
            <a:avLst/>
          </a:prstGeom>
          <a:solidFill>
            <a:srgbClr val="F1C23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663" name="Google Shape;663;p75"/>
          <p:cNvPicPr preferRelativeResize="0"/>
          <p:nvPr/>
        </p:nvPicPr>
        <p:blipFill rotWithShape="1">
          <a:blip r:embed="rId3">
            <a:alphaModFix/>
          </a:blip>
          <a:srcRect/>
          <a:stretch/>
        </p:blipFill>
        <p:spPr>
          <a:xfrm>
            <a:off x="1563150" y="1295734"/>
            <a:ext cx="348300" cy="348300"/>
          </a:xfrm>
          <a:prstGeom prst="rect">
            <a:avLst/>
          </a:prstGeom>
          <a:noFill/>
          <a:ln>
            <a:noFill/>
          </a:ln>
        </p:spPr>
      </p:pic>
      <p:cxnSp>
        <p:nvCxnSpPr>
          <p:cNvPr id="664" name="Google Shape;664;p75"/>
          <p:cNvCxnSpPr>
            <a:stCxn id="662" idx="6"/>
          </p:cNvCxnSpPr>
          <p:nvPr/>
        </p:nvCxnSpPr>
        <p:spPr>
          <a:xfrm>
            <a:off x="2102988" y="1468737"/>
            <a:ext cx="0" cy="0"/>
          </a:xfrm>
          <a:prstGeom prst="straightConnector1">
            <a:avLst/>
          </a:prstGeom>
          <a:noFill/>
          <a:ln w="9525" cap="flat" cmpd="sng">
            <a:solidFill>
              <a:schemeClr val="dk2"/>
            </a:solidFill>
            <a:prstDash val="solid"/>
            <a:round/>
            <a:headEnd type="none" w="med" len="med"/>
            <a:tailEnd type="none" w="med" len="med"/>
          </a:ln>
        </p:spPr>
      </p:cxnSp>
      <p:cxnSp>
        <p:nvCxnSpPr>
          <p:cNvPr id="665" name="Google Shape;665;p75"/>
          <p:cNvCxnSpPr>
            <a:stCxn id="662" idx="6"/>
            <a:endCxn id="661" idx="1"/>
          </p:cNvCxnSpPr>
          <p:nvPr/>
        </p:nvCxnSpPr>
        <p:spPr>
          <a:xfrm>
            <a:off x="2102988" y="1468737"/>
            <a:ext cx="157800" cy="0"/>
          </a:xfrm>
          <a:prstGeom prst="straightConnector1">
            <a:avLst/>
          </a:prstGeom>
          <a:noFill/>
          <a:ln w="9525" cap="flat" cmpd="sng">
            <a:solidFill>
              <a:schemeClr val="dk2"/>
            </a:solidFill>
            <a:prstDash val="solid"/>
            <a:round/>
            <a:headEnd type="none" w="med" len="med"/>
            <a:tailEnd type="none" w="med" len="med"/>
          </a:ln>
        </p:spPr>
      </p:cxnSp>
      <p:sp>
        <p:nvSpPr>
          <p:cNvPr id="666" name="Google Shape;666;p75"/>
          <p:cNvSpPr/>
          <p:nvPr/>
        </p:nvSpPr>
        <p:spPr>
          <a:xfrm>
            <a:off x="2260788" y="2335876"/>
            <a:ext cx="5511600" cy="731400"/>
          </a:xfrm>
          <a:prstGeom prst="roundRect">
            <a:avLst>
              <a:gd name="adj" fmla="val 16667"/>
            </a:avLst>
          </a:prstGeom>
          <a:solidFill>
            <a:schemeClr val="lt2"/>
          </a:solidFill>
          <a:ln>
            <a:noFill/>
          </a:ln>
        </p:spPr>
        <p:txBody>
          <a:bodyPr spcFirstLastPara="1" wrap="square" lIns="45700" tIns="91425" rIns="45700" bIns="0" anchor="ctr" anchorCtr="0">
            <a:noAutofit/>
          </a:bodyPr>
          <a:lstStyle/>
          <a:p>
            <a:pPr marL="0" lvl="0" indent="0" algn="l" rtl="0">
              <a:lnSpc>
                <a:spcPct val="115000"/>
              </a:lnSpc>
              <a:spcBef>
                <a:spcPts val="0"/>
              </a:spcBef>
              <a:spcAft>
                <a:spcPts val="0"/>
              </a:spcAft>
              <a:buClr>
                <a:schemeClr val="dk1"/>
              </a:buClr>
              <a:buSzPts val="1100"/>
              <a:buFont typeface="Arial"/>
              <a:buNone/>
            </a:pPr>
            <a:r>
              <a:rPr lang="en" sz="1200" b="1">
                <a:solidFill>
                  <a:schemeClr val="dk1"/>
                </a:solidFill>
              </a:rPr>
              <a:t>"One in Many" Structure:</a:t>
            </a:r>
            <a:endParaRPr sz="1200" b="1">
              <a:solidFill>
                <a:schemeClr val="dk1"/>
              </a:solidFill>
            </a:endParaRPr>
          </a:p>
          <a:p>
            <a:pPr marL="0" lvl="0" indent="0" algn="l" rtl="0">
              <a:lnSpc>
                <a:spcPct val="115000"/>
              </a:lnSpc>
              <a:spcBef>
                <a:spcPts val="0"/>
              </a:spcBef>
              <a:spcAft>
                <a:spcPts val="0"/>
              </a:spcAft>
              <a:buNone/>
            </a:pPr>
            <a:r>
              <a:rPr lang="en" sz="1200">
                <a:solidFill>
                  <a:schemeClr val="dk1"/>
                </a:solidFill>
              </a:rPr>
              <a:t>The "One in Many" structure makes this app extremely useful for countries with diverse cultures like India.</a:t>
            </a:r>
            <a:endParaRPr sz="1200">
              <a:solidFill>
                <a:schemeClr val="dk1"/>
              </a:solidFill>
            </a:endParaRPr>
          </a:p>
        </p:txBody>
      </p:sp>
      <p:sp>
        <p:nvSpPr>
          <p:cNvPr id="667" name="Google Shape;667;p75"/>
          <p:cNvSpPr/>
          <p:nvPr/>
        </p:nvSpPr>
        <p:spPr>
          <a:xfrm>
            <a:off x="1371588" y="2335876"/>
            <a:ext cx="731400" cy="731400"/>
          </a:xfrm>
          <a:prstGeom prst="ellipse">
            <a:avLst/>
          </a:prstGeom>
          <a:solidFill>
            <a:srgbClr val="F1C23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668" name="Google Shape;668;p75"/>
          <p:cNvPicPr preferRelativeResize="0"/>
          <p:nvPr/>
        </p:nvPicPr>
        <p:blipFill rotWithShape="1">
          <a:blip r:embed="rId4">
            <a:alphaModFix/>
          </a:blip>
          <a:srcRect/>
          <a:stretch/>
        </p:blipFill>
        <p:spPr>
          <a:xfrm>
            <a:off x="1596588" y="2560876"/>
            <a:ext cx="281400" cy="281400"/>
          </a:xfrm>
          <a:prstGeom prst="rect">
            <a:avLst/>
          </a:prstGeom>
          <a:noFill/>
          <a:ln>
            <a:noFill/>
          </a:ln>
        </p:spPr>
      </p:pic>
      <p:cxnSp>
        <p:nvCxnSpPr>
          <p:cNvPr id="669" name="Google Shape;669;p75"/>
          <p:cNvCxnSpPr>
            <a:stCxn id="667" idx="6"/>
          </p:cNvCxnSpPr>
          <p:nvPr/>
        </p:nvCxnSpPr>
        <p:spPr>
          <a:xfrm>
            <a:off x="2102988" y="2701576"/>
            <a:ext cx="0" cy="0"/>
          </a:xfrm>
          <a:prstGeom prst="straightConnector1">
            <a:avLst/>
          </a:prstGeom>
          <a:noFill/>
          <a:ln w="9525" cap="flat" cmpd="sng">
            <a:solidFill>
              <a:schemeClr val="dk2"/>
            </a:solidFill>
            <a:prstDash val="solid"/>
            <a:round/>
            <a:headEnd type="none" w="med" len="med"/>
            <a:tailEnd type="none" w="med" len="med"/>
          </a:ln>
        </p:spPr>
      </p:cxnSp>
      <p:cxnSp>
        <p:nvCxnSpPr>
          <p:cNvPr id="670" name="Google Shape;670;p75"/>
          <p:cNvCxnSpPr>
            <a:stCxn id="667" idx="6"/>
            <a:endCxn id="666" idx="1"/>
          </p:cNvCxnSpPr>
          <p:nvPr/>
        </p:nvCxnSpPr>
        <p:spPr>
          <a:xfrm>
            <a:off x="2102988" y="2701576"/>
            <a:ext cx="157800" cy="0"/>
          </a:xfrm>
          <a:prstGeom prst="straightConnector1">
            <a:avLst/>
          </a:prstGeom>
          <a:noFill/>
          <a:ln w="9525" cap="flat" cmpd="sng">
            <a:solidFill>
              <a:schemeClr val="dk2"/>
            </a:solidFill>
            <a:prstDash val="solid"/>
            <a:round/>
            <a:headEnd type="none" w="med" len="med"/>
            <a:tailEnd type="none" w="med" len="med"/>
          </a:ln>
        </p:spPr>
      </p:cxnSp>
      <p:sp>
        <p:nvSpPr>
          <p:cNvPr id="671" name="Google Shape;671;p75"/>
          <p:cNvSpPr/>
          <p:nvPr/>
        </p:nvSpPr>
        <p:spPr>
          <a:xfrm>
            <a:off x="2260788" y="3391155"/>
            <a:ext cx="5511600" cy="731400"/>
          </a:xfrm>
          <a:prstGeom prst="roundRect">
            <a:avLst>
              <a:gd name="adj" fmla="val 16667"/>
            </a:avLst>
          </a:prstGeom>
          <a:solidFill>
            <a:schemeClr val="lt2"/>
          </a:solidFill>
          <a:ln>
            <a:noFill/>
          </a:ln>
        </p:spPr>
        <p:txBody>
          <a:bodyPr spcFirstLastPara="1" wrap="square" lIns="45700" tIns="91425" rIns="45700" bIns="0" anchor="ctr" anchorCtr="0">
            <a:noAutofit/>
          </a:bodyPr>
          <a:lstStyle/>
          <a:p>
            <a:pPr marL="0" lvl="0" indent="0" algn="l" rtl="0">
              <a:lnSpc>
                <a:spcPct val="115000"/>
              </a:lnSpc>
              <a:spcBef>
                <a:spcPts val="0"/>
              </a:spcBef>
              <a:spcAft>
                <a:spcPts val="0"/>
              </a:spcAft>
              <a:buClr>
                <a:schemeClr val="dk1"/>
              </a:buClr>
              <a:buSzPts val="1100"/>
              <a:buFont typeface="Arial"/>
              <a:buNone/>
            </a:pPr>
            <a:r>
              <a:rPr lang="en" sz="1200" b="1">
                <a:solidFill>
                  <a:schemeClr val="dk1"/>
                </a:solidFill>
              </a:rPr>
              <a:t>Complete Data and Media Encryption:</a:t>
            </a:r>
            <a:endParaRPr sz="1200" b="1">
              <a:solidFill>
                <a:schemeClr val="dk1"/>
              </a:solidFill>
            </a:endParaRPr>
          </a:p>
          <a:p>
            <a:pPr marL="0" lvl="0" indent="0" algn="l" rtl="0">
              <a:lnSpc>
                <a:spcPct val="115000"/>
              </a:lnSpc>
              <a:spcBef>
                <a:spcPts val="0"/>
              </a:spcBef>
              <a:spcAft>
                <a:spcPts val="0"/>
              </a:spcAft>
              <a:buNone/>
            </a:pPr>
            <a:r>
              <a:rPr lang="en" sz="1200">
                <a:solidFill>
                  <a:schemeClr val="dk1"/>
                </a:solidFill>
              </a:rPr>
              <a:t>Complete data and media encryption ensures that all types of data, whether text, photos, videos, calls, or any other form, are fully secure.</a:t>
            </a:r>
            <a:endParaRPr sz="1200">
              <a:solidFill>
                <a:schemeClr val="dk1"/>
              </a:solidFill>
            </a:endParaRPr>
          </a:p>
        </p:txBody>
      </p:sp>
      <p:sp>
        <p:nvSpPr>
          <p:cNvPr id="672" name="Google Shape;672;p75"/>
          <p:cNvSpPr/>
          <p:nvPr/>
        </p:nvSpPr>
        <p:spPr>
          <a:xfrm>
            <a:off x="1371588" y="3391155"/>
            <a:ext cx="731400" cy="731400"/>
          </a:xfrm>
          <a:prstGeom prst="ellipse">
            <a:avLst/>
          </a:prstGeom>
          <a:solidFill>
            <a:srgbClr val="F1C23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673" name="Google Shape;673;p75"/>
          <p:cNvPicPr preferRelativeResize="0"/>
          <p:nvPr/>
        </p:nvPicPr>
        <p:blipFill rotWithShape="1">
          <a:blip r:embed="rId5">
            <a:alphaModFix/>
          </a:blip>
          <a:srcRect/>
          <a:stretch/>
        </p:blipFill>
        <p:spPr>
          <a:xfrm>
            <a:off x="1563138" y="3582705"/>
            <a:ext cx="348300" cy="348300"/>
          </a:xfrm>
          <a:prstGeom prst="rect">
            <a:avLst/>
          </a:prstGeom>
          <a:noFill/>
          <a:ln>
            <a:noFill/>
          </a:ln>
        </p:spPr>
      </p:pic>
      <p:cxnSp>
        <p:nvCxnSpPr>
          <p:cNvPr id="674" name="Google Shape;674;p75"/>
          <p:cNvCxnSpPr>
            <a:stCxn id="672" idx="6"/>
          </p:cNvCxnSpPr>
          <p:nvPr/>
        </p:nvCxnSpPr>
        <p:spPr>
          <a:xfrm>
            <a:off x="2102988" y="3756855"/>
            <a:ext cx="0" cy="0"/>
          </a:xfrm>
          <a:prstGeom prst="straightConnector1">
            <a:avLst/>
          </a:prstGeom>
          <a:noFill/>
          <a:ln w="9525" cap="flat" cmpd="sng">
            <a:solidFill>
              <a:schemeClr val="dk2"/>
            </a:solidFill>
            <a:prstDash val="solid"/>
            <a:round/>
            <a:headEnd type="none" w="med" len="med"/>
            <a:tailEnd type="none" w="med" len="med"/>
          </a:ln>
        </p:spPr>
      </p:cxnSp>
      <p:cxnSp>
        <p:nvCxnSpPr>
          <p:cNvPr id="675" name="Google Shape;675;p75"/>
          <p:cNvCxnSpPr>
            <a:stCxn id="672" idx="6"/>
            <a:endCxn id="671" idx="1"/>
          </p:cNvCxnSpPr>
          <p:nvPr/>
        </p:nvCxnSpPr>
        <p:spPr>
          <a:xfrm>
            <a:off x="2102988" y="3756855"/>
            <a:ext cx="157800" cy="0"/>
          </a:xfrm>
          <a:prstGeom prst="straightConnector1">
            <a:avLst/>
          </a:prstGeom>
          <a:noFill/>
          <a:ln w="9525" cap="flat" cmpd="sng">
            <a:solidFill>
              <a:schemeClr val="dk2"/>
            </a:solidFill>
            <a:prstDash val="solid"/>
            <a:round/>
            <a:headEnd type="none" w="med" len="med"/>
            <a:tailEnd type="none" w="med" len="med"/>
          </a:ln>
        </p:spPr>
      </p:cxnSp>
      <p:sp>
        <p:nvSpPr>
          <p:cNvPr id="676" name="Google Shape;676;p75"/>
          <p:cNvSpPr txBox="1"/>
          <p:nvPr/>
        </p:nvSpPr>
        <p:spPr>
          <a:xfrm>
            <a:off x="2743950" y="457675"/>
            <a:ext cx="3656100" cy="320100"/>
          </a:xfrm>
          <a:prstGeom prst="rect">
            <a:avLst/>
          </a:prstGeom>
          <a:solidFill>
            <a:srgbClr val="0B5394"/>
          </a:solidFill>
          <a:ln>
            <a:noFill/>
          </a:ln>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 b="1">
                <a:solidFill>
                  <a:schemeClr val="lt1"/>
                </a:solidFill>
              </a:rPr>
              <a:t>Main Features of ZKTOR</a:t>
            </a:r>
            <a:endParaRPr b="1">
              <a:solidFill>
                <a:schemeClr val="lt1"/>
              </a:solidFill>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680"/>
        <p:cNvGrpSpPr/>
        <p:nvPr/>
      </p:nvGrpSpPr>
      <p:grpSpPr>
        <a:xfrm>
          <a:off x="0" y="0"/>
          <a:ext cx="0" cy="0"/>
          <a:chOff x="0" y="0"/>
          <a:chExt cx="0" cy="0"/>
        </a:xfrm>
      </p:grpSpPr>
      <p:grpSp>
        <p:nvGrpSpPr>
          <p:cNvPr id="681" name="Google Shape;681;p76"/>
          <p:cNvGrpSpPr/>
          <p:nvPr/>
        </p:nvGrpSpPr>
        <p:grpSpPr>
          <a:xfrm>
            <a:off x="1371588" y="919749"/>
            <a:ext cx="6400800" cy="731400"/>
            <a:chOff x="1371588" y="1275349"/>
            <a:chExt cx="6400800" cy="731400"/>
          </a:xfrm>
        </p:grpSpPr>
        <p:sp>
          <p:nvSpPr>
            <p:cNvPr id="682" name="Google Shape;682;p76"/>
            <p:cNvSpPr/>
            <p:nvPr/>
          </p:nvSpPr>
          <p:spPr>
            <a:xfrm>
              <a:off x="2260788" y="1275349"/>
              <a:ext cx="5511600" cy="731400"/>
            </a:xfrm>
            <a:prstGeom prst="roundRect">
              <a:avLst>
                <a:gd name="adj" fmla="val 16667"/>
              </a:avLst>
            </a:prstGeom>
            <a:solidFill>
              <a:schemeClr val="lt2"/>
            </a:solidFill>
            <a:ln>
              <a:noFill/>
            </a:ln>
          </p:spPr>
          <p:txBody>
            <a:bodyPr spcFirstLastPara="1" wrap="square" lIns="45700" tIns="91425" rIns="45700" bIns="0" anchor="ctr" anchorCtr="0">
              <a:noAutofit/>
            </a:bodyPr>
            <a:lstStyle/>
            <a:p>
              <a:pPr marL="0" lvl="0" indent="0" algn="l" rtl="0">
                <a:lnSpc>
                  <a:spcPct val="115000"/>
                </a:lnSpc>
                <a:spcBef>
                  <a:spcPts val="0"/>
                </a:spcBef>
                <a:spcAft>
                  <a:spcPts val="0"/>
                </a:spcAft>
                <a:buClr>
                  <a:schemeClr val="dk1"/>
                </a:buClr>
                <a:buSzPts val="1100"/>
                <a:buFont typeface="Arial"/>
                <a:buNone/>
              </a:pPr>
              <a:r>
                <a:rPr lang="en" sz="1200" b="1">
                  <a:solidFill>
                    <a:schemeClr val="dk1"/>
                  </a:solidFill>
                </a:rPr>
                <a:t>Business Management Feature:</a:t>
              </a:r>
              <a:endParaRPr sz="1200" b="1">
                <a:solidFill>
                  <a:schemeClr val="dk1"/>
                </a:solidFill>
              </a:endParaRPr>
            </a:p>
            <a:p>
              <a:pPr marL="0" lvl="0" indent="0" algn="l" rtl="0">
                <a:lnSpc>
                  <a:spcPct val="115000"/>
                </a:lnSpc>
                <a:spcBef>
                  <a:spcPts val="0"/>
                </a:spcBef>
                <a:spcAft>
                  <a:spcPts val="0"/>
                </a:spcAft>
                <a:buNone/>
              </a:pPr>
              <a:r>
                <a:rPr lang="en" sz="1200">
                  <a:solidFill>
                    <a:schemeClr val="dk1"/>
                  </a:solidFill>
                </a:rPr>
                <a:t>A smart solution to simplify and streamline business operations effectively.</a:t>
              </a:r>
              <a:endParaRPr sz="1200">
                <a:solidFill>
                  <a:schemeClr val="dk1"/>
                </a:solidFill>
              </a:endParaRPr>
            </a:p>
          </p:txBody>
        </p:sp>
        <p:sp>
          <p:nvSpPr>
            <p:cNvPr id="683" name="Google Shape;683;p76"/>
            <p:cNvSpPr/>
            <p:nvPr/>
          </p:nvSpPr>
          <p:spPr>
            <a:xfrm>
              <a:off x="1371588" y="1275349"/>
              <a:ext cx="731400" cy="731400"/>
            </a:xfrm>
            <a:prstGeom prst="ellipse">
              <a:avLst/>
            </a:prstGeom>
            <a:solidFill>
              <a:srgbClr val="F1C23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684" name="Google Shape;684;p76"/>
            <p:cNvPicPr preferRelativeResize="0"/>
            <p:nvPr/>
          </p:nvPicPr>
          <p:blipFill rotWithShape="1">
            <a:blip r:embed="rId3">
              <a:alphaModFix/>
            </a:blip>
            <a:srcRect/>
            <a:stretch/>
          </p:blipFill>
          <p:spPr>
            <a:xfrm>
              <a:off x="1596588" y="1500349"/>
              <a:ext cx="281400" cy="281400"/>
            </a:xfrm>
            <a:prstGeom prst="rect">
              <a:avLst/>
            </a:prstGeom>
            <a:noFill/>
            <a:ln>
              <a:noFill/>
            </a:ln>
          </p:spPr>
        </p:pic>
        <p:cxnSp>
          <p:nvCxnSpPr>
            <p:cNvPr id="685" name="Google Shape;685;p76"/>
            <p:cNvCxnSpPr>
              <a:stCxn id="683" idx="6"/>
            </p:cNvCxnSpPr>
            <p:nvPr/>
          </p:nvCxnSpPr>
          <p:spPr>
            <a:xfrm>
              <a:off x="2102988" y="1641049"/>
              <a:ext cx="0" cy="0"/>
            </a:xfrm>
            <a:prstGeom prst="straightConnector1">
              <a:avLst/>
            </a:prstGeom>
            <a:noFill/>
            <a:ln w="9525" cap="flat" cmpd="sng">
              <a:solidFill>
                <a:schemeClr val="dk2"/>
              </a:solidFill>
              <a:prstDash val="solid"/>
              <a:round/>
              <a:headEnd type="none" w="med" len="med"/>
              <a:tailEnd type="none" w="med" len="med"/>
            </a:ln>
          </p:spPr>
        </p:cxnSp>
        <p:cxnSp>
          <p:nvCxnSpPr>
            <p:cNvPr id="686" name="Google Shape;686;p76"/>
            <p:cNvCxnSpPr>
              <a:stCxn id="683" idx="6"/>
              <a:endCxn id="682" idx="1"/>
            </p:cNvCxnSpPr>
            <p:nvPr/>
          </p:nvCxnSpPr>
          <p:spPr>
            <a:xfrm>
              <a:off x="2102988" y="1641049"/>
              <a:ext cx="157800" cy="0"/>
            </a:xfrm>
            <a:prstGeom prst="straightConnector1">
              <a:avLst/>
            </a:prstGeom>
            <a:noFill/>
            <a:ln w="9525" cap="flat" cmpd="sng">
              <a:solidFill>
                <a:schemeClr val="dk2"/>
              </a:solidFill>
              <a:prstDash val="solid"/>
              <a:round/>
              <a:headEnd type="none" w="med" len="med"/>
              <a:tailEnd type="none" w="med" len="med"/>
            </a:ln>
          </p:spPr>
        </p:cxnSp>
      </p:grpSp>
      <p:grpSp>
        <p:nvGrpSpPr>
          <p:cNvPr id="687" name="Google Shape;687;p76"/>
          <p:cNvGrpSpPr/>
          <p:nvPr/>
        </p:nvGrpSpPr>
        <p:grpSpPr>
          <a:xfrm>
            <a:off x="1371588" y="1949628"/>
            <a:ext cx="6400800" cy="731400"/>
            <a:chOff x="1371588" y="2254428"/>
            <a:chExt cx="6400800" cy="731400"/>
          </a:xfrm>
        </p:grpSpPr>
        <p:sp>
          <p:nvSpPr>
            <p:cNvPr id="688" name="Google Shape;688;p76"/>
            <p:cNvSpPr/>
            <p:nvPr/>
          </p:nvSpPr>
          <p:spPr>
            <a:xfrm>
              <a:off x="2260788" y="2254428"/>
              <a:ext cx="5511600" cy="731400"/>
            </a:xfrm>
            <a:prstGeom prst="roundRect">
              <a:avLst>
                <a:gd name="adj" fmla="val 16667"/>
              </a:avLst>
            </a:prstGeom>
            <a:solidFill>
              <a:schemeClr val="lt2"/>
            </a:solidFill>
            <a:ln>
              <a:noFill/>
            </a:ln>
          </p:spPr>
          <p:txBody>
            <a:bodyPr spcFirstLastPara="1" wrap="square" lIns="45700" tIns="91425" rIns="45700" bIns="0" anchor="ctr" anchorCtr="0">
              <a:noAutofit/>
            </a:bodyPr>
            <a:lstStyle/>
            <a:p>
              <a:pPr marL="0" lvl="0" indent="0" algn="l" rtl="0">
                <a:lnSpc>
                  <a:spcPct val="115000"/>
                </a:lnSpc>
                <a:spcBef>
                  <a:spcPts val="0"/>
                </a:spcBef>
                <a:spcAft>
                  <a:spcPts val="0"/>
                </a:spcAft>
                <a:buNone/>
              </a:pPr>
              <a:r>
                <a:rPr lang="en" sz="1200" b="1">
                  <a:solidFill>
                    <a:schemeClr val="dk1"/>
                  </a:solidFill>
                </a:rPr>
                <a:t>Voice Processing by AI :</a:t>
              </a:r>
              <a:endParaRPr sz="1200" b="1">
                <a:solidFill>
                  <a:schemeClr val="dk1"/>
                </a:solidFill>
              </a:endParaRPr>
            </a:p>
            <a:p>
              <a:pPr marL="0" lvl="0" indent="0" algn="l" rtl="0">
                <a:lnSpc>
                  <a:spcPct val="115000"/>
                </a:lnSpc>
                <a:spcBef>
                  <a:spcPts val="0"/>
                </a:spcBef>
                <a:spcAft>
                  <a:spcPts val="0"/>
                </a:spcAft>
                <a:buNone/>
              </a:pPr>
              <a:r>
                <a:rPr lang="en" sz="1200">
                  <a:solidFill>
                    <a:schemeClr val="dk1"/>
                  </a:solidFill>
                </a:rPr>
                <a:t>Understanding any language and responding in the owner's language.</a:t>
              </a:r>
              <a:endParaRPr sz="1200"/>
            </a:p>
          </p:txBody>
        </p:sp>
        <p:sp>
          <p:nvSpPr>
            <p:cNvPr id="689" name="Google Shape;689;p76"/>
            <p:cNvSpPr/>
            <p:nvPr/>
          </p:nvSpPr>
          <p:spPr>
            <a:xfrm>
              <a:off x="1371588" y="2254428"/>
              <a:ext cx="731400" cy="731400"/>
            </a:xfrm>
            <a:prstGeom prst="ellipse">
              <a:avLst/>
            </a:prstGeom>
            <a:solidFill>
              <a:srgbClr val="F1C23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cxnSp>
          <p:nvCxnSpPr>
            <p:cNvPr id="690" name="Google Shape;690;p76"/>
            <p:cNvCxnSpPr>
              <a:stCxn id="689" idx="6"/>
            </p:cNvCxnSpPr>
            <p:nvPr/>
          </p:nvCxnSpPr>
          <p:spPr>
            <a:xfrm>
              <a:off x="2102988" y="2620128"/>
              <a:ext cx="0" cy="0"/>
            </a:xfrm>
            <a:prstGeom prst="straightConnector1">
              <a:avLst/>
            </a:prstGeom>
            <a:noFill/>
            <a:ln w="9525" cap="flat" cmpd="sng">
              <a:solidFill>
                <a:schemeClr val="dk2"/>
              </a:solidFill>
              <a:prstDash val="solid"/>
              <a:round/>
              <a:headEnd type="none" w="med" len="med"/>
              <a:tailEnd type="none" w="med" len="med"/>
            </a:ln>
          </p:spPr>
        </p:cxnSp>
        <p:cxnSp>
          <p:nvCxnSpPr>
            <p:cNvPr id="691" name="Google Shape;691;p76"/>
            <p:cNvCxnSpPr>
              <a:stCxn id="689" idx="6"/>
              <a:endCxn id="688" idx="1"/>
            </p:cNvCxnSpPr>
            <p:nvPr/>
          </p:nvCxnSpPr>
          <p:spPr>
            <a:xfrm>
              <a:off x="2102988" y="2620128"/>
              <a:ext cx="157800" cy="0"/>
            </a:xfrm>
            <a:prstGeom prst="straightConnector1">
              <a:avLst/>
            </a:prstGeom>
            <a:noFill/>
            <a:ln w="9525" cap="flat" cmpd="sng">
              <a:solidFill>
                <a:schemeClr val="dk2"/>
              </a:solidFill>
              <a:prstDash val="solid"/>
              <a:round/>
              <a:headEnd type="none" w="med" len="med"/>
              <a:tailEnd type="none" w="med" len="med"/>
            </a:ln>
          </p:spPr>
        </p:cxnSp>
        <p:pic>
          <p:nvPicPr>
            <p:cNvPr id="692" name="Google Shape;692;p76"/>
            <p:cNvPicPr preferRelativeResize="0"/>
            <p:nvPr/>
          </p:nvPicPr>
          <p:blipFill rotWithShape="1">
            <a:blip r:embed="rId4">
              <a:alphaModFix/>
            </a:blip>
            <a:srcRect/>
            <a:stretch/>
          </p:blipFill>
          <p:spPr>
            <a:xfrm>
              <a:off x="1596588" y="2479436"/>
              <a:ext cx="281400" cy="281400"/>
            </a:xfrm>
            <a:prstGeom prst="rect">
              <a:avLst/>
            </a:prstGeom>
            <a:noFill/>
            <a:ln>
              <a:noFill/>
            </a:ln>
          </p:spPr>
        </p:pic>
      </p:grpSp>
      <p:sp>
        <p:nvSpPr>
          <p:cNvPr id="693" name="Google Shape;693;p76"/>
          <p:cNvSpPr/>
          <p:nvPr/>
        </p:nvSpPr>
        <p:spPr>
          <a:xfrm>
            <a:off x="2260788" y="2985832"/>
            <a:ext cx="5511600" cy="731400"/>
          </a:xfrm>
          <a:prstGeom prst="roundRect">
            <a:avLst>
              <a:gd name="adj" fmla="val 16667"/>
            </a:avLst>
          </a:prstGeom>
          <a:solidFill>
            <a:schemeClr val="lt2"/>
          </a:solidFill>
          <a:ln>
            <a:noFill/>
          </a:ln>
        </p:spPr>
        <p:txBody>
          <a:bodyPr spcFirstLastPara="1" wrap="square" lIns="45700" tIns="91425" rIns="45700" bIns="0" anchor="ctr" anchorCtr="0">
            <a:noAutofit/>
          </a:bodyPr>
          <a:lstStyle/>
          <a:p>
            <a:pPr marL="0" lvl="0" indent="0" algn="l" rtl="0">
              <a:lnSpc>
                <a:spcPct val="115000"/>
              </a:lnSpc>
              <a:spcBef>
                <a:spcPts val="0"/>
              </a:spcBef>
              <a:spcAft>
                <a:spcPts val="0"/>
              </a:spcAft>
              <a:buClr>
                <a:schemeClr val="dk1"/>
              </a:buClr>
              <a:buSzPts val="1100"/>
              <a:buFont typeface="Arial"/>
              <a:buNone/>
            </a:pPr>
            <a:r>
              <a:rPr lang="en" sz="1200" b="1">
                <a:solidFill>
                  <a:schemeClr val="dk1"/>
                </a:solidFill>
              </a:rPr>
              <a:t>Education Center:</a:t>
            </a:r>
            <a:endParaRPr sz="1200" b="1">
              <a:solidFill>
                <a:schemeClr val="dk1"/>
              </a:solidFill>
            </a:endParaRPr>
          </a:p>
          <a:p>
            <a:pPr marL="0" lvl="0" indent="0" algn="l" rtl="0">
              <a:lnSpc>
                <a:spcPct val="115000"/>
              </a:lnSpc>
              <a:spcBef>
                <a:spcPts val="0"/>
              </a:spcBef>
              <a:spcAft>
                <a:spcPts val="0"/>
              </a:spcAft>
              <a:buNone/>
            </a:pPr>
            <a:r>
              <a:rPr lang="en" sz="1200">
                <a:solidFill>
                  <a:schemeClr val="dk1"/>
                </a:solidFill>
              </a:rPr>
              <a:t>Educational materials, online courses, and skill development services.</a:t>
            </a:r>
            <a:endParaRPr sz="1200">
              <a:solidFill>
                <a:schemeClr val="dk1"/>
              </a:solidFill>
            </a:endParaRPr>
          </a:p>
        </p:txBody>
      </p:sp>
      <p:sp>
        <p:nvSpPr>
          <p:cNvPr id="694" name="Google Shape;694;p76"/>
          <p:cNvSpPr/>
          <p:nvPr/>
        </p:nvSpPr>
        <p:spPr>
          <a:xfrm>
            <a:off x="1371588" y="2985832"/>
            <a:ext cx="731400" cy="731400"/>
          </a:xfrm>
          <a:prstGeom prst="ellipse">
            <a:avLst/>
          </a:prstGeom>
          <a:solidFill>
            <a:srgbClr val="F1C23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695" name="Google Shape;695;p76"/>
          <p:cNvPicPr preferRelativeResize="0"/>
          <p:nvPr/>
        </p:nvPicPr>
        <p:blipFill rotWithShape="1">
          <a:blip r:embed="rId5">
            <a:alphaModFix/>
          </a:blip>
          <a:srcRect l="39" r="39"/>
          <a:stretch/>
        </p:blipFill>
        <p:spPr>
          <a:xfrm>
            <a:off x="1596588" y="3210728"/>
            <a:ext cx="281400" cy="281700"/>
          </a:xfrm>
          <a:prstGeom prst="rect">
            <a:avLst/>
          </a:prstGeom>
          <a:noFill/>
          <a:ln>
            <a:noFill/>
          </a:ln>
        </p:spPr>
      </p:pic>
      <p:cxnSp>
        <p:nvCxnSpPr>
          <p:cNvPr id="696" name="Google Shape;696;p76"/>
          <p:cNvCxnSpPr>
            <a:stCxn id="694" idx="6"/>
          </p:cNvCxnSpPr>
          <p:nvPr/>
        </p:nvCxnSpPr>
        <p:spPr>
          <a:xfrm>
            <a:off x="2102988" y="3351532"/>
            <a:ext cx="0" cy="0"/>
          </a:xfrm>
          <a:prstGeom prst="straightConnector1">
            <a:avLst/>
          </a:prstGeom>
          <a:noFill/>
          <a:ln w="9525" cap="flat" cmpd="sng">
            <a:solidFill>
              <a:schemeClr val="dk2"/>
            </a:solidFill>
            <a:prstDash val="solid"/>
            <a:round/>
            <a:headEnd type="none" w="med" len="med"/>
            <a:tailEnd type="none" w="med" len="med"/>
          </a:ln>
        </p:spPr>
      </p:cxnSp>
      <p:cxnSp>
        <p:nvCxnSpPr>
          <p:cNvPr id="697" name="Google Shape;697;p76"/>
          <p:cNvCxnSpPr>
            <a:stCxn id="694" idx="6"/>
            <a:endCxn id="693" idx="1"/>
          </p:cNvCxnSpPr>
          <p:nvPr/>
        </p:nvCxnSpPr>
        <p:spPr>
          <a:xfrm>
            <a:off x="2102988" y="3351532"/>
            <a:ext cx="157800" cy="0"/>
          </a:xfrm>
          <a:prstGeom prst="straightConnector1">
            <a:avLst/>
          </a:prstGeom>
          <a:noFill/>
          <a:ln w="9525" cap="flat" cmpd="sng">
            <a:solidFill>
              <a:schemeClr val="dk2"/>
            </a:solidFill>
            <a:prstDash val="solid"/>
            <a:round/>
            <a:headEnd type="none" w="med" len="med"/>
            <a:tailEnd type="none" w="med" len="med"/>
          </a:ln>
        </p:spPr>
      </p:cxnSp>
      <p:grpSp>
        <p:nvGrpSpPr>
          <p:cNvPr id="698" name="Google Shape;698;p76"/>
          <p:cNvGrpSpPr/>
          <p:nvPr/>
        </p:nvGrpSpPr>
        <p:grpSpPr>
          <a:xfrm>
            <a:off x="1371588" y="4023137"/>
            <a:ext cx="6400800" cy="731400"/>
            <a:chOff x="1371588" y="4450755"/>
            <a:chExt cx="6400800" cy="731400"/>
          </a:xfrm>
        </p:grpSpPr>
        <p:sp>
          <p:nvSpPr>
            <p:cNvPr id="699" name="Google Shape;699;p76"/>
            <p:cNvSpPr/>
            <p:nvPr/>
          </p:nvSpPr>
          <p:spPr>
            <a:xfrm>
              <a:off x="2260788" y="4450755"/>
              <a:ext cx="5511600" cy="731400"/>
            </a:xfrm>
            <a:prstGeom prst="roundRect">
              <a:avLst>
                <a:gd name="adj" fmla="val 16667"/>
              </a:avLst>
            </a:prstGeom>
            <a:solidFill>
              <a:schemeClr val="lt2"/>
            </a:solidFill>
            <a:ln>
              <a:noFill/>
            </a:ln>
          </p:spPr>
          <p:txBody>
            <a:bodyPr spcFirstLastPara="1" wrap="square" lIns="45700" tIns="91425" rIns="45700" bIns="0" anchor="ctr" anchorCtr="0">
              <a:noAutofit/>
            </a:bodyPr>
            <a:lstStyle/>
            <a:p>
              <a:pPr marL="0" lvl="0" indent="0" algn="l" rtl="0">
                <a:lnSpc>
                  <a:spcPct val="115000"/>
                </a:lnSpc>
                <a:spcBef>
                  <a:spcPts val="0"/>
                </a:spcBef>
                <a:spcAft>
                  <a:spcPts val="0"/>
                </a:spcAft>
                <a:buClr>
                  <a:schemeClr val="dk1"/>
                </a:buClr>
                <a:buSzPts val="1100"/>
                <a:buFont typeface="Arial"/>
                <a:buNone/>
              </a:pPr>
              <a:r>
                <a:rPr lang="en" sz="1200" b="1">
                  <a:solidFill>
                    <a:schemeClr val="dk1"/>
                  </a:solidFill>
                </a:rPr>
                <a:t>Digital Wallet:</a:t>
              </a:r>
              <a:endParaRPr sz="1200" b="1">
                <a:solidFill>
                  <a:schemeClr val="dk1"/>
                </a:solidFill>
              </a:endParaRPr>
            </a:p>
            <a:p>
              <a:pPr marL="0" lvl="0" indent="0" algn="l" rtl="0">
                <a:lnSpc>
                  <a:spcPct val="115000"/>
                </a:lnSpc>
                <a:spcBef>
                  <a:spcPts val="0"/>
                </a:spcBef>
                <a:spcAft>
                  <a:spcPts val="0"/>
                </a:spcAft>
                <a:buNone/>
              </a:pPr>
              <a:r>
                <a:rPr lang="en" sz="1200">
                  <a:solidFill>
                    <a:schemeClr val="dk1"/>
                  </a:solidFill>
                </a:rPr>
                <a:t>A secure and fast solution for all financial transactions.</a:t>
              </a:r>
              <a:endParaRPr sz="1200">
                <a:solidFill>
                  <a:schemeClr val="dk1"/>
                </a:solidFill>
              </a:endParaRPr>
            </a:p>
          </p:txBody>
        </p:sp>
        <p:sp>
          <p:nvSpPr>
            <p:cNvPr id="700" name="Google Shape;700;p76"/>
            <p:cNvSpPr/>
            <p:nvPr/>
          </p:nvSpPr>
          <p:spPr>
            <a:xfrm>
              <a:off x="1371588" y="4450755"/>
              <a:ext cx="731400" cy="731400"/>
            </a:xfrm>
            <a:prstGeom prst="ellipse">
              <a:avLst/>
            </a:prstGeom>
            <a:solidFill>
              <a:srgbClr val="F1C23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701" name="Google Shape;701;p76"/>
            <p:cNvPicPr preferRelativeResize="0"/>
            <p:nvPr/>
          </p:nvPicPr>
          <p:blipFill rotWithShape="1">
            <a:blip r:embed="rId6">
              <a:alphaModFix/>
            </a:blip>
            <a:srcRect l="49" r="59"/>
            <a:stretch/>
          </p:blipFill>
          <p:spPr>
            <a:xfrm>
              <a:off x="1596588" y="4675644"/>
              <a:ext cx="281400" cy="281700"/>
            </a:xfrm>
            <a:prstGeom prst="rect">
              <a:avLst/>
            </a:prstGeom>
            <a:noFill/>
            <a:ln>
              <a:noFill/>
            </a:ln>
          </p:spPr>
        </p:pic>
        <p:cxnSp>
          <p:nvCxnSpPr>
            <p:cNvPr id="702" name="Google Shape;702;p76"/>
            <p:cNvCxnSpPr>
              <a:stCxn id="700" idx="6"/>
            </p:cNvCxnSpPr>
            <p:nvPr/>
          </p:nvCxnSpPr>
          <p:spPr>
            <a:xfrm>
              <a:off x="2102988" y="4816455"/>
              <a:ext cx="0" cy="0"/>
            </a:xfrm>
            <a:prstGeom prst="straightConnector1">
              <a:avLst/>
            </a:prstGeom>
            <a:noFill/>
            <a:ln w="9525" cap="flat" cmpd="sng">
              <a:solidFill>
                <a:schemeClr val="dk2"/>
              </a:solidFill>
              <a:prstDash val="solid"/>
              <a:round/>
              <a:headEnd type="none" w="med" len="med"/>
              <a:tailEnd type="none" w="med" len="med"/>
            </a:ln>
          </p:spPr>
        </p:cxnSp>
        <p:cxnSp>
          <p:nvCxnSpPr>
            <p:cNvPr id="703" name="Google Shape;703;p76"/>
            <p:cNvCxnSpPr>
              <a:stCxn id="700" idx="6"/>
              <a:endCxn id="699" idx="1"/>
            </p:cNvCxnSpPr>
            <p:nvPr/>
          </p:nvCxnSpPr>
          <p:spPr>
            <a:xfrm>
              <a:off x="2102988" y="4816455"/>
              <a:ext cx="157800" cy="0"/>
            </a:xfrm>
            <a:prstGeom prst="straightConnector1">
              <a:avLst/>
            </a:prstGeom>
            <a:noFill/>
            <a:ln w="9525" cap="flat" cmpd="sng">
              <a:solidFill>
                <a:schemeClr val="dk2"/>
              </a:solidFill>
              <a:prstDash val="solid"/>
              <a:round/>
              <a:headEnd type="none" w="med" len="med"/>
              <a:tailEnd type="none" w="med" len="med"/>
            </a:ln>
          </p:spPr>
        </p:cxnSp>
      </p:grpSp>
      <p:sp>
        <p:nvSpPr>
          <p:cNvPr id="704" name="Google Shape;704;p76"/>
          <p:cNvSpPr txBox="1"/>
          <p:nvPr/>
        </p:nvSpPr>
        <p:spPr>
          <a:xfrm>
            <a:off x="2743950" y="457675"/>
            <a:ext cx="3656100" cy="320100"/>
          </a:xfrm>
          <a:prstGeom prst="rect">
            <a:avLst/>
          </a:prstGeom>
          <a:solidFill>
            <a:srgbClr val="0B5394"/>
          </a:solidFill>
          <a:ln>
            <a:noFill/>
          </a:ln>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 b="1">
                <a:solidFill>
                  <a:schemeClr val="lt1"/>
                </a:solidFill>
              </a:rPr>
              <a:t>Main Features of ZKTOR</a:t>
            </a:r>
            <a:endParaRPr b="1">
              <a:solidFill>
                <a:schemeClr val="lt1"/>
              </a:solidFill>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708"/>
        <p:cNvGrpSpPr/>
        <p:nvPr/>
      </p:nvGrpSpPr>
      <p:grpSpPr>
        <a:xfrm>
          <a:off x="0" y="0"/>
          <a:ext cx="0" cy="0"/>
          <a:chOff x="0" y="0"/>
          <a:chExt cx="0" cy="0"/>
        </a:xfrm>
      </p:grpSpPr>
      <p:sp>
        <p:nvSpPr>
          <p:cNvPr id="709" name="Google Shape;709;p77"/>
          <p:cNvSpPr/>
          <p:nvPr/>
        </p:nvSpPr>
        <p:spPr>
          <a:xfrm>
            <a:off x="1371500" y="457200"/>
            <a:ext cx="6400800" cy="731400"/>
          </a:xfrm>
          <a:prstGeom prst="rect">
            <a:avLst/>
          </a:prstGeom>
          <a:solidFill>
            <a:srgbClr val="F1C232"/>
          </a:solidFill>
          <a:ln>
            <a:noFill/>
          </a:ln>
        </p:spPr>
        <p:txBody>
          <a:bodyPr spcFirstLastPara="1" wrap="square" lIns="0" tIns="91425" rIns="0" bIns="0" anchor="ctr" anchorCtr="0">
            <a:noAutofit/>
          </a:bodyPr>
          <a:lstStyle/>
          <a:p>
            <a:pPr marL="0" lvl="0" indent="0" algn="ctr" rtl="0">
              <a:lnSpc>
                <a:spcPct val="115000"/>
              </a:lnSpc>
              <a:spcBef>
                <a:spcPts val="0"/>
              </a:spcBef>
              <a:spcAft>
                <a:spcPts val="400"/>
              </a:spcAft>
              <a:buNone/>
            </a:pPr>
            <a:r>
              <a:rPr lang="en" sz="1750" b="1">
                <a:solidFill>
                  <a:schemeClr val="dk1"/>
                </a:solidFill>
              </a:rPr>
              <a:t>3. Construction of a high-tech, central multimodal hub in Santal Pargana (Sahibganj)</a:t>
            </a:r>
            <a:endParaRPr sz="1750" b="1">
              <a:solidFill>
                <a:schemeClr val="dk1"/>
              </a:solidFill>
            </a:endParaRPr>
          </a:p>
        </p:txBody>
      </p:sp>
      <p:sp>
        <p:nvSpPr>
          <p:cNvPr id="710" name="Google Shape;710;p77"/>
          <p:cNvSpPr txBox="1"/>
          <p:nvPr/>
        </p:nvSpPr>
        <p:spPr>
          <a:xfrm>
            <a:off x="1371600" y="1371612"/>
            <a:ext cx="6400800" cy="1293000"/>
          </a:xfrm>
          <a:prstGeom prst="rect">
            <a:avLst/>
          </a:prstGeom>
          <a:noFill/>
          <a:ln>
            <a:noFill/>
          </a:ln>
        </p:spPr>
        <p:txBody>
          <a:bodyPr spcFirstLastPara="1" wrap="square" lIns="0" tIns="0" rIns="0" bIns="0" anchor="t" anchorCtr="0">
            <a:spAutoFit/>
          </a:bodyPr>
          <a:lstStyle/>
          <a:p>
            <a:pPr marL="0" lvl="0" indent="0" algn="just" rtl="0">
              <a:lnSpc>
                <a:spcPct val="150000"/>
              </a:lnSpc>
              <a:spcBef>
                <a:spcPts val="0"/>
              </a:spcBef>
              <a:spcAft>
                <a:spcPts val="250"/>
              </a:spcAft>
              <a:buNone/>
            </a:pPr>
            <a:r>
              <a:rPr lang="en" sz="1200">
                <a:solidFill>
                  <a:schemeClr val="dk1"/>
                </a:solidFill>
              </a:rPr>
              <a:t>An advanced Central Multimodal Hub will be established in Santhal Pargana (Sahibganj), which will serve as the headquarters for the entire project. This hub will become the center for the operation and management of the project. Several small factory-like branches will be set up within this multimodal hub, where various products will be manufactured in accordance with export standards.</a:t>
            </a:r>
            <a:endParaRPr sz="1200">
              <a:solidFill>
                <a:schemeClr val="dk1"/>
              </a:solidFill>
            </a:endParaRPr>
          </a:p>
        </p:txBody>
      </p:sp>
      <p:pic>
        <p:nvPicPr>
          <p:cNvPr id="711" name="Google Shape;711;p77"/>
          <p:cNvPicPr preferRelativeResize="0"/>
          <p:nvPr/>
        </p:nvPicPr>
        <p:blipFill rotWithShape="1">
          <a:blip r:embed="rId3">
            <a:alphaModFix/>
          </a:blip>
          <a:srcRect l="11048" r="10142"/>
          <a:stretch/>
        </p:blipFill>
        <p:spPr>
          <a:xfrm>
            <a:off x="4723100" y="2540650"/>
            <a:ext cx="3049200" cy="2211300"/>
          </a:xfrm>
          <a:prstGeom prst="roundRect">
            <a:avLst>
              <a:gd name="adj" fmla="val 11785"/>
            </a:avLst>
          </a:prstGeom>
          <a:noFill/>
          <a:ln>
            <a:noFill/>
          </a:ln>
        </p:spPr>
      </p:pic>
      <p:sp>
        <p:nvSpPr>
          <p:cNvPr id="712" name="Google Shape;712;p77"/>
          <p:cNvSpPr txBox="1"/>
          <p:nvPr/>
        </p:nvSpPr>
        <p:spPr>
          <a:xfrm>
            <a:off x="1371600" y="2816525"/>
            <a:ext cx="3198900" cy="1402500"/>
          </a:xfrm>
          <a:prstGeom prst="rect">
            <a:avLst/>
          </a:prstGeom>
          <a:noFill/>
          <a:ln>
            <a:noFill/>
          </a:ln>
        </p:spPr>
        <p:txBody>
          <a:bodyPr spcFirstLastPara="1" wrap="square" lIns="0" tIns="0" rIns="0" bIns="0" anchor="t" anchorCtr="0">
            <a:noAutofit/>
          </a:bodyPr>
          <a:lstStyle/>
          <a:p>
            <a:pPr marL="0" lvl="0" indent="0" algn="just" rtl="0">
              <a:lnSpc>
                <a:spcPct val="150000"/>
              </a:lnSpc>
              <a:spcBef>
                <a:spcPts val="0"/>
              </a:spcBef>
              <a:spcAft>
                <a:spcPts val="0"/>
              </a:spcAft>
              <a:buNone/>
            </a:pPr>
            <a:r>
              <a:rPr lang="en" sz="1200">
                <a:solidFill>
                  <a:schemeClr val="dk1"/>
                </a:solidFill>
              </a:rPr>
              <a:t>The materials produced by local units and farms will be processed and value-added here. This center will become the main foundation for presenting Jharkhand's brand in both Indian and international markets.</a:t>
            </a:r>
            <a:endParaRPr sz="1900">
              <a:solidFill>
                <a:schemeClr val="dk2"/>
              </a:solidFill>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716"/>
        <p:cNvGrpSpPr/>
        <p:nvPr/>
      </p:nvGrpSpPr>
      <p:grpSpPr>
        <a:xfrm>
          <a:off x="0" y="0"/>
          <a:ext cx="0" cy="0"/>
          <a:chOff x="0" y="0"/>
          <a:chExt cx="0" cy="0"/>
        </a:xfrm>
      </p:grpSpPr>
      <p:sp>
        <p:nvSpPr>
          <p:cNvPr id="717" name="Google Shape;717;p78"/>
          <p:cNvSpPr txBox="1"/>
          <p:nvPr/>
        </p:nvSpPr>
        <p:spPr>
          <a:xfrm>
            <a:off x="1371600" y="458141"/>
            <a:ext cx="6400800" cy="3971100"/>
          </a:xfrm>
          <a:prstGeom prst="rect">
            <a:avLst/>
          </a:prstGeom>
          <a:noFill/>
          <a:ln>
            <a:noFill/>
          </a:ln>
        </p:spPr>
        <p:txBody>
          <a:bodyPr spcFirstLastPara="1" wrap="square" lIns="0" tIns="0" rIns="0" bIns="0" anchor="t" anchorCtr="0">
            <a:spAutoFit/>
          </a:bodyPr>
          <a:lstStyle/>
          <a:p>
            <a:pPr marL="0" lvl="0" indent="0" algn="just" rtl="0">
              <a:lnSpc>
                <a:spcPct val="150000"/>
              </a:lnSpc>
              <a:spcBef>
                <a:spcPts val="1200"/>
              </a:spcBef>
              <a:spcAft>
                <a:spcPts val="0"/>
              </a:spcAft>
              <a:buClr>
                <a:schemeClr val="dk1"/>
              </a:buClr>
              <a:buSzPts val="1100"/>
              <a:buFont typeface="Arial"/>
              <a:buNone/>
            </a:pPr>
            <a:r>
              <a:rPr lang="en" sz="1200">
                <a:solidFill>
                  <a:schemeClr val="dk1"/>
                </a:solidFill>
              </a:rPr>
              <a:t>For different products, 30-35 process units will be established in this hub according to their export models. In addition, medical units, educational units, and special units for women and the elderly will be created to provide services for the entire project and area. The objective of these units will be to empower people through AI and the Zktor App, answer their questions 24/7, and guide them in the right direction.</a:t>
            </a:r>
            <a:endParaRPr sz="1200">
              <a:solidFill>
                <a:schemeClr val="dk1"/>
              </a:solidFill>
            </a:endParaRPr>
          </a:p>
          <a:p>
            <a:pPr marL="0" lvl="0" indent="0" algn="just" rtl="0">
              <a:lnSpc>
                <a:spcPct val="150000"/>
              </a:lnSpc>
              <a:spcBef>
                <a:spcPts val="1200"/>
              </a:spcBef>
              <a:spcAft>
                <a:spcPts val="0"/>
              </a:spcAft>
              <a:buClr>
                <a:schemeClr val="dk1"/>
              </a:buClr>
              <a:buSzPts val="1100"/>
              <a:buFont typeface="Arial"/>
              <a:buNone/>
            </a:pPr>
            <a:r>
              <a:rPr lang="en" sz="1200">
                <a:solidFill>
                  <a:schemeClr val="dk1"/>
                </a:solidFill>
              </a:rPr>
              <a:t>A world-class Remote Working Center, equipped with high-tech and AI capabilities, will also be established within this headquarters. Through this center, thousands of IT professionals will provide remote services both domestically and internationally. Softa will employ them locally, eliminating the need for them to move away from their families to expensive cities like Mumbai or Bengaluru.</a:t>
            </a:r>
            <a:endParaRPr sz="1200">
              <a:solidFill>
                <a:schemeClr val="dk1"/>
              </a:solidFill>
            </a:endParaRPr>
          </a:p>
          <a:p>
            <a:pPr marL="0" lvl="0" indent="0" algn="just" rtl="0">
              <a:lnSpc>
                <a:spcPct val="150000"/>
              </a:lnSpc>
              <a:spcBef>
                <a:spcPts val="1200"/>
              </a:spcBef>
              <a:spcAft>
                <a:spcPts val="0"/>
              </a:spcAft>
              <a:buClr>
                <a:schemeClr val="dk1"/>
              </a:buClr>
              <a:buSzPts val="1100"/>
              <a:buFont typeface="Arial"/>
              <a:buNone/>
            </a:pPr>
            <a:r>
              <a:rPr lang="en" sz="1200">
                <a:solidFill>
                  <a:schemeClr val="dk1"/>
                </a:solidFill>
              </a:rPr>
              <a:t>Some of these units will focus specifically on the production of local products, which will be presented in Indian markets as Jharkhand’s brand. For example:</a:t>
            </a:r>
            <a:endParaRPr sz="1200">
              <a:solidFill>
                <a:schemeClr val="dk1"/>
              </a:solidFill>
            </a:endParaRPr>
          </a:p>
          <a:p>
            <a:pPr marL="0" lvl="0" indent="0" algn="just" rtl="0">
              <a:lnSpc>
                <a:spcPct val="150000"/>
              </a:lnSpc>
              <a:spcBef>
                <a:spcPts val="1200"/>
              </a:spcBef>
              <a:spcAft>
                <a:spcPts val="1200"/>
              </a:spcAft>
              <a:buNone/>
            </a:pPr>
            <a:endParaRPr sz="1200">
              <a:solidFill>
                <a:schemeClr val="dk1"/>
              </a:solidFill>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721"/>
        <p:cNvGrpSpPr/>
        <p:nvPr/>
      </p:nvGrpSpPr>
      <p:grpSpPr>
        <a:xfrm>
          <a:off x="0" y="0"/>
          <a:ext cx="0" cy="0"/>
          <a:chOff x="0" y="0"/>
          <a:chExt cx="0" cy="0"/>
        </a:xfrm>
      </p:grpSpPr>
      <p:pic>
        <p:nvPicPr>
          <p:cNvPr id="722" name="Google Shape;722;p79"/>
          <p:cNvPicPr preferRelativeResize="0"/>
          <p:nvPr/>
        </p:nvPicPr>
        <p:blipFill rotWithShape="1">
          <a:blip r:embed="rId3">
            <a:alphaModFix/>
          </a:blip>
          <a:srcRect l="8326" r="8326"/>
          <a:stretch/>
        </p:blipFill>
        <p:spPr>
          <a:xfrm>
            <a:off x="1370257" y="467378"/>
            <a:ext cx="1810800" cy="1446900"/>
          </a:xfrm>
          <a:prstGeom prst="roundRect">
            <a:avLst>
              <a:gd name="adj" fmla="val 16667"/>
            </a:avLst>
          </a:prstGeom>
          <a:noFill/>
          <a:ln>
            <a:noFill/>
          </a:ln>
        </p:spPr>
      </p:pic>
      <p:sp>
        <p:nvSpPr>
          <p:cNvPr id="723" name="Google Shape;723;p79"/>
          <p:cNvSpPr/>
          <p:nvPr/>
        </p:nvSpPr>
        <p:spPr>
          <a:xfrm>
            <a:off x="1370925" y="1924300"/>
            <a:ext cx="1810800" cy="1850100"/>
          </a:xfrm>
          <a:prstGeom prst="roundRect">
            <a:avLst>
              <a:gd name="adj" fmla="val 9940"/>
            </a:avLst>
          </a:prstGeom>
          <a:solidFill>
            <a:srgbClr val="F3F3F3"/>
          </a:solidFill>
          <a:ln>
            <a:noFill/>
          </a:ln>
        </p:spPr>
        <p:txBody>
          <a:bodyPr spcFirstLastPara="1" wrap="square" lIns="45700" tIns="91425" rIns="45700" bIns="0" anchor="t" anchorCtr="0">
            <a:noAutofit/>
          </a:bodyPr>
          <a:lstStyle/>
          <a:p>
            <a:pPr marL="0" lvl="0" indent="0" algn="l" rtl="0">
              <a:lnSpc>
                <a:spcPct val="150000"/>
              </a:lnSpc>
              <a:spcBef>
                <a:spcPts val="1200"/>
              </a:spcBef>
              <a:spcAft>
                <a:spcPts val="1000"/>
              </a:spcAft>
              <a:buNone/>
            </a:pPr>
            <a:r>
              <a:rPr lang="en" sz="1200" b="1">
                <a:solidFill>
                  <a:schemeClr val="dk1"/>
                </a:solidFill>
              </a:rPr>
              <a:t>High quality perfumes </a:t>
            </a:r>
            <a:r>
              <a:rPr lang="en" sz="1200">
                <a:solidFill>
                  <a:schemeClr val="dk1"/>
                </a:solidFill>
              </a:rPr>
              <a:t>will be made using the flower residue left after export using technical expertise.</a:t>
            </a:r>
            <a:endParaRPr sz="1100" b="1">
              <a:solidFill>
                <a:schemeClr val="dk1"/>
              </a:solidFill>
            </a:endParaRPr>
          </a:p>
        </p:txBody>
      </p:sp>
      <p:sp>
        <p:nvSpPr>
          <p:cNvPr id="724" name="Google Shape;724;p79"/>
          <p:cNvSpPr/>
          <p:nvPr/>
        </p:nvSpPr>
        <p:spPr>
          <a:xfrm>
            <a:off x="2026497" y="1710652"/>
            <a:ext cx="461700" cy="461700"/>
          </a:xfrm>
          <a:prstGeom prst="ellipse">
            <a:avLst/>
          </a:prstGeom>
          <a:solidFill>
            <a:srgbClr val="F1C23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b="1"/>
              <a:t>1</a:t>
            </a:r>
            <a:endParaRPr b="1"/>
          </a:p>
        </p:txBody>
      </p:sp>
      <p:pic>
        <p:nvPicPr>
          <p:cNvPr id="725" name="Google Shape;725;p79"/>
          <p:cNvPicPr preferRelativeResize="0"/>
          <p:nvPr/>
        </p:nvPicPr>
        <p:blipFill rotWithShape="1">
          <a:blip r:embed="rId4">
            <a:alphaModFix/>
          </a:blip>
          <a:srcRect l="2895" t="10259" r="25424" b="3740"/>
          <a:stretch/>
        </p:blipFill>
        <p:spPr>
          <a:xfrm>
            <a:off x="3665932" y="467378"/>
            <a:ext cx="1810800" cy="1446900"/>
          </a:xfrm>
          <a:prstGeom prst="roundRect">
            <a:avLst>
              <a:gd name="adj" fmla="val 16667"/>
            </a:avLst>
          </a:prstGeom>
          <a:noFill/>
          <a:ln>
            <a:noFill/>
          </a:ln>
        </p:spPr>
      </p:pic>
      <p:sp>
        <p:nvSpPr>
          <p:cNvPr id="726" name="Google Shape;726;p79"/>
          <p:cNvSpPr/>
          <p:nvPr/>
        </p:nvSpPr>
        <p:spPr>
          <a:xfrm>
            <a:off x="3666600" y="1924300"/>
            <a:ext cx="1810800" cy="1850100"/>
          </a:xfrm>
          <a:prstGeom prst="roundRect">
            <a:avLst>
              <a:gd name="adj" fmla="val 9940"/>
            </a:avLst>
          </a:prstGeom>
          <a:solidFill>
            <a:srgbClr val="F3F3F3"/>
          </a:solidFill>
          <a:ln>
            <a:noFill/>
          </a:ln>
        </p:spPr>
        <p:txBody>
          <a:bodyPr spcFirstLastPara="1" wrap="square" lIns="45700" tIns="274300" rIns="45700" bIns="0" anchor="t" anchorCtr="0">
            <a:noAutofit/>
          </a:bodyPr>
          <a:lstStyle/>
          <a:p>
            <a:pPr marL="0" lvl="0" indent="0" algn="just" rtl="0">
              <a:lnSpc>
                <a:spcPct val="150000"/>
              </a:lnSpc>
              <a:spcBef>
                <a:spcPts val="0"/>
              </a:spcBef>
              <a:spcAft>
                <a:spcPts val="0"/>
              </a:spcAft>
              <a:buNone/>
            </a:pPr>
            <a:r>
              <a:rPr lang="en" sz="1100" b="1">
                <a:solidFill>
                  <a:schemeClr val="dk1"/>
                </a:solidFill>
              </a:rPr>
              <a:t>Herbal products </a:t>
            </a:r>
            <a:r>
              <a:rPr lang="en" sz="1100">
                <a:solidFill>
                  <a:schemeClr val="dk1"/>
                </a:solidFill>
              </a:rPr>
              <a:t>will be prepared from products with medicinal properties.</a:t>
            </a:r>
            <a:endParaRPr sz="1100">
              <a:solidFill>
                <a:schemeClr val="dk1"/>
              </a:solidFill>
            </a:endParaRPr>
          </a:p>
        </p:txBody>
      </p:sp>
      <p:sp>
        <p:nvSpPr>
          <p:cNvPr id="727" name="Google Shape;727;p79"/>
          <p:cNvSpPr/>
          <p:nvPr/>
        </p:nvSpPr>
        <p:spPr>
          <a:xfrm>
            <a:off x="4322172" y="1710652"/>
            <a:ext cx="461700" cy="461700"/>
          </a:xfrm>
          <a:prstGeom prst="ellipse">
            <a:avLst/>
          </a:prstGeom>
          <a:solidFill>
            <a:srgbClr val="F1C23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b="1"/>
              <a:t>2</a:t>
            </a:r>
            <a:endParaRPr b="1"/>
          </a:p>
        </p:txBody>
      </p:sp>
      <p:pic>
        <p:nvPicPr>
          <p:cNvPr id="728" name="Google Shape;728;p79"/>
          <p:cNvPicPr preferRelativeResize="0"/>
          <p:nvPr/>
        </p:nvPicPr>
        <p:blipFill rotWithShape="1">
          <a:blip r:embed="rId5">
            <a:alphaModFix/>
          </a:blip>
          <a:srcRect t="18937" b="1158"/>
          <a:stretch/>
        </p:blipFill>
        <p:spPr>
          <a:xfrm>
            <a:off x="5961607" y="467378"/>
            <a:ext cx="1810800" cy="1446900"/>
          </a:xfrm>
          <a:prstGeom prst="roundRect">
            <a:avLst>
              <a:gd name="adj" fmla="val 16667"/>
            </a:avLst>
          </a:prstGeom>
          <a:noFill/>
          <a:ln>
            <a:noFill/>
          </a:ln>
        </p:spPr>
      </p:pic>
      <p:sp>
        <p:nvSpPr>
          <p:cNvPr id="729" name="Google Shape;729;p79"/>
          <p:cNvSpPr/>
          <p:nvPr/>
        </p:nvSpPr>
        <p:spPr>
          <a:xfrm>
            <a:off x="5962275" y="1924300"/>
            <a:ext cx="1810800" cy="1850100"/>
          </a:xfrm>
          <a:prstGeom prst="roundRect">
            <a:avLst>
              <a:gd name="adj" fmla="val 9940"/>
            </a:avLst>
          </a:prstGeom>
          <a:solidFill>
            <a:srgbClr val="F3F3F3"/>
          </a:solidFill>
          <a:ln>
            <a:noFill/>
          </a:ln>
        </p:spPr>
        <p:txBody>
          <a:bodyPr spcFirstLastPara="1" wrap="square" lIns="45700" tIns="274300" rIns="45700" bIns="0" anchor="t" anchorCtr="0">
            <a:noAutofit/>
          </a:bodyPr>
          <a:lstStyle/>
          <a:p>
            <a:pPr marL="0" lvl="0" indent="0" algn="just" rtl="0">
              <a:lnSpc>
                <a:spcPct val="150000"/>
              </a:lnSpc>
              <a:spcBef>
                <a:spcPts val="0"/>
              </a:spcBef>
              <a:spcAft>
                <a:spcPts val="0"/>
              </a:spcAft>
              <a:buNone/>
            </a:pPr>
            <a:r>
              <a:rPr lang="en" sz="1100" b="1">
                <a:solidFill>
                  <a:schemeClr val="dk1"/>
                </a:solidFill>
              </a:rPr>
              <a:t>Vitamin-rich </a:t>
            </a:r>
            <a:r>
              <a:rPr lang="en" sz="1100">
                <a:solidFill>
                  <a:schemeClr val="dk1"/>
                </a:solidFill>
              </a:rPr>
              <a:t>products and other potential items will be manufactured using </a:t>
            </a:r>
            <a:r>
              <a:rPr lang="en" sz="1100" b="1">
                <a:solidFill>
                  <a:schemeClr val="dk1"/>
                </a:solidFill>
              </a:rPr>
              <a:t>local resources.</a:t>
            </a:r>
            <a:endParaRPr sz="1100">
              <a:solidFill>
                <a:schemeClr val="dk1"/>
              </a:solidFill>
            </a:endParaRPr>
          </a:p>
        </p:txBody>
      </p:sp>
      <p:sp>
        <p:nvSpPr>
          <p:cNvPr id="730" name="Google Shape;730;p79"/>
          <p:cNvSpPr/>
          <p:nvPr/>
        </p:nvSpPr>
        <p:spPr>
          <a:xfrm>
            <a:off x="6617847" y="1710652"/>
            <a:ext cx="461700" cy="461700"/>
          </a:xfrm>
          <a:prstGeom prst="ellipse">
            <a:avLst/>
          </a:prstGeom>
          <a:solidFill>
            <a:srgbClr val="F1C23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b="1"/>
              <a:t>3</a:t>
            </a:r>
            <a:endParaRPr b="1"/>
          </a:p>
        </p:txBody>
      </p:sp>
      <p:sp>
        <p:nvSpPr>
          <p:cNvPr id="731" name="Google Shape;731;p79"/>
          <p:cNvSpPr txBox="1"/>
          <p:nvPr/>
        </p:nvSpPr>
        <p:spPr>
          <a:xfrm>
            <a:off x="1371600" y="3891675"/>
            <a:ext cx="6400800" cy="461700"/>
          </a:xfrm>
          <a:prstGeom prst="rect">
            <a:avLst/>
          </a:prstGeom>
          <a:noFill/>
          <a:ln>
            <a:noFill/>
          </a:ln>
        </p:spPr>
        <p:txBody>
          <a:bodyPr spcFirstLastPara="1" wrap="square" lIns="0" tIns="0" rIns="0" bIns="0" anchor="t" anchorCtr="0">
            <a:spAutoFit/>
          </a:bodyPr>
          <a:lstStyle/>
          <a:p>
            <a:pPr marL="0" lvl="0" indent="0" algn="l" rtl="0">
              <a:lnSpc>
                <a:spcPct val="150000"/>
              </a:lnSpc>
              <a:spcBef>
                <a:spcPts val="1200"/>
              </a:spcBef>
              <a:spcAft>
                <a:spcPts val="1200"/>
              </a:spcAft>
              <a:buNone/>
            </a:pPr>
            <a:r>
              <a:rPr lang="en" sz="1200">
                <a:solidFill>
                  <a:schemeClr val="dk1"/>
                </a:solidFill>
              </a:rPr>
              <a:t>These products will be presented in Indian markets as "</a:t>
            </a:r>
            <a:r>
              <a:rPr lang="en" sz="1200" b="1">
                <a:solidFill>
                  <a:srgbClr val="38761D"/>
                </a:solidFill>
              </a:rPr>
              <a:t>Product of Jharkhand</a:t>
            </a:r>
            <a:r>
              <a:rPr lang="en" sz="1200">
                <a:solidFill>
                  <a:srgbClr val="38761D"/>
                </a:solidFill>
              </a:rPr>
              <a:t>,</a:t>
            </a:r>
            <a:r>
              <a:rPr lang="en" sz="1200">
                <a:solidFill>
                  <a:schemeClr val="dk1"/>
                </a:solidFill>
              </a:rPr>
              <a:t>" promoting local identity and branding.</a:t>
            </a:r>
            <a:endParaRPr sz="1800">
              <a:solidFill>
                <a:schemeClr val="dk2"/>
              </a:solidFill>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735"/>
        <p:cNvGrpSpPr/>
        <p:nvPr/>
      </p:nvGrpSpPr>
      <p:grpSpPr>
        <a:xfrm>
          <a:off x="0" y="0"/>
          <a:ext cx="0" cy="0"/>
          <a:chOff x="0" y="0"/>
          <a:chExt cx="0" cy="0"/>
        </a:xfrm>
      </p:grpSpPr>
      <p:sp>
        <p:nvSpPr>
          <p:cNvPr id="736" name="Google Shape;736;p80"/>
          <p:cNvSpPr txBox="1"/>
          <p:nvPr/>
        </p:nvSpPr>
        <p:spPr>
          <a:xfrm>
            <a:off x="1371600" y="457687"/>
            <a:ext cx="6400800" cy="2432100"/>
          </a:xfrm>
          <a:prstGeom prst="rect">
            <a:avLst/>
          </a:prstGeom>
          <a:noFill/>
          <a:ln>
            <a:noFill/>
          </a:ln>
        </p:spPr>
        <p:txBody>
          <a:bodyPr spcFirstLastPara="1" wrap="square" lIns="0" tIns="0" rIns="0" bIns="0" anchor="t" anchorCtr="0">
            <a:spAutoFit/>
          </a:bodyPr>
          <a:lstStyle/>
          <a:p>
            <a:pPr marL="0" lvl="0" indent="0" algn="just" rtl="0">
              <a:lnSpc>
                <a:spcPct val="150000"/>
              </a:lnSpc>
              <a:spcBef>
                <a:spcPts val="1200"/>
              </a:spcBef>
              <a:spcAft>
                <a:spcPts val="0"/>
              </a:spcAft>
              <a:buClr>
                <a:schemeClr val="dk1"/>
              </a:buClr>
              <a:buSzPts val="1100"/>
              <a:buFont typeface="Arial"/>
              <a:buNone/>
            </a:pPr>
            <a:r>
              <a:rPr lang="en" sz="1200">
                <a:solidFill>
                  <a:schemeClr val="dk1"/>
                </a:solidFill>
              </a:rPr>
              <a:t>According to Softa's research, a significant amount of employment will be generated in Jharkhand through the flower, honey, mushroom, goat farming, sheep farming, and shrimp industries. Additionally, a key aspect is that Jharkhand's Santhal Pargana area is rich in Ayurvedic resources. This region naturally offers 25 types of medicinal flowers, leaves, plants, and herbs. There is a high international demand for these medicinally rich products.</a:t>
            </a:r>
            <a:endParaRPr sz="1200">
              <a:solidFill>
                <a:schemeClr val="dk1"/>
              </a:solidFill>
            </a:endParaRPr>
          </a:p>
          <a:p>
            <a:pPr marL="0" lvl="0" indent="0" algn="l" rtl="0">
              <a:lnSpc>
                <a:spcPct val="150000"/>
              </a:lnSpc>
              <a:spcBef>
                <a:spcPts val="1200"/>
              </a:spcBef>
              <a:spcAft>
                <a:spcPts val="0"/>
              </a:spcAft>
              <a:buClr>
                <a:schemeClr val="dk1"/>
              </a:buClr>
              <a:buSzPts val="1100"/>
              <a:buFont typeface="Arial"/>
              <a:buNone/>
            </a:pPr>
            <a:r>
              <a:rPr lang="en" sz="1200">
                <a:solidFill>
                  <a:schemeClr val="dk1"/>
                </a:solidFill>
              </a:rPr>
              <a:t>Under this project, Softa will focus on large-scale industrial production of these naturally occurring Ayurvedic herbs.</a:t>
            </a:r>
            <a:endParaRPr sz="1200">
              <a:solidFill>
                <a:schemeClr val="dk1"/>
              </a:solidFill>
            </a:endParaRPr>
          </a:p>
          <a:p>
            <a:pPr marL="0" lvl="0" indent="0" algn="just" rtl="0">
              <a:lnSpc>
                <a:spcPct val="150000"/>
              </a:lnSpc>
              <a:spcBef>
                <a:spcPts val="1200"/>
              </a:spcBef>
              <a:spcAft>
                <a:spcPts val="250"/>
              </a:spcAft>
              <a:buNone/>
            </a:pPr>
            <a:endParaRPr sz="1200">
              <a:solidFill>
                <a:schemeClr val="dk1"/>
              </a:solidFill>
            </a:endParaRPr>
          </a:p>
        </p:txBody>
      </p:sp>
      <p:pic>
        <p:nvPicPr>
          <p:cNvPr id="737" name="Google Shape;737;p80"/>
          <p:cNvPicPr preferRelativeResize="0"/>
          <p:nvPr/>
        </p:nvPicPr>
        <p:blipFill>
          <a:blip r:embed="rId3">
            <a:alphaModFix/>
          </a:blip>
          <a:stretch>
            <a:fillRect/>
          </a:stretch>
        </p:blipFill>
        <p:spPr>
          <a:xfrm>
            <a:off x="1371588" y="3106187"/>
            <a:ext cx="2458200" cy="1638600"/>
          </a:xfrm>
          <a:prstGeom prst="roundRect">
            <a:avLst>
              <a:gd name="adj" fmla="val 16667"/>
            </a:avLst>
          </a:prstGeom>
          <a:noFill/>
          <a:ln>
            <a:noFill/>
          </a:ln>
        </p:spPr>
      </p:pic>
      <p:pic>
        <p:nvPicPr>
          <p:cNvPr id="738" name="Google Shape;738;p80"/>
          <p:cNvPicPr preferRelativeResize="0"/>
          <p:nvPr/>
        </p:nvPicPr>
        <p:blipFill>
          <a:blip r:embed="rId4">
            <a:alphaModFix/>
          </a:blip>
          <a:stretch>
            <a:fillRect/>
          </a:stretch>
        </p:blipFill>
        <p:spPr>
          <a:xfrm>
            <a:off x="5314188" y="3106187"/>
            <a:ext cx="2458200" cy="1638600"/>
          </a:xfrm>
          <a:prstGeom prst="roundRect">
            <a:avLst>
              <a:gd name="adj" fmla="val 16667"/>
            </a:avLst>
          </a:prstGeom>
          <a:noFill/>
          <a:ln>
            <a:noFill/>
          </a:ln>
        </p:spPr>
      </p:pic>
      <p:pic>
        <p:nvPicPr>
          <p:cNvPr id="739" name="Google Shape;739;p80"/>
          <p:cNvPicPr preferRelativeResize="0"/>
          <p:nvPr/>
        </p:nvPicPr>
        <p:blipFill rotWithShape="1">
          <a:blip r:embed="rId5">
            <a:alphaModFix/>
          </a:blip>
          <a:srcRect l="4032" r="4734"/>
          <a:stretch/>
        </p:blipFill>
        <p:spPr>
          <a:xfrm>
            <a:off x="3925287" y="3516263"/>
            <a:ext cx="1293425" cy="818425"/>
          </a:xfrm>
          <a:prstGeom prst="rect">
            <a:avLst/>
          </a:prstGeom>
          <a:noFill/>
          <a:ln>
            <a:noFill/>
          </a:ln>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743"/>
        <p:cNvGrpSpPr/>
        <p:nvPr/>
      </p:nvGrpSpPr>
      <p:grpSpPr>
        <a:xfrm>
          <a:off x="0" y="0"/>
          <a:ext cx="0" cy="0"/>
          <a:chOff x="0" y="0"/>
          <a:chExt cx="0" cy="0"/>
        </a:xfrm>
      </p:grpSpPr>
      <p:sp>
        <p:nvSpPr>
          <p:cNvPr id="744" name="Google Shape;744;p81"/>
          <p:cNvSpPr/>
          <p:nvPr/>
        </p:nvSpPr>
        <p:spPr>
          <a:xfrm>
            <a:off x="1371500" y="457675"/>
            <a:ext cx="6400800" cy="768300"/>
          </a:xfrm>
          <a:prstGeom prst="rect">
            <a:avLst/>
          </a:prstGeom>
          <a:solidFill>
            <a:srgbClr val="F1C232"/>
          </a:solidFill>
          <a:ln>
            <a:noFill/>
          </a:ln>
        </p:spPr>
        <p:txBody>
          <a:bodyPr spcFirstLastPara="1" wrap="square" lIns="0" tIns="91425" rIns="0" bIns="0" anchor="ctr" anchorCtr="0">
            <a:noAutofit/>
          </a:bodyPr>
          <a:lstStyle/>
          <a:p>
            <a:pPr marL="0" lvl="0" indent="0" algn="l" rtl="0">
              <a:lnSpc>
                <a:spcPct val="115000"/>
              </a:lnSpc>
              <a:spcBef>
                <a:spcPts val="1200"/>
              </a:spcBef>
              <a:spcAft>
                <a:spcPts val="1200"/>
              </a:spcAft>
              <a:buNone/>
            </a:pPr>
            <a:r>
              <a:rPr lang="en" sz="1600" b="1">
                <a:solidFill>
                  <a:schemeClr val="dk1"/>
                </a:solidFill>
              </a:rPr>
              <a:t>Once fully developed and operational, this hub in Sahibganj will write a world-class story of the new Jharkhand's development.</a:t>
            </a:r>
            <a:endParaRPr sz="1600" b="1">
              <a:solidFill>
                <a:schemeClr val="dk1"/>
              </a:solidFill>
            </a:endParaRPr>
          </a:p>
        </p:txBody>
      </p:sp>
      <p:sp>
        <p:nvSpPr>
          <p:cNvPr id="745" name="Google Shape;745;p81"/>
          <p:cNvSpPr txBox="1"/>
          <p:nvPr/>
        </p:nvSpPr>
        <p:spPr>
          <a:xfrm>
            <a:off x="1371600" y="1371612"/>
            <a:ext cx="6400800" cy="3386400"/>
          </a:xfrm>
          <a:prstGeom prst="rect">
            <a:avLst/>
          </a:prstGeom>
          <a:noFill/>
          <a:ln>
            <a:noFill/>
          </a:ln>
        </p:spPr>
        <p:txBody>
          <a:bodyPr spcFirstLastPara="1" wrap="square" lIns="0" tIns="0" rIns="0" bIns="0" anchor="t" anchorCtr="0">
            <a:spAutoFit/>
          </a:bodyPr>
          <a:lstStyle/>
          <a:p>
            <a:pPr marL="0" lvl="0" indent="0" algn="just" rtl="0">
              <a:lnSpc>
                <a:spcPct val="150000"/>
              </a:lnSpc>
              <a:spcBef>
                <a:spcPts val="1200"/>
              </a:spcBef>
              <a:spcAft>
                <a:spcPts val="0"/>
              </a:spcAft>
              <a:buClr>
                <a:schemeClr val="dk1"/>
              </a:buClr>
              <a:buSzPts val="1100"/>
              <a:buFont typeface="Arial"/>
              <a:buNone/>
            </a:pPr>
            <a:r>
              <a:rPr lang="en" sz="1200" b="1">
                <a:solidFill>
                  <a:schemeClr val="dk1"/>
                </a:solidFill>
              </a:rPr>
              <a:t>A Comprehensive Plan for Rural Areas and Industrialization:</a:t>
            </a:r>
            <a:br>
              <a:rPr lang="en" sz="1200" b="1">
                <a:solidFill>
                  <a:schemeClr val="dk1"/>
                </a:solidFill>
              </a:rPr>
            </a:br>
            <a:r>
              <a:rPr lang="en" sz="1200">
                <a:solidFill>
                  <a:schemeClr val="dk1"/>
                </a:solidFill>
              </a:rPr>
              <a:t>Products produced from thousands of farms and homes located in different rural areas will be processed in the respective units and prepared for export, followed by world-class exports. Key products will include mushrooms, castor, aloe vera, amla, basil, neem, giloy, ashwagandha, eucalyptus, drumstick, chirata, and more. In the rural areas and forests of Santhal Pargana in Jharkhand, around 25 types of medicinal plants and herbs are found in large quantities, which are used in the production of important medicines. The tribal community has traditionally used them for medicinal purposes.</a:t>
            </a:r>
            <a:endParaRPr sz="1200">
              <a:solidFill>
                <a:schemeClr val="dk1"/>
              </a:solidFill>
            </a:endParaRPr>
          </a:p>
          <a:p>
            <a:pPr marL="0" lvl="0" indent="0" algn="just" rtl="0">
              <a:lnSpc>
                <a:spcPct val="150000"/>
              </a:lnSpc>
              <a:spcBef>
                <a:spcPts val="1200"/>
              </a:spcBef>
              <a:spcAft>
                <a:spcPts val="1200"/>
              </a:spcAft>
              <a:buNone/>
            </a:pPr>
            <a:r>
              <a:rPr lang="en" sz="1200">
                <a:solidFill>
                  <a:schemeClr val="dk1"/>
                </a:solidFill>
              </a:rPr>
              <a:t>Under the "Vananchal Udyam Shakti" initiative, Softa will establish 1500 farms equipped with high-tech multi layering techniques in the first phase. These farms will not only focus on production but will also provide high-quality training to the local communities. As a result, the industrialization of naturally occurring medicinal plants in the region will take place.</a:t>
            </a:r>
            <a:endParaRPr sz="1200" b="1">
              <a:solidFill>
                <a:schemeClr val="dk1"/>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sp>
        <p:nvSpPr>
          <p:cNvPr id="106" name="Google Shape;106;p19"/>
          <p:cNvSpPr/>
          <p:nvPr/>
        </p:nvSpPr>
        <p:spPr>
          <a:xfrm>
            <a:off x="1371600" y="460800"/>
            <a:ext cx="6322500" cy="1035300"/>
          </a:xfrm>
          <a:prstGeom prst="rect">
            <a:avLst/>
          </a:prstGeom>
          <a:solidFill>
            <a:srgbClr val="6AA84F"/>
          </a:solidFill>
          <a:ln>
            <a:noFill/>
          </a:ln>
        </p:spPr>
        <p:txBody>
          <a:bodyPr spcFirstLastPara="1" wrap="square" lIns="91425" tIns="91425" rIns="91425" bIns="91425" anchor="ctr" anchorCtr="0">
            <a:noAutofit/>
          </a:bodyPr>
          <a:lstStyle/>
          <a:p>
            <a:pPr marL="0" lvl="0" indent="0" algn="ctr" rtl="0">
              <a:lnSpc>
                <a:spcPct val="115000"/>
              </a:lnSpc>
              <a:spcBef>
                <a:spcPts val="1400"/>
              </a:spcBef>
              <a:spcAft>
                <a:spcPts val="400"/>
              </a:spcAft>
              <a:buNone/>
            </a:pPr>
            <a:r>
              <a:rPr lang="en" sz="1700" b="1">
                <a:solidFill>
                  <a:schemeClr val="lt1"/>
                </a:solidFill>
              </a:rPr>
              <a:t>Budget of Agriculture, Animal Husbandry and Cooperative Department in Jharkhand and its Impact: A Comprehensive Analysis</a:t>
            </a:r>
            <a:endParaRPr sz="1700" b="1">
              <a:solidFill>
                <a:schemeClr val="lt1"/>
              </a:solidFill>
            </a:endParaRPr>
          </a:p>
        </p:txBody>
      </p:sp>
      <p:sp>
        <p:nvSpPr>
          <p:cNvPr id="107" name="Google Shape;107;p19"/>
          <p:cNvSpPr txBox="1"/>
          <p:nvPr/>
        </p:nvSpPr>
        <p:spPr>
          <a:xfrm>
            <a:off x="1371600" y="1600650"/>
            <a:ext cx="2717400" cy="2215991"/>
          </a:xfrm>
          <a:prstGeom prst="rect">
            <a:avLst/>
          </a:prstGeom>
          <a:noFill/>
          <a:ln>
            <a:noFill/>
          </a:ln>
        </p:spPr>
        <p:txBody>
          <a:bodyPr spcFirstLastPara="1" wrap="square" lIns="0" tIns="0" rIns="0" bIns="0" anchor="t" anchorCtr="0">
            <a:spAutoFit/>
          </a:bodyPr>
          <a:lstStyle/>
          <a:p>
            <a:pPr marL="0" lvl="0" indent="0" algn="just" rtl="0">
              <a:lnSpc>
                <a:spcPct val="150000"/>
              </a:lnSpc>
              <a:buNone/>
            </a:pPr>
            <a:r>
              <a:rPr lang="en" sz="1200" dirty="0">
                <a:solidFill>
                  <a:schemeClr val="dk1"/>
                </a:solidFill>
              </a:rPr>
              <a:t>Since the formation of Jharkhand (15 November 2000), a huge amount of money has been allocated and spent in the form of budgets in the Department of Agriculture, Animal Husbandry and Cooperatives. The objective of these budgets was to increase agricultural production in </a:t>
            </a:r>
            <a:endParaRPr sz="1200" dirty="0">
              <a:solidFill>
                <a:schemeClr val="dk1"/>
              </a:solidFill>
            </a:endParaRPr>
          </a:p>
        </p:txBody>
      </p:sp>
      <p:pic>
        <p:nvPicPr>
          <p:cNvPr id="108" name="Google Shape;108;p19"/>
          <p:cNvPicPr preferRelativeResize="0"/>
          <p:nvPr/>
        </p:nvPicPr>
        <p:blipFill rotWithShape="1">
          <a:blip r:embed="rId3">
            <a:alphaModFix/>
          </a:blip>
          <a:srcRect/>
          <a:stretch/>
        </p:blipFill>
        <p:spPr>
          <a:xfrm>
            <a:off x="4229876" y="1696169"/>
            <a:ext cx="3464100" cy="2100000"/>
          </a:xfrm>
          <a:prstGeom prst="roundRect">
            <a:avLst>
              <a:gd name="adj" fmla="val 16667"/>
            </a:avLst>
          </a:prstGeom>
          <a:noFill/>
          <a:ln>
            <a:noFill/>
          </a:ln>
        </p:spPr>
      </p:pic>
      <p:sp>
        <p:nvSpPr>
          <p:cNvPr id="109" name="Google Shape;109;p19"/>
          <p:cNvSpPr txBox="1"/>
          <p:nvPr/>
        </p:nvSpPr>
        <p:spPr>
          <a:xfrm>
            <a:off x="1295400" y="3751925"/>
            <a:ext cx="6398700" cy="1292631"/>
          </a:xfrm>
          <a:prstGeom prst="rect">
            <a:avLst/>
          </a:prstGeom>
          <a:noFill/>
          <a:ln>
            <a:noFill/>
          </a:ln>
        </p:spPr>
        <p:txBody>
          <a:bodyPr spcFirstLastPara="1" wrap="square" lIns="91425" tIns="91425" rIns="91425" bIns="91425" anchor="t" anchorCtr="0">
            <a:spAutoFit/>
          </a:bodyPr>
          <a:lstStyle/>
          <a:p>
            <a:pPr marL="0" lvl="0" indent="0" algn="just" rtl="0">
              <a:lnSpc>
                <a:spcPct val="150000"/>
              </a:lnSpc>
              <a:buClr>
                <a:schemeClr val="dk1"/>
              </a:buClr>
              <a:buSzPts val="1100"/>
              <a:buFont typeface="Arial"/>
              <a:buNone/>
            </a:pPr>
            <a:r>
              <a:rPr lang="en" sz="1200" dirty="0">
                <a:solidFill>
                  <a:schemeClr val="dk1"/>
                </a:solidFill>
              </a:rPr>
              <a:t>the rural areas of the state, encourage animal husbandry, strengthen cooperatives and generate livelihoods in rural areas. However, despite this huge amount, the expected improvement in rural development, living standards, skill development, education and employment continuity of the state has not been seen.</a:t>
            </a:r>
            <a:endParaRPr sz="1800" dirty="0">
              <a:solidFill>
                <a:schemeClr val="dk2"/>
              </a:solidFill>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749"/>
        <p:cNvGrpSpPr/>
        <p:nvPr/>
      </p:nvGrpSpPr>
      <p:grpSpPr>
        <a:xfrm>
          <a:off x="0" y="0"/>
          <a:ext cx="0" cy="0"/>
          <a:chOff x="0" y="0"/>
          <a:chExt cx="0" cy="0"/>
        </a:xfrm>
      </p:grpSpPr>
      <p:sp>
        <p:nvSpPr>
          <p:cNvPr id="750" name="Google Shape;750;p82"/>
          <p:cNvSpPr txBox="1"/>
          <p:nvPr/>
        </p:nvSpPr>
        <p:spPr>
          <a:xfrm>
            <a:off x="1371600" y="457687"/>
            <a:ext cx="6400800" cy="4770537"/>
          </a:xfrm>
          <a:prstGeom prst="rect">
            <a:avLst/>
          </a:prstGeom>
          <a:noFill/>
          <a:ln>
            <a:noFill/>
          </a:ln>
        </p:spPr>
        <p:txBody>
          <a:bodyPr spcFirstLastPara="1" wrap="square" lIns="0" tIns="0" rIns="0" bIns="0" anchor="t" anchorCtr="0">
            <a:spAutoFit/>
          </a:bodyPr>
          <a:lstStyle/>
          <a:p>
            <a:pPr marL="0" lvl="0" indent="0" algn="just" rtl="0">
              <a:lnSpc>
                <a:spcPct val="150000"/>
              </a:lnSpc>
              <a:spcBef>
                <a:spcPts val="1200"/>
              </a:spcBef>
              <a:spcAft>
                <a:spcPts val="0"/>
              </a:spcAft>
              <a:buClr>
                <a:schemeClr val="dk1"/>
              </a:buClr>
              <a:buSzPts val="1100"/>
              <a:buFont typeface="Arial"/>
              <a:buNone/>
            </a:pPr>
            <a:r>
              <a:rPr lang="en" sz="1200" dirty="0">
                <a:solidFill>
                  <a:schemeClr val="dk1"/>
                </a:solidFill>
              </a:rPr>
              <a:t>With the help of locals, these products will be produced locally, ensuring high-quality production at a significantly reduced cost. Due to the high quality and relatively low price in the international market, demand for these products will rise rapidly. As a result, this initiative will soon transform into a large-scale industry.</a:t>
            </a:r>
            <a:endParaRPr sz="1200" dirty="0">
              <a:solidFill>
                <a:schemeClr val="dk1"/>
              </a:solidFill>
            </a:endParaRPr>
          </a:p>
          <a:p>
            <a:pPr marL="0" lvl="0" indent="0" algn="just" rtl="0">
              <a:lnSpc>
                <a:spcPct val="150000"/>
              </a:lnSpc>
              <a:spcAft>
                <a:spcPts val="0"/>
              </a:spcAft>
              <a:buClr>
                <a:schemeClr val="dk1"/>
              </a:buClr>
              <a:buSzPts val="1100"/>
              <a:buFont typeface="Arial"/>
              <a:buNone/>
            </a:pPr>
            <a:r>
              <a:rPr lang="en" sz="1200" dirty="0">
                <a:solidFill>
                  <a:schemeClr val="dk1"/>
                </a:solidFill>
              </a:rPr>
              <a:t>Softa will not only produce at its centers but will also initiate a process of converting every household into a production unit through rural units. This will naturally create employment opportunities. Softa estimates that in a few years, when all the farms reach full production capacity, annual production will reach 2,000-3,000 crore rupees. Over the next 10 years, this production could increase to 5,000 crore rupees.</a:t>
            </a:r>
            <a:endParaRPr sz="1200" dirty="0">
              <a:solidFill>
                <a:schemeClr val="dk1"/>
              </a:solidFill>
            </a:endParaRPr>
          </a:p>
          <a:p>
            <a:pPr marL="0" lvl="0" indent="0" algn="just" rtl="0">
              <a:lnSpc>
                <a:spcPct val="150000"/>
              </a:lnSpc>
              <a:spcBef>
                <a:spcPts val="1200"/>
              </a:spcBef>
              <a:spcAft>
                <a:spcPts val="0"/>
              </a:spcAft>
              <a:buClr>
                <a:schemeClr val="dk1"/>
              </a:buClr>
              <a:buSzPts val="1100"/>
              <a:buFont typeface="Arial"/>
              <a:buNone/>
            </a:pPr>
            <a:r>
              <a:rPr lang="en" sz="1200" dirty="0">
                <a:solidFill>
                  <a:schemeClr val="dk1"/>
                </a:solidFill>
              </a:rPr>
              <a:t>This initiative will create large-scale employment opportunities in rural areas. Jharkhand, and especially Santhal Pargana, will emerge as a leading region globally. This will improve the quality of life, outlook, education, and health for the rural population. Additionally, the gradual elimination of malnutrition and poverty will occur.</a:t>
            </a:r>
            <a:endParaRPr sz="1200" dirty="0">
              <a:solidFill>
                <a:schemeClr val="dk1"/>
              </a:solidFill>
            </a:endParaRPr>
          </a:p>
          <a:p>
            <a:pPr marL="0" lvl="0" indent="0" algn="just" rtl="0">
              <a:lnSpc>
                <a:spcPct val="150000"/>
              </a:lnSpc>
              <a:spcBef>
                <a:spcPts val="1200"/>
              </a:spcBef>
              <a:spcAft>
                <a:spcPts val="1200"/>
              </a:spcAft>
              <a:buNone/>
            </a:pPr>
            <a:r>
              <a:rPr lang="en" sz="1200" dirty="0">
                <a:solidFill>
                  <a:schemeClr val="dk1"/>
                </a:solidFill>
              </a:rPr>
              <a:t>Softa will provide encouragement, the right techniques, assistance, and education to the rural communities. Furthermore, the products they produce will be directly purchased by local </a:t>
            </a:r>
            <a:endParaRPr sz="1200" dirty="0">
              <a:solidFill>
                <a:schemeClr val="dk1"/>
              </a:solidFill>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754"/>
        <p:cNvGrpSpPr/>
        <p:nvPr/>
      </p:nvGrpSpPr>
      <p:grpSpPr>
        <a:xfrm>
          <a:off x="0" y="0"/>
          <a:ext cx="0" cy="0"/>
          <a:chOff x="0" y="0"/>
          <a:chExt cx="0" cy="0"/>
        </a:xfrm>
      </p:grpSpPr>
      <p:sp>
        <p:nvSpPr>
          <p:cNvPr id="755" name="Google Shape;755;p83"/>
          <p:cNvSpPr txBox="1"/>
          <p:nvPr/>
        </p:nvSpPr>
        <p:spPr>
          <a:xfrm>
            <a:off x="1371600" y="295459"/>
            <a:ext cx="6400800" cy="2986200"/>
          </a:xfrm>
          <a:prstGeom prst="rect">
            <a:avLst/>
          </a:prstGeom>
          <a:noFill/>
          <a:ln>
            <a:noFill/>
          </a:ln>
        </p:spPr>
        <p:txBody>
          <a:bodyPr spcFirstLastPara="1" wrap="square" lIns="0" tIns="0" rIns="0" bIns="0" anchor="t" anchorCtr="0">
            <a:spAutoFit/>
          </a:bodyPr>
          <a:lstStyle/>
          <a:p>
            <a:pPr marL="0" lvl="0" indent="0" algn="just" rtl="0">
              <a:lnSpc>
                <a:spcPct val="150000"/>
              </a:lnSpc>
              <a:spcBef>
                <a:spcPts val="1200"/>
              </a:spcBef>
              <a:spcAft>
                <a:spcPts val="0"/>
              </a:spcAft>
              <a:buNone/>
            </a:pPr>
            <a:r>
              <a:rPr lang="en" sz="1200" dirty="0">
                <a:solidFill>
                  <a:schemeClr val="dk1"/>
                </a:solidFill>
              </a:rPr>
              <a:t>centers, ensuring immediate payment. Significant employment will be created at production centers. Softa estimates that this will generate direct employment for about 100,000 people and indirect employment for 10,000 people.</a:t>
            </a:r>
            <a:endParaRPr sz="1200" dirty="0">
              <a:solidFill>
                <a:schemeClr val="dk1"/>
              </a:solidFill>
            </a:endParaRPr>
          </a:p>
          <a:p>
            <a:pPr marL="0" lvl="0" indent="0" algn="just" rtl="0">
              <a:lnSpc>
                <a:spcPct val="150000"/>
              </a:lnSpc>
              <a:spcBef>
                <a:spcPts val="1200"/>
              </a:spcBef>
              <a:spcAft>
                <a:spcPts val="0"/>
              </a:spcAft>
              <a:buClr>
                <a:schemeClr val="dk1"/>
              </a:buClr>
              <a:buSzPts val="1100"/>
              <a:buFont typeface="Arial"/>
              <a:buNone/>
            </a:pPr>
            <a:r>
              <a:rPr lang="en" sz="1200" dirty="0">
                <a:solidFill>
                  <a:schemeClr val="dk1"/>
                </a:solidFill>
              </a:rPr>
              <a:t>Under the </a:t>
            </a:r>
            <a:r>
              <a:rPr lang="en" sz="1200" b="1" dirty="0">
                <a:solidFill>
                  <a:schemeClr val="dk1"/>
                </a:solidFill>
              </a:rPr>
              <a:t>"Vananchal Udyam Shakti"</a:t>
            </a:r>
            <a:r>
              <a:rPr lang="en" sz="1200" dirty="0">
                <a:solidFill>
                  <a:schemeClr val="dk1"/>
                </a:solidFill>
              </a:rPr>
              <a:t> initiative, Softa will establish 1500 high-tech farms equipped with </a:t>
            </a:r>
            <a:r>
              <a:rPr lang="en" sz="1200" b="1" dirty="0">
                <a:solidFill>
                  <a:schemeClr val="dk1"/>
                </a:solidFill>
              </a:rPr>
              <a:t>multi layering techniques</a:t>
            </a:r>
            <a:r>
              <a:rPr lang="en" sz="1200" dirty="0">
                <a:solidFill>
                  <a:schemeClr val="dk1"/>
                </a:solidFill>
              </a:rPr>
              <a:t> in the first phase in Santhal Pargana. These farms will not only focus on direct production but will also provide high-quality training to the local communities.</a:t>
            </a:r>
            <a:endParaRPr sz="1200" dirty="0">
              <a:solidFill>
                <a:schemeClr val="dk1"/>
              </a:solidFill>
            </a:endParaRPr>
          </a:p>
          <a:p>
            <a:pPr marL="0" lvl="0" indent="0" algn="just" rtl="0">
              <a:lnSpc>
                <a:spcPct val="150000"/>
              </a:lnSpc>
              <a:spcBef>
                <a:spcPts val="1200"/>
              </a:spcBef>
              <a:spcAft>
                <a:spcPts val="1200"/>
              </a:spcAft>
              <a:buNone/>
            </a:pPr>
            <a:r>
              <a:rPr lang="en" sz="1200" dirty="0">
                <a:solidFill>
                  <a:schemeClr val="dk1"/>
                </a:solidFill>
              </a:rPr>
              <a:t>As a result, the industrialization of naturally occurring medicinal plants in this region will take place. Through </a:t>
            </a:r>
            <a:r>
              <a:rPr lang="en" sz="1200" b="1" dirty="0">
                <a:solidFill>
                  <a:schemeClr val="dk1"/>
                </a:solidFill>
              </a:rPr>
              <a:t>multi layering techniques</a:t>
            </a:r>
            <a:r>
              <a:rPr lang="en" sz="1200" dirty="0">
                <a:solidFill>
                  <a:schemeClr val="dk1"/>
                </a:solidFill>
              </a:rPr>
              <a:t> in these farms, large-scale production of the following valuable medicinal plants with healing properties will be carried out:</a:t>
            </a:r>
            <a:endParaRPr sz="1200" dirty="0">
              <a:solidFill>
                <a:schemeClr val="dk1"/>
              </a:solidFill>
            </a:endParaRPr>
          </a:p>
        </p:txBody>
      </p:sp>
      <p:pic>
        <p:nvPicPr>
          <p:cNvPr id="756" name="Google Shape;756;p83"/>
          <p:cNvPicPr preferRelativeResize="0"/>
          <p:nvPr/>
        </p:nvPicPr>
        <p:blipFill rotWithShape="1">
          <a:blip r:embed="rId3">
            <a:alphaModFix/>
          </a:blip>
          <a:srcRect l="9216" r="9216"/>
          <a:stretch/>
        </p:blipFill>
        <p:spPr>
          <a:xfrm>
            <a:off x="1371600" y="3584493"/>
            <a:ext cx="1135800" cy="951900"/>
          </a:xfrm>
          <a:prstGeom prst="roundRect">
            <a:avLst>
              <a:gd name="adj" fmla="val 14045"/>
            </a:avLst>
          </a:prstGeom>
          <a:noFill/>
          <a:ln>
            <a:noFill/>
          </a:ln>
        </p:spPr>
      </p:pic>
      <p:pic>
        <p:nvPicPr>
          <p:cNvPr id="757" name="Google Shape;757;p83"/>
          <p:cNvPicPr preferRelativeResize="0"/>
          <p:nvPr/>
        </p:nvPicPr>
        <p:blipFill rotWithShape="1">
          <a:blip r:embed="rId4">
            <a:alphaModFix/>
          </a:blip>
          <a:srcRect t="8095" b="8095"/>
          <a:stretch/>
        </p:blipFill>
        <p:spPr>
          <a:xfrm>
            <a:off x="2641081" y="3584493"/>
            <a:ext cx="1135800" cy="951900"/>
          </a:xfrm>
          <a:prstGeom prst="roundRect">
            <a:avLst>
              <a:gd name="adj" fmla="val 14045"/>
            </a:avLst>
          </a:prstGeom>
          <a:noFill/>
          <a:ln>
            <a:noFill/>
          </a:ln>
        </p:spPr>
      </p:pic>
      <p:pic>
        <p:nvPicPr>
          <p:cNvPr id="758" name="Google Shape;758;p83"/>
          <p:cNvPicPr preferRelativeResize="0"/>
          <p:nvPr/>
        </p:nvPicPr>
        <p:blipFill rotWithShape="1">
          <a:blip r:embed="rId5">
            <a:alphaModFix/>
          </a:blip>
          <a:srcRect t="18574" b="18568"/>
          <a:stretch/>
        </p:blipFill>
        <p:spPr>
          <a:xfrm>
            <a:off x="3915772" y="3584493"/>
            <a:ext cx="1135800" cy="951900"/>
          </a:xfrm>
          <a:prstGeom prst="roundRect">
            <a:avLst>
              <a:gd name="adj" fmla="val 14045"/>
            </a:avLst>
          </a:prstGeom>
          <a:noFill/>
          <a:ln>
            <a:noFill/>
          </a:ln>
        </p:spPr>
      </p:pic>
      <p:pic>
        <p:nvPicPr>
          <p:cNvPr id="759" name="Google Shape;759;p83"/>
          <p:cNvPicPr preferRelativeResize="0"/>
          <p:nvPr/>
        </p:nvPicPr>
        <p:blipFill rotWithShape="1">
          <a:blip r:embed="rId6">
            <a:alphaModFix/>
          </a:blip>
          <a:srcRect t="22182" b="22182"/>
          <a:stretch/>
        </p:blipFill>
        <p:spPr>
          <a:xfrm>
            <a:off x="5185253" y="3584493"/>
            <a:ext cx="1135800" cy="951900"/>
          </a:xfrm>
          <a:prstGeom prst="roundRect">
            <a:avLst>
              <a:gd name="adj" fmla="val 14045"/>
            </a:avLst>
          </a:prstGeom>
          <a:noFill/>
          <a:ln>
            <a:noFill/>
          </a:ln>
        </p:spPr>
      </p:pic>
      <p:sp>
        <p:nvSpPr>
          <p:cNvPr id="760" name="Google Shape;760;p83"/>
          <p:cNvSpPr txBox="1"/>
          <p:nvPr/>
        </p:nvSpPr>
        <p:spPr>
          <a:xfrm>
            <a:off x="1356998" y="4631993"/>
            <a:ext cx="1135800" cy="461700"/>
          </a:xfrm>
          <a:prstGeom prst="rect">
            <a:avLst/>
          </a:prstGeom>
          <a:noFill/>
          <a:ln>
            <a:noFill/>
          </a:ln>
        </p:spPr>
        <p:txBody>
          <a:bodyPr spcFirstLastPara="1" wrap="square" lIns="91425" tIns="0" rIns="91425" bIns="91425" anchor="t" anchorCtr="0">
            <a:spAutoFit/>
          </a:bodyPr>
          <a:lstStyle/>
          <a:p>
            <a:pPr marL="0" lvl="0" indent="0" algn="ctr" rtl="0">
              <a:spcBef>
                <a:spcPts val="0"/>
              </a:spcBef>
              <a:spcAft>
                <a:spcPts val="0"/>
              </a:spcAft>
              <a:buNone/>
            </a:pPr>
            <a:r>
              <a:rPr lang="en" sz="1200" b="1">
                <a:solidFill>
                  <a:schemeClr val="dk1"/>
                </a:solidFill>
              </a:rPr>
              <a:t>Arak (Madara)</a:t>
            </a:r>
            <a:endParaRPr sz="1200" b="1">
              <a:solidFill>
                <a:schemeClr val="dk2"/>
              </a:solidFill>
            </a:endParaRPr>
          </a:p>
        </p:txBody>
      </p:sp>
      <p:sp>
        <p:nvSpPr>
          <p:cNvPr id="761" name="Google Shape;761;p83"/>
          <p:cNvSpPr txBox="1"/>
          <p:nvPr/>
        </p:nvSpPr>
        <p:spPr>
          <a:xfrm>
            <a:off x="2664048" y="4631993"/>
            <a:ext cx="1135800" cy="304684"/>
          </a:xfrm>
          <a:prstGeom prst="rect">
            <a:avLst/>
          </a:prstGeom>
          <a:noFill/>
          <a:ln>
            <a:noFill/>
          </a:ln>
        </p:spPr>
        <p:txBody>
          <a:bodyPr spcFirstLastPara="1" wrap="square" lIns="91425" tIns="0" rIns="91425" bIns="91425" anchor="t" anchorCtr="0">
            <a:spAutoFit/>
          </a:bodyPr>
          <a:lstStyle/>
          <a:p>
            <a:pPr marL="0" lvl="0" indent="0" algn="ctr" rtl="0">
              <a:lnSpc>
                <a:spcPct val="115000"/>
              </a:lnSpc>
              <a:buNone/>
            </a:pPr>
            <a:r>
              <a:rPr lang="en" sz="1200" b="1" dirty="0">
                <a:solidFill>
                  <a:schemeClr val="dk1"/>
                </a:solidFill>
              </a:rPr>
              <a:t>Rauwolfia</a:t>
            </a:r>
            <a:endParaRPr sz="1200" b="1" dirty="0">
              <a:solidFill>
                <a:schemeClr val="dk1"/>
              </a:solidFill>
            </a:endParaRPr>
          </a:p>
        </p:txBody>
      </p:sp>
      <p:sp>
        <p:nvSpPr>
          <p:cNvPr id="762" name="Google Shape;762;p83"/>
          <p:cNvSpPr txBox="1"/>
          <p:nvPr/>
        </p:nvSpPr>
        <p:spPr>
          <a:xfrm>
            <a:off x="3984438" y="4632003"/>
            <a:ext cx="997800" cy="461700"/>
          </a:xfrm>
          <a:prstGeom prst="rect">
            <a:avLst/>
          </a:prstGeom>
          <a:noFill/>
          <a:ln>
            <a:noFill/>
          </a:ln>
        </p:spPr>
        <p:txBody>
          <a:bodyPr spcFirstLastPara="1" wrap="square" lIns="91425" tIns="0" rIns="91425" bIns="91425" anchor="t" anchorCtr="0">
            <a:spAutoFit/>
          </a:bodyPr>
          <a:lstStyle/>
          <a:p>
            <a:pPr marL="0" lvl="0" indent="0" algn="ctr" rtl="0">
              <a:spcBef>
                <a:spcPts val="0"/>
              </a:spcBef>
              <a:spcAft>
                <a:spcPts val="0"/>
              </a:spcAft>
              <a:buNone/>
            </a:pPr>
            <a:r>
              <a:rPr lang="en" sz="1200" b="1">
                <a:solidFill>
                  <a:schemeClr val="dk1"/>
                </a:solidFill>
              </a:rPr>
              <a:t>Indian Ginseng</a:t>
            </a:r>
            <a:endParaRPr sz="1200" b="1">
              <a:solidFill>
                <a:schemeClr val="dk2"/>
              </a:solidFill>
            </a:endParaRPr>
          </a:p>
        </p:txBody>
      </p:sp>
      <p:sp>
        <p:nvSpPr>
          <p:cNvPr id="763" name="Google Shape;763;p83"/>
          <p:cNvSpPr txBox="1"/>
          <p:nvPr/>
        </p:nvSpPr>
        <p:spPr>
          <a:xfrm>
            <a:off x="5291095" y="4632003"/>
            <a:ext cx="997800" cy="304684"/>
          </a:xfrm>
          <a:prstGeom prst="rect">
            <a:avLst/>
          </a:prstGeom>
          <a:noFill/>
          <a:ln>
            <a:noFill/>
          </a:ln>
        </p:spPr>
        <p:txBody>
          <a:bodyPr spcFirstLastPara="1" wrap="square" lIns="91425" tIns="0" rIns="91425" bIns="91425" anchor="t" anchorCtr="0">
            <a:spAutoFit/>
          </a:bodyPr>
          <a:lstStyle/>
          <a:p>
            <a:pPr marL="0" lvl="0" indent="0" algn="l" rtl="0">
              <a:lnSpc>
                <a:spcPct val="115000"/>
              </a:lnSpc>
              <a:buNone/>
            </a:pPr>
            <a:r>
              <a:rPr lang="en" sz="1200" b="1" dirty="0">
                <a:solidFill>
                  <a:srgbClr val="001D35"/>
                </a:solidFill>
                <a:highlight>
                  <a:schemeClr val="lt1"/>
                </a:highlight>
              </a:rPr>
              <a:t>Asparagus</a:t>
            </a:r>
            <a:endParaRPr sz="1200" b="1" dirty="0">
              <a:solidFill>
                <a:schemeClr val="dk1"/>
              </a:solidFill>
              <a:highlight>
                <a:schemeClr val="lt1"/>
              </a:highlight>
            </a:endParaRPr>
          </a:p>
        </p:txBody>
      </p:sp>
      <p:pic>
        <p:nvPicPr>
          <p:cNvPr id="764" name="Google Shape;764;p83"/>
          <p:cNvPicPr preferRelativeResize="0"/>
          <p:nvPr/>
        </p:nvPicPr>
        <p:blipFill rotWithShape="1">
          <a:blip r:embed="rId7">
            <a:alphaModFix/>
          </a:blip>
          <a:srcRect t="8095" b="8095"/>
          <a:stretch/>
        </p:blipFill>
        <p:spPr>
          <a:xfrm>
            <a:off x="6480653" y="3584493"/>
            <a:ext cx="1135800" cy="951900"/>
          </a:xfrm>
          <a:prstGeom prst="roundRect">
            <a:avLst>
              <a:gd name="adj" fmla="val 14045"/>
            </a:avLst>
          </a:prstGeom>
          <a:noFill/>
          <a:ln>
            <a:noFill/>
          </a:ln>
        </p:spPr>
      </p:pic>
      <p:sp>
        <p:nvSpPr>
          <p:cNvPr id="765" name="Google Shape;765;p83"/>
          <p:cNvSpPr txBox="1"/>
          <p:nvPr/>
        </p:nvSpPr>
        <p:spPr>
          <a:xfrm>
            <a:off x="6480650" y="4631993"/>
            <a:ext cx="1135800" cy="517049"/>
          </a:xfrm>
          <a:prstGeom prst="rect">
            <a:avLst/>
          </a:prstGeom>
          <a:noFill/>
          <a:ln>
            <a:noFill/>
          </a:ln>
        </p:spPr>
        <p:txBody>
          <a:bodyPr spcFirstLastPara="1" wrap="square" lIns="91425" tIns="0" rIns="91425" bIns="91425" anchor="t" anchorCtr="0">
            <a:spAutoFit/>
          </a:bodyPr>
          <a:lstStyle/>
          <a:p>
            <a:pPr marL="0" lvl="0" indent="0" algn="ctr" rtl="0">
              <a:lnSpc>
                <a:spcPct val="115000"/>
              </a:lnSpc>
              <a:buNone/>
            </a:pPr>
            <a:r>
              <a:rPr lang="en" sz="1200" b="1" dirty="0">
                <a:solidFill>
                  <a:srgbClr val="001D35"/>
                </a:solidFill>
                <a:highlight>
                  <a:srgbClr val="FFFFFF"/>
                </a:highlight>
              </a:rPr>
              <a:t>Green Chiretta</a:t>
            </a:r>
            <a:endParaRPr sz="1200" b="1" dirty="0">
              <a:solidFill>
                <a:schemeClr val="dk1"/>
              </a:solidFill>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769"/>
        <p:cNvGrpSpPr/>
        <p:nvPr/>
      </p:nvGrpSpPr>
      <p:grpSpPr>
        <a:xfrm>
          <a:off x="0" y="0"/>
          <a:ext cx="0" cy="0"/>
          <a:chOff x="0" y="0"/>
          <a:chExt cx="0" cy="0"/>
        </a:xfrm>
      </p:grpSpPr>
      <p:pic>
        <p:nvPicPr>
          <p:cNvPr id="770" name="Google Shape;770;p84"/>
          <p:cNvPicPr preferRelativeResize="0"/>
          <p:nvPr/>
        </p:nvPicPr>
        <p:blipFill rotWithShape="1">
          <a:blip r:embed="rId3">
            <a:alphaModFix/>
          </a:blip>
          <a:srcRect t="8095" b="8095"/>
          <a:stretch/>
        </p:blipFill>
        <p:spPr>
          <a:xfrm>
            <a:off x="1447800" y="417592"/>
            <a:ext cx="1135800" cy="951900"/>
          </a:xfrm>
          <a:prstGeom prst="roundRect">
            <a:avLst>
              <a:gd name="adj" fmla="val 14045"/>
            </a:avLst>
          </a:prstGeom>
          <a:noFill/>
          <a:ln>
            <a:noFill/>
          </a:ln>
        </p:spPr>
      </p:pic>
      <p:pic>
        <p:nvPicPr>
          <p:cNvPr id="771" name="Google Shape;771;p84"/>
          <p:cNvPicPr preferRelativeResize="0"/>
          <p:nvPr/>
        </p:nvPicPr>
        <p:blipFill rotWithShape="1">
          <a:blip r:embed="rId4">
            <a:alphaModFix/>
          </a:blip>
          <a:srcRect t="3797" b="3797"/>
          <a:stretch/>
        </p:blipFill>
        <p:spPr>
          <a:xfrm>
            <a:off x="2717281" y="417592"/>
            <a:ext cx="1135800" cy="951900"/>
          </a:xfrm>
          <a:prstGeom prst="roundRect">
            <a:avLst>
              <a:gd name="adj" fmla="val 14045"/>
            </a:avLst>
          </a:prstGeom>
          <a:noFill/>
          <a:ln>
            <a:noFill/>
          </a:ln>
        </p:spPr>
      </p:pic>
      <p:pic>
        <p:nvPicPr>
          <p:cNvPr id="772" name="Google Shape;772;p84"/>
          <p:cNvPicPr preferRelativeResize="0"/>
          <p:nvPr/>
        </p:nvPicPr>
        <p:blipFill rotWithShape="1">
          <a:blip r:embed="rId5">
            <a:alphaModFix/>
          </a:blip>
          <a:srcRect l="16444" r="16437"/>
          <a:stretch/>
        </p:blipFill>
        <p:spPr>
          <a:xfrm>
            <a:off x="3991972" y="417592"/>
            <a:ext cx="1135800" cy="951900"/>
          </a:xfrm>
          <a:prstGeom prst="roundRect">
            <a:avLst>
              <a:gd name="adj" fmla="val 14045"/>
            </a:avLst>
          </a:prstGeom>
          <a:noFill/>
          <a:ln>
            <a:noFill/>
          </a:ln>
        </p:spPr>
      </p:pic>
      <p:pic>
        <p:nvPicPr>
          <p:cNvPr id="773" name="Google Shape;773;p84"/>
          <p:cNvPicPr preferRelativeResize="0"/>
          <p:nvPr/>
        </p:nvPicPr>
        <p:blipFill rotWithShape="1">
          <a:blip r:embed="rId6">
            <a:alphaModFix/>
          </a:blip>
          <a:srcRect t="18574" b="18568"/>
          <a:stretch/>
        </p:blipFill>
        <p:spPr>
          <a:xfrm>
            <a:off x="5261453" y="417592"/>
            <a:ext cx="1135800" cy="951900"/>
          </a:xfrm>
          <a:prstGeom prst="roundRect">
            <a:avLst>
              <a:gd name="adj" fmla="val 14045"/>
            </a:avLst>
          </a:prstGeom>
          <a:noFill/>
          <a:ln>
            <a:noFill/>
          </a:ln>
        </p:spPr>
      </p:pic>
      <p:sp>
        <p:nvSpPr>
          <p:cNvPr id="774" name="Google Shape;774;p84"/>
          <p:cNvSpPr txBox="1"/>
          <p:nvPr/>
        </p:nvSpPr>
        <p:spPr>
          <a:xfrm>
            <a:off x="1433198" y="1465092"/>
            <a:ext cx="1135800" cy="276900"/>
          </a:xfrm>
          <a:prstGeom prst="rect">
            <a:avLst/>
          </a:prstGeom>
          <a:noFill/>
          <a:ln>
            <a:noFill/>
          </a:ln>
        </p:spPr>
        <p:txBody>
          <a:bodyPr spcFirstLastPara="1" wrap="square" lIns="91425" tIns="0" rIns="91425" bIns="91425" anchor="t" anchorCtr="0">
            <a:noAutofit/>
          </a:bodyPr>
          <a:lstStyle/>
          <a:p>
            <a:pPr marL="0" marR="38100" lvl="0" indent="0" algn="ctr" rtl="0">
              <a:lnSpc>
                <a:spcPct val="128571"/>
              </a:lnSpc>
              <a:spcBef>
                <a:spcPts val="0"/>
              </a:spcBef>
              <a:spcAft>
                <a:spcPts val="0"/>
              </a:spcAft>
              <a:buClr>
                <a:schemeClr val="dk1"/>
              </a:buClr>
              <a:buSzPts val="1100"/>
              <a:buFont typeface="Arial"/>
              <a:buNone/>
            </a:pPr>
            <a:r>
              <a:rPr lang="en" sz="1200" b="1" dirty="0">
                <a:solidFill>
                  <a:srgbClr val="202124"/>
                </a:solidFill>
                <a:highlight>
                  <a:srgbClr val="F8F9FA"/>
                </a:highlight>
              </a:rPr>
              <a:t>Bhringraj</a:t>
            </a:r>
            <a:endParaRPr sz="1200" b="1" dirty="0">
              <a:solidFill>
                <a:schemeClr val="dk1"/>
              </a:solidFill>
            </a:endParaRPr>
          </a:p>
        </p:txBody>
      </p:sp>
      <p:sp>
        <p:nvSpPr>
          <p:cNvPr id="775" name="Google Shape;775;p84"/>
          <p:cNvSpPr txBox="1"/>
          <p:nvPr/>
        </p:nvSpPr>
        <p:spPr>
          <a:xfrm>
            <a:off x="2740248" y="1465092"/>
            <a:ext cx="1135800" cy="276900"/>
          </a:xfrm>
          <a:prstGeom prst="rect">
            <a:avLst/>
          </a:prstGeom>
          <a:noFill/>
          <a:ln>
            <a:noFill/>
          </a:ln>
        </p:spPr>
        <p:txBody>
          <a:bodyPr spcFirstLastPara="1" wrap="square" lIns="91425" tIns="0" rIns="91425" bIns="91425" anchor="t" anchorCtr="0">
            <a:noAutofit/>
          </a:bodyPr>
          <a:lstStyle/>
          <a:p>
            <a:pPr marL="228600" lvl="0" indent="0" algn="l" rtl="0">
              <a:lnSpc>
                <a:spcPct val="115000"/>
              </a:lnSpc>
              <a:buNone/>
            </a:pPr>
            <a:r>
              <a:rPr lang="en" sz="1200" b="1" dirty="0">
                <a:solidFill>
                  <a:schemeClr val="dk1"/>
                </a:solidFill>
              </a:rPr>
              <a:t>Nagdon</a:t>
            </a:r>
            <a:endParaRPr sz="1200" b="1" dirty="0">
              <a:solidFill>
                <a:schemeClr val="dk1"/>
              </a:solidFill>
            </a:endParaRPr>
          </a:p>
        </p:txBody>
      </p:sp>
      <p:sp>
        <p:nvSpPr>
          <p:cNvPr id="776" name="Google Shape;776;p84"/>
          <p:cNvSpPr txBox="1"/>
          <p:nvPr/>
        </p:nvSpPr>
        <p:spPr>
          <a:xfrm>
            <a:off x="4069851" y="1465111"/>
            <a:ext cx="1057800" cy="300000"/>
          </a:xfrm>
          <a:prstGeom prst="rect">
            <a:avLst/>
          </a:prstGeom>
          <a:noFill/>
          <a:ln>
            <a:noFill/>
          </a:ln>
        </p:spPr>
        <p:txBody>
          <a:bodyPr spcFirstLastPara="1" wrap="square" lIns="91425" tIns="0" rIns="91425" bIns="91425" anchor="t" anchorCtr="0">
            <a:noAutofit/>
          </a:bodyPr>
          <a:lstStyle/>
          <a:p>
            <a:pPr marL="0" lvl="0" indent="0" algn="ctr" rtl="0">
              <a:spcBef>
                <a:spcPts val="0"/>
              </a:spcBef>
              <a:spcAft>
                <a:spcPts val="0"/>
              </a:spcAft>
              <a:buNone/>
            </a:pPr>
            <a:r>
              <a:rPr lang="en" sz="1200" b="1" dirty="0">
                <a:solidFill>
                  <a:schemeClr val="dk1"/>
                </a:solidFill>
                <a:highlight>
                  <a:schemeClr val="lt1"/>
                </a:highlight>
              </a:rPr>
              <a:t>Holy Basil</a:t>
            </a:r>
            <a:endParaRPr sz="1200" b="1" dirty="0">
              <a:solidFill>
                <a:schemeClr val="dk1"/>
              </a:solidFill>
              <a:highlight>
                <a:schemeClr val="lt1"/>
              </a:highlight>
            </a:endParaRPr>
          </a:p>
        </p:txBody>
      </p:sp>
      <p:sp>
        <p:nvSpPr>
          <p:cNvPr id="777" name="Google Shape;777;p84"/>
          <p:cNvSpPr txBox="1"/>
          <p:nvPr/>
        </p:nvSpPr>
        <p:spPr>
          <a:xfrm>
            <a:off x="5291095" y="1465102"/>
            <a:ext cx="997800" cy="276900"/>
          </a:xfrm>
          <a:prstGeom prst="rect">
            <a:avLst/>
          </a:prstGeom>
          <a:noFill/>
          <a:ln>
            <a:noFill/>
          </a:ln>
        </p:spPr>
        <p:txBody>
          <a:bodyPr spcFirstLastPara="1" wrap="square" lIns="91425" tIns="0" rIns="91425" bIns="91425" anchor="t" anchorCtr="0">
            <a:noAutofit/>
          </a:bodyPr>
          <a:lstStyle/>
          <a:p>
            <a:pPr marL="0" marR="38100" lvl="0" indent="0" algn="ctr" rtl="0">
              <a:lnSpc>
                <a:spcPct val="128571"/>
              </a:lnSpc>
              <a:spcBef>
                <a:spcPts val="0"/>
              </a:spcBef>
              <a:spcAft>
                <a:spcPts val="0"/>
              </a:spcAft>
              <a:buNone/>
            </a:pPr>
            <a:r>
              <a:rPr lang="en" sz="1200" b="1">
                <a:solidFill>
                  <a:srgbClr val="202124"/>
                </a:solidFill>
                <a:highlight>
                  <a:srgbClr val="F8F9FA"/>
                </a:highlight>
              </a:rPr>
              <a:t>Harar</a:t>
            </a:r>
            <a:endParaRPr sz="300" b="1">
              <a:solidFill>
                <a:schemeClr val="dk1"/>
              </a:solidFill>
            </a:endParaRPr>
          </a:p>
        </p:txBody>
      </p:sp>
      <p:pic>
        <p:nvPicPr>
          <p:cNvPr id="778" name="Google Shape;778;p84"/>
          <p:cNvPicPr preferRelativeResize="0"/>
          <p:nvPr/>
        </p:nvPicPr>
        <p:blipFill rotWithShape="1">
          <a:blip r:embed="rId7">
            <a:alphaModFix/>
          </a:blip>
          <a:srcRect l="524" r="524"/>
          <a:stretch/>
        </p:blipFill>
        <p:spPr>
          <a:xfrm>
            <a:off x="6556853" y="417592"/>
            <a:ext cx="1135800" cy="951900"/>
          </a:xfrm>
          <a:prstGeom prst="roundRect">
            <a:avLst>
              <a:gd name="adj" fmla="val 14045"/>
            </a:avLst>
          </a:prstGeom>
          <a:noFill/>
          <a:ln>
            <a:noFill/>
          </a:ln>
        </p:spPr>
      </p:pic>
      <p:sp>
        <p:nvSpPr>
          <p:cNvPr id="779" name="Google Shape;779;p84"/>
          <p:cNvSpPr txBox="1"/>
          <p:nvPr/>
        </p:nvSpPr>
        <p:spPr>
          <a:xfrm>
            <a:off x="6588650" y="1388886"/>
            <a:ext cx="1183800" cy="461700"/>
          </a:xfrm>
          <a:prstGeom prst="rect">
            <a:avLst/>
          </a:prstGeom>
          <a:noFill/>
          <a:ln>
            <a:noFill/>
          </a:ln>
        </p:spPr>
        <p:txBody>
          <a:bodyPr spcFirstLastPara="1" wrap="square" lIns="91425" tIns="0" rIns="91425" bIns="91425" anchor="t" anchorCtr="0">
            <a:noAutofit/>
          </a:bodyPr>
          <a:lstStyle/>
          <a:p>
            <a:pPr marL="0" lvl="0" indent="0" algn="ctr" rtl="0">
              <a:spcBef>
                <a:spcPts val="0"/>
              </a:spcBef>
              <a:spcAft>
                <a:spcPts val="0"/>
              </a:spcAft>
              <a:buNone/>
            </a:pPr>
            <a:r>
              <a:rPr lang="en" sz="1200" b="1" dirty="0">
                <a:solidFill>
                  <a:srgbClr val="001D35"/>
                </a:solidFill>
                <a:highlight>
                  <a:schemeClr val="lt1"/>
                </a:highlight>
              </a:rPr>
              <a:t>Belleric Myrobalan</a:t>
            </a:r>
            <a:endParaRPr sz="1200" b="1" dirty="0">
              <a:solidFill>
                <a:schemeClr val="dk1"/>
              </a:solidFill>
              <a:highlight>
                <a:schemeClr val="lt1"/>
              </a:highlight>
            </a:endParaRPr>
          </a:p>
        </p:txBody>
      </p:sp>
      <p:pic>
        <p:nvPicPr>
          <p:cNvPr id="780" name="Google Shape;780;p84"/>
          <p:cNvPicPr preferRelativeResize="0"/>
          <p:nvPr/>
        </p:nvPicPr>
        <p:blipFill rotWithShape="1">
          <a:blip r:embed="rId8">
            <a:alphaModFix/>
          </a:blip>
          <a:srcRect t="8095" b="8095"/>
          <a:stretch/>
        </p:blipFill>
        <p:spPr>
          <a:xfrm>
            <a:off x="1447800" y="1942114"/>
            <a:ext cx="1135800" cy="951900"/>
          </a:xfrm>
          <a:prstGeom prst="roundRect">
            <a:avLst>
              <a:gd name="adj" fmla="val 14045"/>
            </a:avLst>
          </a:prstGeom>
          <a:noFill/>
          <a:ln>
            <a:noFill/>
          </a:ln>
        </p:spPr>
      </p:pic>
      <p:pic>
        <p:nvPicPr>
          <p:cNvPr id="781" name="Google Shape;781;p84"/>
          <p:cNvPicPr preferRelativeResize="0"/>
          <p:nvPr/>
        </p:nvPicPr>
        <p:blipFill rotWithShape="1">
          <a:blip r:embed="rId9">
            <a:alphaModFix/>
          </a:blip>
          <a:srcRect t="8095" b="8095"/>
          <a:stretch/>
        </p:blipFill>
        <p:spPr>
          <a:xfrm>
            <a:off x="2717281" y="1942114"/>
            <a:ext cx="1135800" cy="951900"/>
          </a:xfrm>
          <a:prstGeom prst="roundRect">
            <a:avLst>
              <a:gd name="adj" fmla="val 14045"/>
            </a:avLst>
          </a:prstGeom>
          <a:noFill/>
          <a:ln>
            <a:noFill/>
          </a:ln>
        </p:spPr>
      </p:pic>
      <p:pic>
        <p:nvPicPr>
          <p:cNvPr id="782" name="Google Shape;782;p84"/>
          <p:cNvPicPr preferRelativeResize="0"/>
          <p:nvPr/>
        </p:nvPicPr>
        <p:blipFill rotWithShape="1">
          <a:blip r:embed="rId10">
            <a:alphaModFix/>
          </a:blip>
          <a:srcRect l="5252" r="5261"/>
          <a:stretch/>
        </p:blipFill>
        <p:spPr>
          <a:xfrm>
            <a:off x="3991972" y="1942114"/>
            <a:ext cx="1135800" cy="951900"/>
          </a:xfrm>
          <a:prstGeom prst="roundRect">
            <a:avLst>
              <a:gd name="adj" fmla="val 14045"/>
            </a:avLst>
          </a:prstGeom>
          <a:noFill/>
          <a:ln>
            <a:noFill/>
          </a:ln>
        </p:spPr>
      </p:pic>
      <p:pic>
        <p:nvPicPr>
          <p:cNvPr id="783" name="Google Shape;783;p84"/>
          <p:cNvPicPr preferRelativeResize="0"/>
          <p:nvPr/>
        </p:nvPicPr>
        <p:blipFill rotWithShape="1">
          <a:blip r:embed="rId11">
            <a:alphaModFix/>
          </a:blip>
          <a:srcRect t="20082" b="20076"/>
          <a:stretch/>
        </p:blipFill>
        <p:spPr>
          <a:xfrm>
            <a:off x="5261453" y="1942114"/>
            <a:ext cx="1135800" cy="951900"/>
          </a:xfrm>
          <a:prstGeom prst="roundRect">
            <a:avLst>
              <a:gd name="adj" fmla="val 14045"/>
            </a:avLst>
          </a:prstGeom>
          <a:noFill/>
          <a:ln>
            <a:noFill/>
          </a:ln>
        </p:spPr>
      </p:pic>
      <p:sp>
        <p:nvSpPr>
          <p:cNvPr id="784" name="Google Shape;784;p84"/>
          <p:cNvSpPr txBox="1"/>
          <p:nvPr/>
        </p:nvSpPr>
        <p:spPr>
          <a:xfrm>
            <a:off x="1433198" y="2989614"/>
            <a:ext cx="1135800" cy="276900"/>
          </a:xfrm>
          <a:prstGeom prst="rect">
            <a:avLst/>
          </a:prstGeom>
          <a:noFill/>
          <a:ln>
            <a:noFill/>
          </a:ln>
        </p:spPr>
        <p:txBody>
          <a:bodyPr spcFirstLastPara="1" wrap="square" lIns="91425" tIns="0" rIns="91425" bIns="91425" anchor="t" anchorCtr="0">
            <a:noAutofit/>
          </a:bodyPr>
          <a:lstStyle/>
          <a:p>
            <a:pPr marL="0" marR="38100" lvl="0" indent="0" algn="l" rtl="0">
              <a:lnSpc>
                <a:spcPct val="128571"/>
              </a:lnSpc>
              <a:spcBef>
                <a:spcPts val="0"/>
              </a:spcBef>
              <a:spcAft>
                <a:spcPts val="0"/>
              </a:spcAft>
              <a:buNone/>
            </a:pPr>
            <a:r>
              <a:rPr lang="en" sz="1200" b="1">
                <a:solidFill>
                  <a:srgbClr val="202124"/>
                </a:solidFill>
                <a:highlight>
                  <a:srgbClr val="F8F9FA"/>
                </a:highlight>
              </a:rPr>
              <a:t>Gooseberry</a:t>
            </a:r>
            <a:endParaRPr sz="1200" b="1">
              <a:solidFill>
                <a:schemeClr val="dk1"/>
              </a:solidFill>
            </a:endParaRPr>
          </a:p>
        </p:txBody>
      </p:sp>
      <p:sp>
        <p:nvSpPr>
          <p:cNvPr id="785" name="Google Shape;785;p84"/>
          <p:cNvSpPr txBox="1"/>
          <p:nvPr/>
        </p:nvSpPr>
        <p:spPr>
          <a:xfrm>
            <a:off x="2740248" y="2989614"/>
            <a:ext cx="1135800" cy="276900"/>
          </a:xfrm>
          <a:prstGeom prst="rect">
            <a:avLst/>
          </a:prstGeom>
          <a:noFill/>
          <a:ln>
            <a:noFill/>
          </a:ln>
        </p:spPr>
        <p:txBody>
          <a:bodyPr spcFirstLastPara="1" wrap="square" lIns="91425" tIns="0" rIns="91425" bIns="91425" anchor="t" anchorCtr="0">
            <a:noAutofit/>
          </a:bodyPr>
          <a:lstStyle/>
          <a:p>
            <a:pPr marL="0" marR="38100" lvl="0" indent="0" algn="ctr" rtl="0">
              <a:lnSpc>
                <a:spcPct val="128571"/>
              </a:lnSpc>
              <a:spcBef>
                <a:spcPts val="0"/>
              </a:spcBef>
              <a:spcAft>
                <a:spcPts val="0"/>
              </a:spcAft>
              <a:buNone/>
            </a:pPr>
            <a:r>
              <a:rPr lang="en" sz="1200" b="1">
                <a:solidFill>
                  <a:srgbClr val="202124"/>
                </a:solidFill>
                <a:highlight>
                  <a:srgbClr val="F8F9FA"/>
                </a:highlight>
              </a:rPr>
              <a:t>Giloy</a:t>
            </a:r>
            <a:endParaRPr sz="1200" b="1">
              <a:solidFill>
                <a:schemeClr val="dk1"/>
              </a:solidFill>
            </a:endParaRPr>
          </a:p>
        </p:txBody>
      </p:sp>
      <p:sp>
        <p:nvSpPr>
          <p:cNvPr id="786" name="Google Shape;786;p84"/>
          <p:cNvSpPr txBox="1"/>
          <p:nvPr/>
        </p:nvSpPr>
        <p:spPr>
          <a:xfrm>
            <a:off x="4060638" y="2989624"/>
            <a:ext cx="997800" cy="276900"/>
          </a:xfrm>
          <a:prstGeom prst="rect">
            <a:avLst/>
          </a:prstGeom>
          <a:noFill/>
          <a:ln>
            <a:noFill/>
          </a:ln>
        </p:spPr>
        <p:txBody>
          <a:bodyPr spcFirstLastPara="1" wrap="square" lIns="91425" tIns="0" rIns="91425" bIns="91425" anchor="t" anchorCtr="0">
            <a:noAutofit/>
          </a:bodyPr>
          <a:lstStyle/>
          <a:p>
            <a:pPr marL="0" lvl="0" indent="0" algn="ctr" rtl="0">
              <a:spcBef>
                <a:spcPts val="0"/>
              </a:spcBef>
              <a:spcAft>
                <a:spcPts val="0"/>
              </a:spcAft>
              <a:buNone/>
            </a:pPr>
            <a:r>
              <a:rPr lang="en" sz="1200" b="1">
                <a:solidFill>
                  <a:schemeClr val="dk1"/>
                </a:solidFill>
              </a:rPr>
              <a:t>Neem</a:t>
            </a:r>
            <a:endParaRPr sz="1200" b="1">
              <a:solidFill>
                <a:schemeClr val="dk2"/>
              </a:solidFill>
            </a:endParaRPr>
          </a:p>
        </p:txBody>
      </p:sp>
      <p:sp>
        <p:nvSpPr>
          <p:cNvPr id="787" name="Google Shape;787;p84"/>
          <p:cNvSpPr txBox="1"/>
          <p:nvPr/>
        </p:nvSpPr>
        <p:spPr>
          <a:xfrm>
            <a:off x="5291095" y="2989624"/>
            <a:ext cx="997800" cy="276900"/>
          </a:xfrm>
          <a:prstGeom prst="rect">
            <a:avLst/>
          </a:prstGeom>
          <a:noFill/>
          <a:ln>
            <a:noFill/>
          </a:ln>
        </p:spPr>
        <p:txBody>
          <a:bodyPr spcFirstLastPara="1" wrap="square" lIns="91425" tIns="0" rIns="91425" bIns="91425" anchor="t" anchorCtr="0">
            <a:noAutofit/>
          </a:bodyPr>
          <a:lstStyle/>
          <a:p>
            <a:pPr marL="0" lvl="0" indent="0" algn="ctr" rtl="0">
              <a:lnSpc>
                <a:spcPct val="115000"/>
              </a:lnSpc>
              <a:buNone/>
            </a:pPr>
            <a:r>
              <a:rPr lang="en" sz="1200" b="1" dirty="0">
                <a:solidFill>
                  <a:srgbClr val="001D35"/>
                </a:solidFill>
                <a:highlight>
                  <a:schemeClr val="lt1"/>
                </a:highlight>
              </a:rPr>
              <a:t>Hogweed</a:t>
            </a:r>
            <a:endParaRPr sz="1200" b="1" dirty="0">
              <a:solidFill>
                <a:schemeClr val="dk1"/>
              </a:solidFill>
              <a:highlight>
                <a:schemeClr val="lt1"/>
              </a:highlight>
            </a:endParaRPr>
          </a:p>
        </p:txBody>
      </p:sp>
      <p:pic>
        <p:nvPicPr>
          <p:cNvPr id="788" name="Google Shape;788;p84"/>
          <p:cNvPicPr preferRelativeResize="0"/>
          <p:nvPr/>
        </p:nvPicPr>
        <p:blipFill rotWithShape="1">
          <a:blip r:embed="rId12">
            <a:alphaModFix/>
          </a:blip>
          <a:srcRect t="8902" b="8894"/>
          <a:stretch/>
        </p:blipFill>
        <p:spPr>
          <a:xfrm>
            <a:off x="6556853" y="2023228"/>
            <a:ext cx="1135800" cy="951900"/>
          </a:xfrm>
          <a:prstGeom prst="roundRect">
            <a:avLst>
              <a:gd name="adj" fmla="val 14045"/>
            </a:avLst>
          </a:prstGeom>
          <a:noFill/>
          <a:ln>
            <a:noFill/>
          </a:ln>
        </p:spPr>
      </p:pic>
      <p:sp>
        <p:nvSpPr>
          <p:cNvPr id="789" name="Google Shape;789;p84"/>
          <p:cNvSpPr txBox="1"/>
          <p:nvPr/>
        </p:nvSpPr>
        <p:spPr>
          <a:xfrm>
            <a:off x="6466825" y="2989614"/>
            <a:ext cx="1381800" cy="276900"/>
          </a:xfrm>
          <a:prstGeom prst="rect">
            <a:avLst/>
          </a:prstGeom>
          <a:noFill/>
          <a:ln>
            <a:noFill/>
          </a:ln>
        </p:spPr>
        <p:txBody>
          <a:bodyPr spcFirstLastPara="1" wrap="square" lIns="91425" tIns="0" rIns="91425" bIns="91425" anchor="t" anchorCtr="0">
            <a:noAutofit/>
          </a:bodyPr>
          <a:lstStyle/>
          <a:p>
            <a:pPr marL="0" marR="38100" lvl="0" indent="0" algn="ctr" rtl="0">
              <a:lnSpc>
                <a:spcPct val="128571"/>
              </a:lnSpc>
              <a:spcBef>
                <a:spcPts val="0"/>
              </a:spcBef>
              <a:spcAft>
                <a:spcPts val="0"/>
              </a:spcAft>
              <a:buNone/>
            </a:pPr>
            <a:r>
              <a:rPr lang="en" sz="1200" b="1">
                <a:solidFill>
                  <a:srgbClr val="202124"/>
                </a:solidFill>
                <a:highlight>
                  <a:srgbClr val="F8F9FA"/>
                </a:highlight>
              </a:rPr>
              <a:t>Brahmi</a:t>
            </a:r>
            <a:endParaRPr sz="1200" b="1">
              <a:solidFill>
                <a:schemeClr val="dk1"/>
              </a:solidFill>
            </a:endParaRPr>
          </a:p>
        </p:txBody>
      </p:sp>
      <p:pic>
        <p:nvPicPr>
          <p:cNvPr id="790" name="Google Shape;790;p84"/>
          <p:cNvPicPr preferRelativeResize="0"/>
          <p:nvPr/>
        </p:nvPicPr>
        <p:blipFill rotWithShape="1">
          <a:blip r:embed="rId13">
            <a:alphaModFix/>
          </a:blip>
          <a:srcRect t="8936" b="8928"/>
          <a:stretch/>
        </p:blipFill>
        <p:spPr>
          <a:xfrm>
            <a:off x="1447800" y="3466114"/>
            <a:ext cx="1135800" cy="951900"/>
          </a:xfrm>
          <a:prstGeom prst="roundRect">
            <a:avLst>
              <a:gd name="adj" fmla="val 14045"/>
            </a:avLst>
          </a:prstGeom>
          <a:noFill/>
          <a:ln>
            <a:noFill/>
          </a:ln>
        </p:spPr>
      </p:pic>
      <p:pic>
        <p:nvPicPr>
          <p:cNvPr id="791" name="Google Shape;791;p84"/>
          <p:cNvPicPr preferRelativeResize="0"/>
          <p:nvPr/>
        </p:nvPicPr>
        <p:blipFill rotWithShape="1">
          <a:blip r:embed="rId14">
            <a:alphaModFix/>
          </a:blip>
          <a:srcRect l="16428" r="16435"/>
          <a:stretch/>
        </p:blipFill>
        <p:spPr>
          <a:xfrm>
            <a:off x="2717281" y="3466114"/>
            <a:ext cx="1135800" cy="951900"/>
          </a:xfrm>
          <a:prstGeom prst="roundRect">
            <a:avLst>
              <a:gd name="adj" fmla="val 14045"/>
            </a:avLst>
          </a:prstGeom>
          <a:noFill/>
          <a:ln>
            <a:noFill/>
          </a:ln>
        </p:spPr>
      </p:pic>
      <p:pic>
        <p:nvPicPr>
          <p:cNvPr id="792" name="Google Shape;792;p84"/>
          <p:cNvPicPr preferRelativeResize="0"/>
          <p:nvPr/>
        </p:nvPicPr>
        <p:blipFill rotWithShape="1">
          <a:blip r:embed="rId15">
            <a:alphaModFix/>
          </a:blip>
          <a:srcRect l="2615" r="2606"/>
          <a:stretch/>
        </p:blipFill>
        <p:spPr>
          <a:xfrm>
            <a:off x="3991972" y="3466114"/>
            <a:ext cx="1135800" cy="951900"/>
          </a:xfrm>
          <a:prstGeom prst="roundRect">
            <a:avLst>
              <a:gd name="adj" fmla="val 14045"/>
            </a:avLst>
          </a:prstGeom>
          <a:noFill/>
          <a:ln>
            <a:noFill/>
          </a:ln>
        </p:spPr>
      </p:pic>
      <p:pic>
        <p:nvPicPr>
          <p:cNvPr id="793" name="Google Shape;793;p84"/>
          <p:cNvPicPr preferRelativeResize="0"/>
          <p:nvPr/>
        </p:nvPicPr>
        <p:blipFill rotWithShape="1">
          <a:blip r:embed="rId16">
            <a:alphaModFix/>
          </a:blip>
          <a:srcRect t="8095" b="8095"/>
          <a:stretch/>
        </p:blipFill>
        <p:spPr>
          <a:xfrm>
            <a:off x="5261453" y="3466114"/>
            <a:ext cx="1135800" cy="951900"/>
          </a:xfrm>
          <a:prstGeom prst="roundRect">
            <a:avLst>
              <a:gd name="adj" fmla="val 14045"/>
            </a:avLst>
          </a:prstGeom>
          <a:noFill/>
          <a:ln>
            <a:noFill/>
          </a:ln>
        </p:spPr>
      </p:pic>
      <p:sp>
        <p:nvSpPr>
          <p:cNvPr id="794" name="Google Shape;794;p84"/>
          <p:cNvSpPr txBox="1"/>
          <p:nvPr/>
        </p:nvSpPr>
        <p:spPr>
          <a:xfrm>
            <a:off x="1433198" y="4513614"/>
            <a:ext cx="1135800" cy="489600"/>
          </a:xfrm>
          <a:prstGeom prst="rect">
            <a:avLst/>
          </a:prstGeom>
          <a:noFill/>
          <a:ln>
            <a:noFill/>
          </a:ln>
        </p:spPr>
        <p:txBody>
          <a:bodyPr spcFirstLastPara="1" wrap="square" lIns="91425" tIns="0" rIns="91425" bIns="91425" anchor="t" anchorCtr="0">
            <a:noAutofit/>
          </a:bodyPr>
          <a:lstStyle/>
          <a:p>
            <a:pPr marL="0" lvl="0" indent="0" algn="ctr" rtl="0">
              <a:lnSpc>
                <a:spcPct val="115000"/>
              </a:lnSpc>
              <a:buNone/>
            </a:pPr>
            <a:r>
              <a:rPr lang="en" sz="1200" b="1" dirty="0">
                <a:solidFill>
                  <a:srgbClr val="001D35"/>
                </a:solidFill>
                <a:highlight>
                  <a:schemeClr val="lt1"/>
                </a:highlight>
              </a:rPr>
              <a:t>Black Turmeric</a:t>
            </a:r>
            <a:endParaRPr sz="1200" b="1" dirty="0">
              <a:solidFill>
                <a:schemeClr val="dk1"/>
              </a:solidFill>
              <a:highlight>
                <a:schemeClr val="lt1"/>
              </a:highlight>
            </a:endParaRPr>
          </a:p>
        </p:txBody>
      </p:sp>
      <p:sp>
        <p:nvSpPr>
          <p:cNvPr id="795" name="Google Shape;795;p84"/>
          <p:cNvSpPr txBox="1"/>
          <p:nvPr/>
        </p:nvSpPr>
        <p:spPr>
          <a:xfrm>
            <a:off x="2740250" y="4513611"/>
            <a:ext cx="1251600" cy="276900"/>
          </a:xfrm>
          <a:prstGeom prst="rect">
            <a:avLst/>
          </a:prstGeom>
          <a:noFill/>
          <a:ln>
            <a:noFill/>
          </a:ln>
        </p:spPr>
        <p:txBody>
          <a:bodyPr spcFirstLastPara="1" wrap="square" lIns="91425" tIns="0" rIns="91425" bIns="91425" anchor="t" anchorCtr="0">
            <a:noAutofit/>
          </a:bodyPr>
          <a:lstStyle/>
          <a:p>
            <a:pPr marL="0" lvl="0" indent="0" algn="ctr" rtl="0">
              <a:lnSpc>
                <a:spcPct val="115000"/>
              </a:lnSpc>
              <a:buNone/>
            </a:pPr>
            <a:r>
              <a:rPr lang="en" sz="1200" b="1" dirty="0">
                <a:solidFill>
                  <a:srgbClr val="001D35"/>
                </a:solidFill>
                <a:highlight>
                  <a:srgbClr val="FFFFFF"/>
                </a:highlight>
              </a:rPr>
              <a:t>Amaranthus</a:t>
            </a:r>
            <a:endParaRPr sz="1200" b="1" dirty="0">
              <a:solidFill>
                <a:schemeClr val="dk1"/>
              </a:solidFill>
            </a:endParaRPr>
          </a:p>
        </p:txBody>
      </p:sp>
      <p:sp>
        <p:nvSpPr>
          <p:cNvPr id="796" name="Google Shape;796;p84"/>
          <p:cNvSpPr txBox="1"/>
          <p:nvPr/>
        </p:nvSpPr>
        <p:spPr>
          <a:xfrm>
            <a:off x="4060638" y="4513624"/>
            <a:ext cx="997800" cy="276900"/>
          </a:xfrm>
          <a:prstGeom prst="rect">
            <a:avLst/>
          </a:prstGeom>
          <a:noFill/>
          <a:ln>
            <a:noFill/>
          </a:ln>
        </p:spPr>
        <p:txBody>
          <a:bodyPr spcFirstLastPara="1" wrap="square" lIns="91425" tIns="0" rIns="91425" bIns="91425" anchor="t" anchorCtr="0">
            <a:noAutofit/>
          </a:bodyPr>
          <a:lstStyle/>
          <a:p>
            <a:pPr marL="0" lvl="0" indent="0" algn="ctr" rtl="0">
              <a:spcBef>
                <a:spcPts val="0"/>
              </a:spcBef>
              <a:spcAft>
                <a:spcPts val="0"/>
              </a:spcAft>
              <a:buNone/>
            </a:pPr>
            <a:r>
              <a:rPr lang="en" sz="1200" b="1">
                <a:solidFill>
                  <a:schemeClr val="dk1"/>
                </a:solidFill>
              </a:rPr>
              <a:t>Singhari</a:t>
            </a:r>
            <a:endParaRPr sz="1200" b="1">
              <a:solidFill>
                <a:schemeClr val="dk2"/>
              </a:solidFill>
            </a:endParaRPr>
          </a:p>
        </p:txBody>
      </p:sp>
      <p:sp>
        <p:nvSpPr>
          <p:cNvPr id="797" name="Google Shape;797;p84"/>
          <p:cNvSpPr txBox="1"/>
          <p:nvPr/>
        </p:nvSpPr>
        <p:spPr>
          <a:xfrm>
            <a:off x="5215200" y="4513636"/>
            <a:ext cx="1251600" cy="276900"/>
          </a:xfrm>
          <a:prstGeom prst="rect">
            <a:avLst/>
          </a:prstGeom>
          <a:noFill/>
          <a:ln>
            <a:noFill/>
          </a:ln>
        </p:spPr>
        <p:txBody>
          <a:bodyPr spcFirstLastPara="1" wrap="square" lIns="91425" tIns="0" rIns="91425" bIns="91425" anchor="t" anchorCtr="0">
            <a:noAutofit/>
          </a:bodyPr>
          <a:lstStyle/>
          <a:p>
            <a:pPr marL="0" marR="38100" lvl="0" indent="0" algn="ctr" rtl="0">
              <a:lnSpc>
                <a:spcPct val="128571"/>
              </a:lnSpc>
              <a:spcBef>
                <a:spcPts val="0"/>
              </a:spcBef>
              <a:spcAft>
                <a:spcPts val="0"/>
              </a:spcAft>
              <a:buNone/>
            </a:pPr>
            <a:r>
              <a:rPr lang="en" sz="1200" b="1">
                <a:solidFill>
                  <a:srgbClr val="202124"/>
                </a:solidFill>
                <a:highlight>
                  <a:srgbClr val="F8F9FA"/>
                </a:highlight>
              </a:rPr>
              <a:t>Ginger</a:t>
            </a:r>
            <a:endParaRPr sz="1200" b="1">
              <a:solidFill>
                <a:schemeClr val="dk1"/>
              </a:solidFill>
            </a:endParaRPr>
          </a:p>
        </p:txBody>
      </p:sp>
      <p:pic>
        <p:nvPicPr>
          <p:cNvPr id="798" name="Google Shape;798;p84"/>
          <p:cNvPicPr preferRelativeResize="0"/>
          <p:nvPr/>
        </p:nvPicPr>
        <p:blipFill rotWithShape="1">
          <a:blip r:embed="rId17">
            <a:alphaModFix/>
          </a:blip>
          <a:srcRect l="5308" r="5317"/>
          <a:stretch/>
        </p:blipFill>
        <p:spPr>
          <a:xfrm>
            <a:off x="6556853" y="3466114"/>
            <a:ext cx="1135800" cy="951900"/>
          </a:xfrm>
          <a:prstGeom prst="roundRect">
            <a:avLst>
              <a:gd name="adj" fmla="val 14045"/>
            </a:avLst>
          </a:prstGeom>
          <a:noFill/>
          <a:ln>
            <a:noFill/>
          </a:ln>
        </p:spPr>
      </p:pic>
      <p:sp>
        <p:nvSpPr>
          <p:cNvPr id="799" name="Google Shape;799;p84"/>
          <p:cNvSpPr txBox="1"/>
          <p:nvPr/>
        </p:nvSpPr>
        <p:spPr>
          <a:xfrm>
            <a:off x="6466825" y="4513614"/>
            <a:ext cx="1381800" cy="276900"/>
          </a:xfrm>
          <a:prstGeom prst="rect">
            <a:avLst/>
          </a:prstGeom>
          <a:noFill/>
          <a:ln>
            <a:noFill/>
          </a:ln>
        </p:spPr>
        <p:txBody>
          <a:bodyPr spcFirstLastPara="1" wrap="square" lIns="91425" tIns="0" rIns="91425" bIns="91425" anchor="t" anchorCtr="0">
            <a:noAutofit/>
          </a:bodyPr>
          <a:lstStyle/>
          <a:p>
            <a:pPr marL="0" lvl="0" indent="0" algn="ctr" rtl="0">
              <a:lnSpc>
                <a:spcPct val="115000"/>
              </a:lnSpc>
              <a:buNone/>
            </a:pPr>
            <a:r>
              <a:rPr lang="en" sz="1200" b="1" dirty="0">
                <a:solidFill>
                  <a:schemeClr val="dk1"/>
                </a:solidFill>
              </a:rPr>
              <a:t>Turmeric</a:t>
            </a:r>
            <a:endParaRPr sz="1200" b="1" dirty="0">
              <a:solidFill>
                <a:schemeClr val="dk1"/>
              </a:solidFill>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803"/>
        <p:cNvGrpSpPr/>
        <p:nvPr/>
      </p:nvGrpSpPr>
      <p:grpSpPr>
        <a:xfrm>
          <a:off x="0" y="0"/>
          <a:ext cx="0" cy="0"/>
          <a:chOff x="0" y="0"/>
          <a:chExt cx="0" cy="0"/>
        </a:xfrm>
      </p:grpSpPr>
      <p:pic>
        <p:nvPicPr>
          <p:cNvPr id="804" name="Google Shape;804;p85"/>
          <p:cNvPicPr preferRelativeResize="0"/>
          <p:nvPr/>
        </p:nvPicPr>
        <p:blipFill rotWithShape="1">
          <a:blip r:embed="rId3">
            <a:alphaModFix/>
          </a:blip>
          <a:srcRect t="9376" b="9376"/>
          <a:stretch/>
        </p:blipFill>
        <p:spPr>
          <a:xfrm>
            <a:off x="1447800" y="498706"/>
            <a:ext cx="1135800" cy="951900"/>
          </a:xfrm>
          <a:prstGeom prst="roundRect">
            <a:avLst>
              <a:gd name="adj" fmla="val 14045"/>
            </a:avLst>
          </a:prstGeom>
          <a:noFill/>
          <a:ln>
            <a:noFill/>
          </a:ln>
        </p:spPr>
      </p:pic>
      <p:pic>
        <p:nvPicPr>
          <p:cNvPr id="805" name="Google Shape;805;p85"/>
          <p:cNvPicPr preferRelativeResize="0"/>
          <p:nvPr/>
        </p:nvPicPr>
        <p:blipFill rotWithShape="1">
          <a:blip r:embed="rId4">
            <a:alphaModFix/>
          </a:blip>
          <a:srcRect l="8060" r="8060"/>
          <a:stretch/>
        </p:blipFill>
        <p:spPr>
          <a:xfrm>
            <a:off x="2717281" y="498706"/>
            <a:ext cx="1135800" cy="951900"/>
          </a:xfrm>
          <a:prstGeom prst="roundRect">
            <a:avLst>
              <a:gd name="adj" fmla="val 14045"/>
            </a:avLst>
          </a:prstGeom>
          <a:noFill/>
          <a:ln>
            <a:noFill/>
          </a:ln>
        </p:spPr>
      </p:pic>
      <p:pic>
        <p:nvPicPr>
          <p:cNvPr id="806" name="Google Shape;806;p85"/>
          <p:cNvPicPr preferRelativeResize="0"/>
          <p:nvPr/>
        </p:nvPicPr>
        <p:blipFill rotWithShape="1">
          <a:blip r:embed="rId5">
            <a:alphaModFix/>
          </a:blip>
          <a:srcRect l="9851" r="9859"/>
          <a:stretch/>
        </p:blipFill>
        <p:spPr>
          <a:xfrm>
            <a:off x="3991972" y="498706"/>
            <a:ext cx="1135800" cy="951900"/>
          </a:xfrm>
          <a:prstGeom prst="roundRect">
            <a:avLst>
              <a:gd name="adj" fmla="val 14045"/>
            </a:avLst>
          </a:prstGeom>
          <a:noFill/>
          <a:ln>
            <a:noFill/>
          </a:ln>
        </p:spPr>
      </p:pic>
      <p:pic>
        <p:nvPicPr>
          <p:cNvPr id="807" name="Google Shape;807;p85"/>
          <p:cNvPicPr preferRelativeResize="0"/>
          <p:nvPr/>
        </p:nvPicPr>
        <p:blipFill rotWithShape="1">
          <a:blip r:embed="rId6">
            <a:alphaModFix/>
          </a:blip>
          <a:srcRect t="8095" b="8095"/>
          <a:stretch/>
        </p:blipFill>
        <p:spPr>
          <a:xfrm>
            <a:off x="5261453" y="498706"/>
            <a:ext cx="1135800" cy="951900"/>
          </a:xfrm>
          <a:prstGeom prst="roundRect">
            <a:avLst>
              <a:gd name="adj" fmla="val 14045"/>
            </a:avLst>
          </a:prstGeom>
          <a:noFill/>
          <a:ln>
            <a:noFill/>
          </a:ln>
        </p:spPr>
      </p:pic>
      <p:sp>
        <p:nvSpPr>
          <p:cNvPr id="808" name="Google Shape;808;p85"/>
          <p:cNvSpPr txBox="1"/>
          <p:nvPr/>
        </p:nvSpPr>
        <p:spPr>
          <a:xfrm>
            <a:off x="1433198" y="1546206"/>
            <a:ext cx="1135800" cy="304684"/>
          </a:xfrm>
          <a:prstGeom prst="rect">
            <a:avLst/>
          </a:prstGeom>
          <a:noFill/>
          <a:ln>
            <a:noFill/>
          </a:ln>
        </p:spPr>
        <p:txBody>
          <a:bodyPr spcFirstLastPara="1" wrap="square" lIns="91425" tIns="0" rIns="91425" bIns="91425" anchor="t" anchorCtr="0">
            <a:spAutoFit/>
          </a:bodyPr>
          <a:lstStyle/>
          <a:p>
            <a:pPr marL="0" lvl="0" indent="0" algn="ctr" rtl="0">
              <a:lnSpc>
                <a:spcPct val="115000"/>
              </a:lnSpc>
              <a:buNone/>
            </a:pPr>
            <a:r>
              <a:rPr lang="en" sz="1200" b="1" dirty="0">
                <a:solidFill>
                  <a:schemeClr val="dk1"/>
                </a:solidFill>
              </a:rPr>
              <a:t>Hibiscus</a:t>
            </a:r>
            <a:endParaRPr sz="1200" b="1" dirty="0">
              <a:solidFill>
                <a:schemeClr val="dk2"/>
              </a:solidFill>
            </a:endParaRPr>
          </a:p>
        </p:txBody>
      </p:sp>
      <p:sp>
        <p:nvSpPr>
          <p:cNvPr id="809" name="Google Shape;809;p85"/>
          <p:cNvSpPr txBox="1"/>
          <p:nvPr/>
        </p:nvSpPr>
        <p:spPr>
          <a:xfrm>
            <a:off x="2740248" y="1546206"/>
            <a:ext cx="1135800" cy="517049"/>
          </a:xfrm>
          <a:prstGeom prst="rect">
            <a:avLst/>
          </a:prstGeom>
          <a:noFill/>
          <a:ln>
            <a:noFill/>
          </a:ln>
        </p:spPr>
        <p:txBody>
          <a:bodyPr spcFirstLastPara="1" wrap="square" lIns="91425" tIns="0" rIns="91425" bIns="91425" anchor="t" anchorCtr="0">
            <a:spAutoFit/>
          </a:bodyPr>
          <a:lstStyle/>
          <a:p>
            <a:pPr marL="0" lvl="0" indent="0" algn="ctr" rtl="0">
              <a:lnSpc>
                <a:spcPct val="115000"/>
              </a:lnSpc>
              <a:buNone/>
            </a:pPr>
            <a:r>
              <a:rPr lang="en" sz="1200" b="1" dirty="0">
                <a:solidFill>
                  <a:srgbClr val="001D35"/>
                </a:solidFill>
                <a:highlight>
                  <a:srgbClr val="FFFFFF"/>
                </a:highlight>
              </a:rPr>
              <a:t>Mountain Ebony</a:t>
            </a:r>
            <a:endParaRPr sz="1200" b="1" dirty="0">
              <a:solidFill>
                <a:schemeClr val="dk1"/>
              </a:solidFill>
            </a:endParaRPr>
          </a:p>
        </p:txBody>
      </p:sp>
      <p:sp>
        <p:nvSpPr>
          <p:cNvPr id="810" name="Google Shape;810;p85"/>
          <p:cNvSpPr txBox="1"/>
          <p:nvPr/>
        </p:nvSpPr>
        <p:spPr>
          <a:xfrm>
            <a:off x="3909475" y="1546225"/>
            <a:ext cx="1381800" cy="276900"/>
          </a:xfrm>
          <a:prstGeom prst="rect">
            <a:avLst/>
          </a:prstGeom>
          <a:noFill/>
          <a:ln>
            <a:noFill/>
          </a:ln>
        </p:spPr>
        <p:txBody>
          <a:bodyPr spcFirstLastPara="1" wrap="square" lIns="91425" tIns="0" rIns="91425" bIns="91425" anchor="t" anchorCtr="0">
            <a:spAutoFit/>
          </a:bodyPr>
          <a:lstStyle/>
          <a:p>
            <a:pPr marL="0" lvl="0" indent="0" algn="ctr" rtl="0">
              <a:spcBef>
                <a:spcPts val="0"/>
              </a:spcBef>
              <a:spcAft>
                <a:spcPts val="0"/>
              </a:spcAft>
              <a:buNone/>
            </a:pPr>
            <a:r>
              <a:rPr lang="en" sz="1200" b="1">
                <a:solidFill>
                  <a:srgbClr val="001D35"/>
                </a:solidFill>
                <a:highlight>
                  <a:srgbClr val="FFFFFF"/>
                </a:highlight>
              </a:rPr>
              <a:t>Devil's Tree</a:t>
            </a:r>
            <a:endParaRPr sz="1200" b="1">
              <a:solidFill>
                <a:schemeClr val="dk2"/>
              </a:solidFill>
            </a:endParaRPr>
          </a:p>
        </p:txBody>
      </p:sp>
      <p:sp>
        <p:nvSpPr>
          <p:cNvPr id="811" name="Google Shape;811;p85"/>
          <p:cNvSpPr txBox="1"/>
          <p:nvPr/>
        </p:nvSpPr>
        <p:spPr>
          <a:xfrm>
            <a:off x="5367295" y="1546216"/>
            <a:ext cx="997800" cy="517049"/>
          </a:xfrm>
          <a:prstGeom prst="rect">
            <a:avLst/>
          </a:prstGeom>
          <a:noFill/>
          <a:ln>
            <a:noFill/>
          </a:ln>
        </p:spPr>
        <p:txBody>
          <a:bodyPr spcFirstLastPara="1" wrap="square" lIns="91425" tIns="0" rIns="91425" bIns="91425" anchor="t" anchorCtr="0">
            <a:spAutoFit/>
          </a:bodyPr>
          <a:lstStyle/>
          <a:p>
            <a:pPr marL="0" lvl="0" indent="0" algn="ctr" rtl="0">
              <a:lnSpc>
                <a:spcPct val="115000"/>
              </a:lnSpc>
              <a:buNone/>
            </a:pPr>
            <a:r>
              <a:rPr lang="en" sz="1200" b="1" dirty="0">
                <a:solidFill>
                  <a:srgbClr val="001D35"/>
                </a:solidFill>
                <a:highlight>
                  <a:schemeClr val="lt1"/>
                </a:highlight>
              </a:rPr>
              <a:t>Kalanchoe Pinnata</a:t>
            </a:r>
            <a:endParaRPr sz="1200" b="1" dirty="0">
              <a:solidFill>
                <a:schemeClr val="dk1"/>
              </a:solidFill>
              <a:highlight>
                <a:schemeClr val="lt1"/>
              </a:highlight>
            </a:endParaRPr>
          </a:p>
        </p:txBody>
      </p:sp>
      <p:pic>
        <p:nvPicPr>
          <p:cNvPr id="812" name="Google Shape;812;p85"/>
          <p:cNvPicPr preferRelativeResize="0"/>
          <p:nvPr/>
        </p:nvPicPr>
        <p:blipFill rotWithShape="1">
          <a:blip r:embed="rId7">
            <a:alphaModFix/>
          </a:blip>
          <a:srcRect t="8095" b="8095"/>
          <a:stretch/>
        </p:blipFill>
        <p:spPr>
          <a:xfrm>
            <a:off x="6556853" y="498706"/>
            <a:ext cx="1135800" cy="951900"/>
          </a:xfrm>
          <a:prstGeom prst="roundRect">
            <a:avLst>
              <a:gd name="adj" fmla="val 14045"/>
            </a:avLst>
          </a:prstGeom>
          <a:noFill/>
          <a:ln>
            <a:noFill/>
          </a:ln>
        </p:spPr>
      </p:pic>
      <p:sp>
        <p:nvSpPr>
          <p:cNvPr id="813" name="Google Shape;813;p85"/>
          <p:cNvSpPr txBox="1"/>
          <p:nvPr/>
        </p:nvSpPr>
        <p:spPr>
          <a:xfrm>
            <a:off x="6466825" y="1546206"/>
            <a:ext cx="1381800" cy="304684"/>
          </a:xfrm>
          <a:prstGeom prst="rect">
            <a:avLst/>
          </a:prstGeom>
          <a:noFill/>
          <a:ln>
            <a:noFill/>
          </a:ln>
        </p:spPr>
        <p:txBody>
          <a:bodyPr spcFirstLastPara="1" wrap="square" lIns="91425" tIns="0" rIns="91425" bIns="91425" anchor="t" anchorCtr="0">
            <a:spAutoFit/>
          </a:bodyPr>
          <a:lstStyle/>
          <a:p>
            <a:pPr marL="0" lvl="0" indent="0" algn="ctr" rtl="0">
              <a:lnSpc>
                <a:spcPct val="115000"/>
              </a:lnSpc>
              <a:buNone/>
            </a:pPr>
            <a:r>
              <a:rPr lang="en" sz="1200" b="1" dirty="0">
                <a:solidFill>
                  <a:schemeClr val="dk1"/>
                </a:solidFill>
              </a:rPr>
              <a:t>MoonFlower</a:t>
            </a:r>
            <a:endParaRPr sz="1200" b="1" dirty="0">
              <a:solidFill>
                <a:schemeClr val="dk1"/>
              </a:solidFill>
            </a:endParaRPr>
          </a:p>
        </p:txBody>
      </p:sp>
      <p:sp>
        <p:nvSpPr>
          <p:cNvPr id="814" name="Google Shape;814;p85"/>
          <p:cNvSpPr txBox="1"/>
          <p:nvPr/>
        </p:nvSpPr>
        <p:spPr>
          <a:xfrm>
            <a:off x="1394050" y="2271125"/>
            <a:ext cx="6378300" cy="738633"/>
          </a:xfrm>
          <a:prstGeom prst="rect">
            <a:avLst/>
          </a:prstGeom>
          <a:solidFill>
            <a:srgbClr val="0B5394"/>
          </a:solidFill>
          <a:ln>
            <a:noFill/>
          </a:ln>
        </p:spPr>
        <p:txBody>
          <a:bodyPr spcFirstLastPara="1" wrap="square" lIns="91425" tIns="91425" rIns="91425" bIns="91425" anchor="t" anchorCtr="0">
            <a:spAutoFit/>
          </a:bodyPr>
          <a:lstStyle/>
          <a:p>
            <a:pPr marL="0" lvl="0" indent="0" algn="just" rtl="0">
              <a:lnSpc>
                <a:spcPct val="150000"/>
              </a:lnSpc>
              <a:buNone/>
            </a:pPr>
            <a:r>
              <a:rPr lang="en" sz="1200" b="1" dirty="0">
                <a:solidFill>
                  <a:schemeClr val="lt1"/>
                </a:solidFill>
              </a:rPr>
              <a:t>All these medicinal plants are considered highly important in local traditional medicine and Ayurveda.</a:t>
            </a:r>
            <a:endParaRPr sz="1800" dirty="0">
              <a:solidFill>
                <a:schemeClr val="lt1"/>
              </a:solidFill>
            </a:endParaRPr>
          </a:p>
        </p:txBody>
      </p:sp>
      <p:sp>
        <p:nvSpPr>
          <p:cNvPr id="815" name="Google Shape;815;p85"/>
          <p:cNvSpPr txBox="1"/>
          <p:nvPr/>
        </p:nvSpPr>
        <p:spPr>
          <a:xfrm>
            <a:off x="1353075" y="3257550"/>
            <a:ext cx="6378300" cy="923299"/>
          </a:xfrm>
          <a:prstGeom prst="rect">
            <a:avLst/>
          </a:prstGeom>
          <a:solidFill>
            <a:srgbClr val="F1C232"/>
          </a:solidFill>
          <a:ln>
            <a:noFill/>
          </a:ln>
        </p:spPr>
        <p:txBody>
          <a:bodyPr spcFirstLastPara="1" wrap="square" lIns="91425" tIns="91425" rIns="91425" bIns="91425" anchor="t" anchorCtr="0">
            <a:spAutoFit/>
          </a:bodyPr>
          <a:lstStyle/>
          <a:p>
            <a:pPr marL="0" lvl="0" indent="0" algn="l" rtl="0">
              <a:lnSpc>
                <a:spcPct val="150000"/>
              </a:lnSpc>
              <a:buNone/>
            </a:pPr>
            <a:r>
              <a:rPr lang="en" sz="1600" b="1" dirty="0">
                <a:solidFill>
                  <a:schemeClr val="dk1"/>
                </a:solidFill>
              </a:rPr>
              <a:t>In addition, the products that will primarily be produced for export are as follows:</a:t>
            </a:r>
            <a:endParaRPr sz="1600" dirty="0">
              <a:solidFill>
                <a:schemeClr val="dk2"/>
              </a:solidFill>
            </a:endParaRPr>
          </a:p>
        </p:txBody>
      </p:sp>
      <p:sp>
        <p:nvSpPr>
          <p:cNvPr id="816" name="Google Shape;816;p85"/>
          <p:cNvSpPr txBox="1"/>
          <p:nvPr/>
        </p:nvSpPr>
        <p:spPr>
          <a:xfrm>
            <a:off x="1311850" y="4156300"/>
            <a:ext cx="6764100" cy="646500"/>
          </a:xfrm>
          <a:prstGeom prst="rect">
            <a:avLst/>
          </a:prstGeom>
          <a:noFill/>
          <a:ln>
            <a:noFill/>
          </a:ln>
        </p:spPr>
        <p:txBody>
          <a:bodyPr spcFirstLastPara="1" wrap="square" lIns="91425" tIns="91425" rIns="91425" bIns="91425" anchor="t" anchorCtr="0">
            <a:spAutoFit/>
          </a:bodyPr>
          <a:lstStyle/>
          <a:p>
            <a:pPr marL="457200" lvl="0" indent="-304800" algn="l" rtl="0">
              <a:lnSpc>
                <a:spcPct val="150000"/>
              </a:lnSpc>
              <a:spcBef>
                <a:spcPts val="1200"/>
              </a:spcBef>
              <a:spcAft>
                <a:spcPts val="0"/>
              </a:spcAft>
              <a:buClr>
                <a:schemeClr val="dk1"/>
              </a:buClr>
              <a:buSzPts val="1200"/>
              <a:buChar char="●"/>
            </a:pPr>
            <a:r>
              <a:rPr lang="en" sz="1200" b="1">
                <a:solidFill>
                  <a:schemeClr val="dk1"/>
                </a:solidFill>
              </a:rPr>
              <a:t>Flowers and their products: </a:t>
            </a:r>
            <a:r>
              <a:rPr lang="en" sz="1200">
                <a:solidFill>
                  <a:schemeClr val="dk1"/>
                </a:solidFill>
              </a:rPr>
              <a:t>These will be used in the production of perfumes and other herbal products.</a:t>
            </a:r>
            <a:endParaRPr sz="1200">
              <a:solidFill>
                <a:schemeClr val="dk2"/>
              </a:solidFill>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820"/>
        <p:cNvGrpSpPr/>
        <p:nvPr/>
      </p:nvGrpSpPr>
      <p:grpSpPr>
        <a:xfrm>
          <a:off x="0" y="0"/>
          <a:ext cx="0" cy="0"/>
          <a:chOff x="0" y="0"/>
          <a:chExt cx="0" cy="0"/>
        </a:xfrm>
      </p:grpSpPr>
      <p:sp>
        <p:nvSpPr>
          <p:cNvPr id="821" name="Google Shape;821;p86"/>
          <p:cNvSpPr txBox="1"/>
          <p:nvPr/>
        </p:nvSpPr>
        <p:spPr>
          <a:xfrm>
            <a:off x="1311850" y="498700"/>
            <a:ext cx="6460500" cy="4679400"/>
          </a:xfrm>
          <a:prstGeom prst="rect">
            <a:avLst/>
          </a:prstGeom>
          <a:noFill/>
          <a:ln>
            <a:noFill/>
          </a:ln>
        </p:spPr>
        <p:txBody>
          <a:bodyPr spcFirstLastPara="1" wrap="square" lIns="91425" tIns="91425" rIns="91425" bIns="91425" anchor="t" anchorCtr="0">
            <a:spAutoFit/>
          </a:bodyPr>
          <a:lstStyle/>
          <a:p>
            <a:pPr marL="457200" lvl="0" indent="-304800" algn="just" rtl="0">
              <a:lnSpc>
                <a:spcPct val="150000"/>
              </a:lnSpc>
              <a:spcBef>
                <a:spcPts val="1200"/>
              </a:spcBef>
              <a:spcAft>
                <a:spcPts val="0"/>
              </a:spcAft>
              <a:buClr>
                <a:schemeClr val="dk1"/>
              </a:buClr>
              <a:buSzPts val="1200"/>
              <a:buChar char="●"/>
            </a:pPr>
            <a:r>
              <a:rPr lang="en" sz="1200" b="1">
                <a:solidFill>
                  <a:schemeClr val="dk1"/>
                </a:solidFill>
              </a:rPr>
              <a:t>Honey: </a:t>
            </a:r>
            <a:r>
              <a:rPr lang="en" sz="1200">
                <a:solidFill>
                  <a:schemeClr val="dk1"/>
                </a:solidFill>
              </a:rPr>
              <a:t>High-quality honey, which will be produced and prepared according to international market standards.</a:t>
            </a:r>
            <a:endParaRPr sz="1200">
              <a:solidFill>
                <a:schemeClr val="dk1"/>
              </a:solidFill>
            </a:endParaRPr>
          </a:p>
          <a:p>
            <a:pPr marL="457200" lvl="0" indent="-304800" algn="just" rtl="0">
              <a:lnSpc>
                <a:spcPct val="150000"/>
              </a:lnSpc>
              <a:spcBef>
                <a:spcPts val="0"/>
              </a:spcBef>
              <a:spcAft>
                <a:spcPts val="0"/>
              </a:spcAft>
              <a:buClr>
                <a:schemeClr val="dk1"/>
              </a:buClr>
              <a:buSzPts val="1200"/>
              <a:buChar char="●"/>
            </a:pPr>
            <a:r>
              <a:rPr lang="en" sz="1200" b="1">
                <a:solidFill>
                  <a:schemeClr val="dk1"/>
                </a:solidFill>
              </a:rPr>
              <a:t>Mushrooms: </a:t>
            </a:r>
            <a:r>
              <a:rPr lang="en" sz="1200">
                <a:solidFill>
                  <a:schemeClr val="dk1"/>
                </a:solidFill>
              </a:rPr>
              <a:t>Medicinal and edible mushrooms will be produced on a large scale using high-tech and multilayering techniques, with significant demand in foreign markets.</a:t>
            </a:r>
            <a:endParaRPr sz="1200">
              <a:solidFill>
                <a:schemeClr val="dk1"/>
              </a:solidFill>
            </a:endParaRPr>
          </a:p>
          <a:p>
            <a:pPr marL="457200" lvl="0" indent="-304800" algn="just" rtl="0">
              <a:lnSpc>
                <a:spcPct val="150000"/>
              </a:lnSpc>
              <a:spcBef>
                <a:spcPts val="0"/>
              </a:spcBef>
              <a:spcAft>
                <a:spcPts val="0"/>
              </a:spcAft>
              <a:buClr>
                <a:schemeClr val="dk1"/>
              </a:buClr>
              <a:buSzPts val="1200"/>
              <a:buChar char="●"/>
            </a:pPr>
            <a:r>
              <a:rPr lang="en" sz="1200" b="1">
                <a:solidFill>
                  <a:schemeClr val="dk1"/>
                </a:solidFill>
              </a:rPr>
              <a:t>Shrimp Production: </a:t>
            </a:r>
            <a:r>
              <a:rPr lang="en" sz="1200">
                <a:solidFill>
                  <a:schemeClr val="dk1"/>
                </a:solidFill>
              </a:rPr>
              <a:t>High-quality shrimp, specially produced on a large scale for export.</a:t>
            </a:r>
            <a:endParaRPr sz="1200">
              <a:solidFill>
                <a:schemeClr val="dk1"/>
              </a:solidFill>
            </a:endParaRPr>
          </a:p>
          <a:p>
            <a:pPr marL="457200" lvl="0" indent="-304800" algn="just" rtl="0">
              <a:lnSpc>
                <a:spcPct val="150000"/>
              </a:lnSpc>
              <a:spcBef>
                <a:spcPts val="0"/>
              </a:spcBef>
              <a:spcAft>
                <a:spcPts val="0"/>
              </a:spcAft>
              <a:buClr>
                <a:schemeClr val="dk1"/>
              </a:buClr>
              <a:buSzPts val="1200"/>
              <a:buChar char="●"/>
            </a:pPr>
            <a:r>
              <a:rPr lang="en" sz="1200" b="1">
                <a:solidFill>
                  <a:schemeClr val="dk1"/>
                </a:solidFill>
              </a:rPr>
              <a:t>Goat and Sheep Farming: </a:t>
            </a:r>
            <a:r>
              <a:rPr lang="en" sz="1200">
                <a:solidFill>
                  <a:schemeClr val="dk1"/>
                </a:solidFill>
              </a:rPr>
              <a:t>Conducted on a very large scale in rural areas, with milk, wool, and meat being exported in large quantities to international markets.</a:t>
            </a:r>
            <a:endParaRPr sz="1200">
              <a:solidFill>
                <a:schemeClr val="dk1"/>
              </a:solidFill>
            </a:endParaRPr>
          </a:p>
          <a:p>
            <a:pPr marL="457200" lvl="0" indent="-304800" algn="just" rtl="0">
              <a:lnSpc>
                <a:spcPct val="150000"/>
              </a:lnSpc>
              <a:spcBef>
                <a:spcPts val="0"/>
              </a:spcBef>
              <a:spcAft>
                <a:spcPts val="0"/>
              </a:spcAft>
              <a:buClr>
                <a:schemeClr val="dk1"/>
              </a:buClr>
              <a:buSzPts val="1200"/>
              <a:buChar char="●"/>
            </a:pPr>
            <a:r>
              <a:rPr lang="en" sz="1200" b="1">
                <a:solidFill>
                  <a:schemeClr val="dk1"/>
                </a:solidFill>
              </a:rPr>
              <a:t>Castor: </a:t>
            </a:r>
            <a:r>
              <a:rPr lang="en" sz="1200">
                <a:solidFill>
                  <a:schemeClr val="dk1"/>
                </a:solidFill>
              </a:rPr>
              <a:t>High-quality castor, produced on a large scale and used in industrial and pharmaceutical products.</a:t>
            </a:r>
            <a:endParaRPr sz="1200">
              <a:solidFill>
                <a:schemeClr val="dk1"/>
              </a:solidFill>
            </a:endParaRPr>
          </a:p>
          <a:p>
            <a:pPr marL="457200" lvl="0" indent="-304800" algn="just" rtl="0">
              <a:lnSpc>
                <a:spcPct val="150000"/>
              </a:lnSpc>
              <a:spcBef>
                <a:spcPts val="0"/>
              </a:spcBef>
              <a:spcAft>
                <a:spcPts val="0"/>
              </a:spcAft>
              <a:buClr>
                <a:schemeClr val="dk1"/>
              </a:buClr>
              <a:buSzPts val="1200"/>
              <a:buChar char="●"/>
            </a:pPr>
            <a:r>
              <a:rPr lang="en" sz="1200" b="1">
                <a:solidFill>
                  <a:schemeClr val="dk1"/>
                </a:solidFill>
              </a:rPr>
              <a:t>Aloe Vera: </a:t>
            </a:r>
            <a:r>
              <a:rPr lang="en" sz="1200">
                <a:solidFill>
                  <a:schemeClr val="dk1"/>
                </a:solidFill>
              </a:rPr>
              <a:t>Aloe vera production, which will be used in health and beauty products, with particularly high demand in international markets.</a:t>
            </a:r>
            <a:endParaRPr sz="1200">
              <a:solidFill>
                <a:schemeClr val="dk1"/>
              </a:solidFill>
            </a:endParaRPr>
          </a:p>
          <a:p>
            <a:pPr marL="457200" lvl="0" indent="-304800" algn="just" rtl="0">
              <a:lnSpc>
                <a:spcPct val="150000"/>
              </a:lnSpc>
              <a:spcBef>
                <a:spcPts val="0"/>
              </a:spcBef>
              <a:spcAft>
                <a:spcPts val="0"/>
              </a:spcAft>
              <a:buClr>
                <a:schemeClr val="dk1"/>
              </a:buClr>
              <a:buSzPts val="1200"/>
              <a:buChar char="●"/>
            </a:pPr>
            <a:r>
              <a:rPr lang="en" sz="1200" b="1">
                <a:solidFill>
                  <a:schemeClr val="dk1"/>
                </a:solidFill>
              </a:rPr>
              <a:t>Honey: </a:t>
            </a:r>
            <a:r>
              <a:rPr lang="en" sz="1200">
                <a:solidFill>
                  <a:schemeClr val="dk1"/>
                </a:solidFill>
              </a:rPr>
              <a:t>High-quality honey, produced naturally and according to high standards on a large scale, with significant demand in foreign markets.</a:t>
            </a:r>
            <a:endParaRPr sz="1200">
              <a:solidFill>
                <a:schemeClr val="dk1"/>
              </a:solidFill>
            </a:endParaRPr>
          </a:p>
          <a:p>
            <a:pPr marL="457200" lvl="0" indent="0" algn="just" rtl="0">
              <a:lnSpc>
                <a:spcPct val="150000"/>
              </a:lnSpc>
              <a:spcBef>
                <a:spcPts val="1200"/>
              </a:spcBef>
              <a:spcAft>
                <a:spcPts val="1200"/>
              </a:spcAft>
              <a:buNone/>
            </a:pPr>
            <a:endParaRPr sz="1200" b="1">
              <a:solidFill>
                <a:schemeClr val="dk1"/>
              </a:solidFill>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825"/>
        <p:cNvGrpSpPr/>
        <p:nvPr/>
      </p:nvGrpSpPr>
      <p:grpSpPr>
        <a:xfrm>
          <a:off x="0" y="0"/>
          <a:ext cx="0" cy="0"/>
          <a:chOff x="0" y="0"/>
          <a:chExt cx="0" cy="0"/>
        </a:xfrm>
      </p:grpSpPr>
      <p:sp>
        <p:nvSpPr>
          <p:cNvPr id="826" name="Google Shape;826;p87"/>
          <p:cNvSpPr txBox="1"/>
          <p:nvPr/>
        </p:nvSpPr>
        <p:spPr>
          <a:xfrm>
            <a:off x="2743950" y="419100"/>
            <a:ext cx="3656100" cy="320100"/>
          </a:xfrm>
          <a:prstGeom prst="rect">
            <a:avLst/>
          </a:prstGeom>
          <a:solidFill>
            <a:srgbClr val="0B539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b="1">
                <a:solidFill>
                  <a:schemeClr val="lt1"/>
                </a:solidFill>
              </a:rPr>
              <a:t>1. Mushroom</a:t>
            </a:r>
            <a:endParaRPr b="1">
              <a:solidFill>
                <a:schemeClr val="lt1"/>
              </a:solidFill>
            </a:endParaRPr>
          </a:p>
        </p:txBody>
      </p:sp>
      <p:sp>
        <p:nvSpPr>
          <p:cNvPr id="827" name="Google Shape;827;p87"/>
          <p:cNvSpPr txBox="1"/>
          <p:nvPr/>
        </p:nvSpPr>
        <p:spPr>
          <a:xfrm>
            <a:off x="3936300" y="750940"/>
            <a:ext cx="3836100" cy="2602200"/>
          </a:xfrm>
          <a:prstGeom prst="rect">
            <a:avLst/>
          </a:prstGeom>
          <a:noFill/>
          <a:ln>
            <a:noFill/>
          </a:ln>
        </p:spPr>
        <p:txBody>
          <a:bodyPr spcFirstLastPara="1" wrap="square" lIns="0" tIns="0" rIns="0" bIns="0" anchor="t" anchorCtr="0">
            <a:spAutoFit/>
          </a:bodyPr>
          <a:lstStyle/>
          <a:p>
            <a:pPr marL="274320" lvl="0" indent="-213359" algn="just" rtl="0">
              <a:lnSpc>
                <a:spcPct val="130000"/>
              </a:lnSpc>
              <a:spcBef>
                <a:spcPts val="1000"/>
              </a:spcBef>
              <a:spcAft>
                <a:spcPts val="0"/>
              </a:spcAft>
              <a:buClr>
                <a:schemeClr val="dk1"/>
              </a:buClr>
              <a:buSzPts val="1200"/>
              <a:buChar char="➔"/>
            </a:pPr>
            <a:r>
              <a:rPr lang="en" sz="1200" b="1" dirty="0">
                <a:solidFill>
                  <a:schemeClr val="dk1"/>
                </a:solidFill>
              </a:rPr>
              <a:t>Types: </a:t>
            </a:r>
            <a:r>
              <a:rPr lang="en" sz="1200" dirty="0">
                <a:solidFill>
                  <a:schemeClr val="dk1"/>
                </a:solidFill>
              </a:rPr>
              <a:t>Button Mushroom, Shiitake Mushroom, and Oyster Mushroom</a:t>
            </a:r>
            <a:endParaRPr sz="1200" dirty="0">
              <a:solidFill>
                <a:schemeClr val="dk1"/>
              </a:solidFill>
            </a:endParaRPr>
          </a:p>
          <a:p>
            <a:pPr marL="274320" lvl="0" indent="-213359" algn="just" rtl="0">
              <a:lnSpc>
                <a:spcPct val="130000"/>
              </a:lnSpc>
              <a:spcBef>
                <a:spcPts val="1000"/>
              </a:spcBef>
              <a:spcAft>
                <a:spcPts val="0"/>
              </a:spcAft>
              <a:buClr>
                <a:schemeClr val="dk1"/>
              </a:buClr>
              <a:buSzPts val="1200"/>
              <a:buChar char="➔"/>
            </a:pPr>
            <a:r>
              <a:rPr lang="en" sz="1200" b="1" dirty="0">
                <a:solidFill>
                  <a:schemeClr val="dk1"/>
                </a:solidFill>
              </a:rPr>
              <a:t>Foreign Demand: </a:t>
            </a:r>
            <a:r>
              <a:rPr lang="en" sz="1200" dirty="0">
                <a:solidFill>
                  <a:schemeClr val="dk1"/>
                </a:solidFill>
              </a:rPr>
              <a:t>Mushrooms are rich in nutrition and are in high demand in countries like Europe, the United States, and Japan.</a:t>
            </a:r>
            <a:endParaRPr sz="1200" dirty="0">
              <a:solidFill>
                <a:schemeClr val="dk1"/>
              </a:solidFill>
            </a:endParaRPr>
          </a:p>
          <a:p>
            <a:pPr marL="274320" lvl="0" indent="-213359" algn="just" rtl="0">
              <a:lnSpc>
                <a:spcPct val="130000"/>
              </a:lnSpc>
              <a:spcBef>
                <a:spcPts val="1000"/>
              </a:spcBef>
              <a:spcAft>
                <a:spcPts val="250"/>
              </a:spcAft>
              <a:buClr>
                <a:schemeClr val="dk1"/>
              </a:buClr>
              <a:buSzPts val="1200"/>
              <a:buChar char="➔"/>
            </a:pPr>
            <a:r>
              <a:rPr lang="en" sz="1200" dirty="0">
                <a:solidFill>
                  <a:schemeClr val="dk1"/>
                </a:solidFill>
              </a:rPr>
              <a:t>The entire process from mushroom production to export will provide employment to approximately 80% of individuals who are at the back of the employment race, with limited education or those who are illiterate.</a:t>
            </a:r>
            <a:endParaRPr sz="1200" dirty="0">
              <a:solidFill>
                <a:schemeClr val="dk1"/>
              </a:solidFill>
            </a:endParaRPr>
          </a:p>
        </p:txBody>
      </p:sp>
      <p:pic>
        <p:nvPicPr>
          <p:cNvPr id="828" name="Google Shape;828;p87"/>
          <p:cNvPicPr preferRelativeResize="0"/>
          <p:nvPr/>
        </p:nvPicPr>
        <p:blipFill rotWithShape="1">
          <a:blip r:embed="rId3">
            <a:alphaModFix/>
          </a:blip>
          <a:srcRect l="21543" r="21537"/>
          <a:stretch/>
        </p:blipFill>
        <p:spPr>
          <a:xfrm>
            <a:off x="1371600" y="863508"/>
            <a:ext cx="2470800" cy="2388000"/>
          </a:xfrm>
          <a:prstGeom prst="roundRect">
            <a:avLst>
              <a:gd name="adj" fmla="val 14045"/>
            </a:avLst>
          </a:prstGeom>
          <a:noFill/>
          <a:ln>
            <a:noFill/>
          </a:ln>
        </p:spPr>
      </p:pic>
      <p:sp>
        <p:nvSpPr>
          <p:cNvPr id="829" name="Google Shape;829;p87"/>
          <p:cNvSpPr txBox="1"/>
          <p:nvPr/>
        </p:nvSpPr>
        <p:spPr>
          <a:xfrm>
            <a:off x="1371600" y="3234426"/>
            <a:ext cx="6400800" cy="1754700"/>
          </a:xfrm>
          <a:prstGeom prst="rect">
            <a:avLst/>
          </a:prstGeom>
          <a:noFill/>
          <a:ln>
            <a:noFill/>
          </a:ln>
        </p:spPr>
        <p:txBody>
          <a:bodyPr spcFirstLastPara="1" wrap="square" lIns="91425" tIns="91425" rIns="91425" bIns="91425" anchor="t" anchorCtr="0">
            <a:spAutoFit/>
          </a:bodyPr>
          <a:lstStyle/>
          <a:p>
            <a:pPr marL="457200" lvl="0" indent="-304800" algn="just" rtl="0">
              <a:lnSpc>
                <a:spcPct val="150000"/>
              </a:lnSpc>
              <a:spcBef>
                <a:spcPts val="1200"/>
              </a:spcBef>
              <a:spcAft>
                <a:spcPts val="0"/>
              </a:spcAft>
              <a:buClr>
                <a:schemeClr val="dk1"/>
              </a:buClr>
              <a:buSzPts val="1200"/>
              <a:buChar char="➔"/>
            </a:pPr>
            <a:r>
              <a:rPr lang="en" sz="1200" dirty="0">
                <a:solidFill>
                  <a:schemeClr val="dk1"/>
                </a:solidFill>
              </a:rPr>
              <a:t>Using </a:t>
            </a:r>
            <a:r>
              <a:rPr lang="en" sz="1200" b="1" dirty="0">
                <a:solidFill>
                  <a:schemeClr val="dk1"/>
                </a:solidFill>
              </a:rPr>
              <a:t>multi-layer farming and advanced techniques</a:t>
            </a:r>
            <a:r>
              <a:rPr lang="en" sz="1200" dirty="0">
                <a:solidFill>
                  <a:schemeClr val="dk1"/>
                </a:solidFill>
              </a:rPr>
              <a:t>, the mushroom production capacity will be increased several times. For this purpose, 1000 large and specialized greenhouses will be constructed, where </a:t>
            </a:r>
            <a:r>
              <a:rPr lang="en" sz="1200" b="1" dirty="0">
                <a:solidFill>
                  <a:schemeClr val="dk1"/>
                </a:solidFill>
              </a:rPr>
              <a:t>export-quality</a:t>
            </a:r>
            <a:r>
              <a:rPr lang="en" sz="1200" dirty="0">
                <a:solidFill>
                  <a:schemeClr val="dk1"/>
                </a:solidFill>
              </a:rPr>
              <a:t> mushrooms will be produced. Under this project, the annual production and export of mushrooms will reach approximately </a:t>
            </a:r>
            <a:r>
              <a:rPr lang="en" sz="1200" b="1" dirty="0">
                <a:solidFill>
                  <a:schemeClr val="dk1"/>
                </a:solidFill>
              </a:rPr>
              <a:t>1000 to 1200 crore (USD)</a:t>
            </a:r>
            <a:r>
              <a:rPr lang="en" sz="1200" dirty="0">
                <a:solidFill>
                  <a:schemeClr val="dk1"/>
                </a:solidFill>
              </a:rPr>
              <a:t>, with these mushrooms specifically being delivered to European markets.</a:t>
            </a:r>
            <a:endParaRPr sz="1200" dirty="0">
              <a:solidFill>
                <a:schemeClr val="dk2"/>
              </a:solidFill>
            </a:endParaRP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833"/>
        <p:cNvGrpSpPr/>
        <p:nvPr/>
      </p:nvGrpSpPr>
      <p:grpSpPr>
        <a:xfrm>
          <a:off x="0" y="0"/>
          <a:ext cx="0" cy="0"/>
          <a:chOff x="0" y="0"/>
          <a:chExt cx="0" cy="0"/>
        </a:xfrm>
      </p:grpSpPr>
      <p:sp>
        <p:nvSpPr>
          <p:cNvPr id="834" name="Google Shape;834;p88"/>
          <p:cNvSpPr txBox="1"/>
          <p:nvPr/>
        </p:nvSpPr>
        <p:spPr>
          <a:xfrm>
            <a:off x="2743950" y="1472072"/>
            <a:ext cx="3893400" cy="320100"/>
          </a:xfrm>
          <a:prstGeom prst="rect">
            <a:avLst/>
          </a:prstGeom>
          <a:solidFill>
            <a:srgbClr val="0B5394"/>
          </a:solidFill>
          <a:ln>
            <a:noFill/>
          </a:ln>
        </p:spPr>
        <p:txBody>
          <a:bodyPr spcFirstLastPara="1" wrap="square" lIns="91425" tIns="91425" rIns="91425" bIns="91425" anchor="ctr" anchorCtr="0">
            <a:noAutofit/>
          </a:bodyPr>
          <a:lstStyle/>
          <a:p>
            <a:pPr marL="0" lvl="0" indent="0" algn="ctr" rtl="0">
              <a:lnSpc>
                <a:spcPct val="150000"/>
              </a:lnSpc>
              <a:spcBef>
                <a:spcPts val="0"/>
              </a:spcBef>
              <a:spcAft>
                <a:spcPts val="0"/>
              </a:spcAft>
              <a:buNone/>
            </a:pPr>
            <a:r>
              <a:rPr lang="en" b="1" dirty="0">
                <a:solidFill>
                  <a:schemeClr val="lt1"/>
                </a:solidFill>
              </a:rPr>
              <a:t>2.  Castor</a:t>
            </a:r>
            <a:r>
              <a:rPr lang="en" dirty="0">
                <a:solidFill>
                  <a:schemeClr val="lt1"/>
                </a:solidFill>
              </a:rPr>
              <a:t> With </a:t>
            </a:r>
            <a:r>
              <a:rPr lang="en" b="1" dirty="0">
                <a:solidFill>
                  <a:schemeClr val="lt1"/>
                </a:solidFill>
              </a:rPr>
              <a:t>Aloe Vera</a:t>
            </a:r>
            <a:endParaRPr b="1" dirty="0">
              <a:solidFill>
                <a:schemeClr val="lt1"/>
              </a:solidFill>
            </a:endParaRPr>
          </a:p>
        </p:txBody>
      </p:sp>
      <p:sp>
        <p:nvSpPr>
          <p:cNvPr id="835" name="Google Shape;835;p88"/>
          <p:cNvSpPr txBox="1"/>
          <p:nvPr/>
        </p:nvSpPr>
        <p:spPr>
          <a:xfrm>
            <a:off x="3879000" y="1892400"/>
            <a:ext cx="3893400" cy="3183000"/>
          </a:xfrm>
          <a:prstGeom prst="rect">
            <a:avLst/>
          </a:prstGeom>
          <a:noFill/>
          <a:ln>
            <a:noFill/>
          </a:ln>
        </p:spPr>
        <p:txBody>
          <a:bodyPr spcFirstLastPara="1" wrap="square" lIns="0" tIns="0" rIns="0" bIns="0" anchor="t" anchorCtr="0">
            <a:spAutoFit/>
          </a:bodyPr>
          <a:lstStyle/>
          <a:p>
            <a:pPr marL="457200" lvl="0" indent="-304800" algn="just" rtl="0">
              <a:lnSpc>
                <a:spcPct val="140000"/>
              </a:lnSpc>
              <a:spcAft>
                <a:spcPts val="0"/>
              </a:spcAft>
              <a:buClr>
                <a:schemeClr val="dk1"/>
              </a:buClr>
              <a:buSzPts val="1200"/>
              <a:buChar char="➔"/>
            </a:pPr>
            <a:r>
              <a:rPr lang="en" sz="1200" dirty="0">
                <a:solidFill>
                  <a:schemeClr val="dk1"/>
                </a:solidFill>
              </a:rPr>
              <a:t>Both Castor and Aloe Vera crops can be grown on unused, barren, or uncultivated lands — lands that are typically not used for traditional agriculture. While these crops may not have much significance in traditional farming, they are in high demand in the international market.</a:t>
            </a:r>
            <a:endParaRPr sz="1200" dirty="0">
              <a:solidFill>
                <a:schemeClr val="dk1"/>
              </a:solidFill>
            </a:endParaRPr>
          </a:p>
          <a:p>
            <a:pPr marL="457200" lvl="0" indent="-304800" algn="just" rtl="0">
              <a:lnSpc>
                <a:spcPct val="140000"/>
              </a:lnSpc>
              <a:spcAft>
                <a:spcPts val="0"/>
              </a:spcAft>
              <a:buClr>
                <a:schemeClr val="dk1"/>
              </a:buClr>
              <a:buSzPts val="1200"/>
              <a:buChar char="➔"/>
            </a:pPr>
            <a:r>
              <a:rPr lang="en" sz="1200" dirty="0">
                <a:solidFill>
                  <a:schemeClr val="dk1"/>
                </a:solidFill>
              </a:rPr>
              <a:t>In Europe, they are particularly imported for beauty products. Under the Vananchal Udyam Shakti initiative, our plan is to produce Castor and Aloe Vera on such barren, underdeveloped, and vacant lands, with an annual production goal of... (Please provide the remaining information if needed).</a:t>
            </a:r>
            <a:endParaRPr sz="1200" dirty="0">
              <a:solidFill>
                <a:schemeClr val="dk1"/>
              </a:solidFill>
            </a:endParaRPr>
          </a:p>
        </p:txBody>
      </p:sp>
      <p:pic>
        <p:nvPicPr>
          <p:cNvPr id="836" name="Google Shape;836;p88"/>
          <p:cNvPicPr preferRelativeResize="0"/>
          <p:nvPr/>
        </p:nvPicPr>
        <p:blipFill rotWithShape="1">
          <a:blip r:embed="rId3">
            <a:alphaModFix/>
          </a:blip>
          <a:srcRect l="16129" r="16129"/>
          <a:stretch/>
        </p:blipFill>
        <p:spPr>
          <a:xfrm>
            <a:off x="1371600" y="1942650"/>
            <a:ext cx="2553000" cy="2442300"/>
          </a:xfrm>
          <a:prstGeom prst="roundRect">
            <a:avLst>
              <a:gd name="adj" fmla="val 14045"/>
            </a:avLst>
          </a:prstGeom>
          <a:noFill/>
          <a:ln>
            <a:noFill/>
          </a:ln>
        </p:spPr>
      </p:pic>
      <p:sp>
        <p:nvSpPr>
          <p:cNvPr id="837" name="Google Shape;837;p88"/>
          <p:cNvSpPr txBox="1"/>
          <p:nvPr/>
        </p:nvSpPr>
        <p:spPr>
          <a:xfrm>
            <a:off x="1411525" y="458150"/>
            <a:ext cx="6360900" cy="1015632"/>
          </a:xfrm>
          <a:prstGeom prst="rect">
            <a:avLst/>
          </a:prstGeom>
          <a:noFill/>
          <a:ln>
            <a:noFill/>
          </a:ln>
        </p:spPr>
        <p:txBody>
          <a:bodyPr spcFirstLastPara="1" wrap="square" lIns="91425" tIns="91425" rIns="91425" bIns="91425" anchor="t" anchorCtr="0">
            <a:spAutoFit/>
          </a:bodyPr>
          <a:lstStyle/>
          <a:p>
            <a:pPr marL="457200" lvl="0" indent="-304800" algn="l" rtl="0">
              <a:lnSpc>
                <a:spcPct val="150000"/>
              </a:lnSpc>
              <a:spcAft>
                <a:spcPts val="0"/>
              </a:spcAft>
              <a:buClr>
                <a:schemeClr val="dk1"/>
              </a:buClr>
              <a:buSzPts val="1200"/>
              <a:buChar char="➔"/>
            </a:pPr>
            <a:r>
              <a:rPr lang="en" sz="1200" dirty="0">
                <a:solidFill>
                  <a:schemeClr val="dk1"/>
                </a:solidFill>
              </a:rPr>
              <a:t>Under the </a:t>
            </a:r>
            <a:r>
              <a:rPr lang="en" sz="1200" b="1" dirty="0">
                <a:solidFill>
                  <a:schemeClr val="dk1"/>
                </a:solidFill>
              </a:rPr>
              <a:t>Vananchal Udyam Shakti</a:t>
            </a:r>
            <a:r>
              <a:rPr lang="en" sz="1200" dirty="0">
                <a:solidFill>
                  <a:schemeClr val="dk1"/>
                </a:solidFill>
              </a:rPr>
              <a:t> project, mushroom production and export will create approximately </a:t>
            </a:r>
            <a:r>
              <a:rPr lang="en" sz="1200" b="1" dirty="0">
                <a:solidFill>
                  <a:schemeClr val="dk1"/>
                </a:solidFill>
              </a:rPr>
              <a:t>15,000 to 20,000 direct employment </a:t>
            </a:r>
            <a:r>
              <a:rPr lang="en" sz="1200" dirty="0">
                <a:solidFill>
                  <a:schemeClr val="dk1"/>
                </a:solidFill>
              </a:rPr>
              <a:t>opportunities and </a:t>
            </a:r>
            <a:r>
              <a:rPr lang="en" sz="1200" b="1" dirty="0">
                <a:solidFill>
                  <a:schemeClr val="dk1"/>
                </a:solidFill>
              </a:rPr>
              <a:t>2,000 to 3,000 indirect employment</a:t>
            </a:r>
            <a:r>
              <a:rPr lang="en" sz="1200" dirty="0">
                <a:solidFill>
                  <a:schemeClr val="dk1"/>
                </a:solidFill>
              </a:rPr>
              <a:t> opportunities.</a:t>
            </a:r>
            <a:endParaRPr sz="1200" dirty="0">
              <a:solidFill>
                <a:schemeClr val="dk2"/>
              </a:solidFill>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841"/>
        <p:cNvGrpSpPr/>
        <p:nvPr/>
      </p:nvGrpSpPr>
      <p:grpSpPr>
        <a:xfrm>
          <a:off x="0" y="0"/>
          <a:ext cx="0" cy="0"/>
          <a:chOff x="0" y="0"/>
          <a:chExt cx="0" cy="0"/>
        </a:xfrm>
      </p:grpSpPr>
      <p:sp>
        <p:nvSpPr>
          <p:cNvPr id="842" name="Google Shape;842;p89"/>
          <p:cNvSpPr txBox="1"/>
          <p:nvPr/>
        </p:nvSpPr>
        <p:spPr>
          <a:xfrm>
            <a:off x="1376300" y="433725"/>
            <a:ext cx="6396000" cy="1200600"/>
          </a:xfrm>
          <a:prstGeom prst="rect">
            <a:avLst/>
          </a:prstGeom>
          <a:noFill/>
          <a:ln>
            <a:noFill/>
          </a:ln>
        </p:spPr>
        <p:txBody>
          <a:bodyPr spcFirstLastPara="1" wrap="square" lIns="91425" tIns="91425" rIns="91425" bIns="91425" anchor="t" anchorCtr="0">
            <a:spAutoFit/>
          </a:bodyPr>
          <a:lstStyle/>
          <a:p>
            <a:pPr marL="0" lvl="0" indent="0" algn="just" rtl="0">
              <a:lnSpc>
                <a:spcPct val="150000"/>
              </a:lnSpc>
              <a:spcBef>
                <a:spcPts val="0"/>
              </a:spcBef>
              <a:spcAft>
                <a:spcPts val="0"/>
              </a:spcAft>
              <a:buNone/>
            </a:pPr>
            <a:r>
              <a:rPr lang="en" sz="1200" b="1" dirty="0">
                <a:solidFill>
                  <a:schemeClr val="dk1"/>
                </a:solidFill>
              </a:rPr>
              <a:t>500 - 700 crores (USD $60-80 million)</a:t>
            </a:r>
            <a:r>
              <a:rPr lang="en" sz="1200" dirty="0">
                <a:solidFill>
                  <a:schemeClr val="dk1"/>
                </a:solidFill>
              </a:rPr>
              <a:t>. </a:t>
            </a:r>
            <a:r>
              <a:rPr lang="en" sz="1200" b="1" dirty="0">
                <a:solidFill>
                  <a:schemeClr val="dk1"/>
                </a:solidFill>
              </a:rPr>
              <a:t>Softa</a:t>
            </a:r>
            <a:r>
              <a:rPr lang="en" sz="1200" dirty="0">
                <a:solidFill>
                  <a:schemeClr val="dk1"/>
                </a:solidFill>
              </a:rPr>
              <a:t> has the capability to easily accomplish this through its research and use of high technology, Softa aims to export castor and aloe vera produce worth </a:t>
            </a:r>
            <a:r>
              <a:rPr lang="en" sz="1200" b="1" dirty="0">
                <a:solidFill>
                  <a:schemeClr val="dk1"/>
                </a:solidFill>
              </a:rPr>
              <a:t>1000 crores</a:t>
            </a:r>
            <a:r>
              <a:rPr lang="en" sz="1200" dirty="0">
                <a:solidFill>
                  <a:schemeClr val="dk1"/>
                </a:solidFill>
              </a:rPr>
              <a:t> from Jharkhand in the coming time, along with this, </a:t>
            </a:r>
            <a:r>
              <a:rPr lang="en" sz="1200" b="1" dirty="0">
                <a:solidFill>
                  <a:schemeClr val="dk1"/>
                </a:solidFill>
              </a:rPr>
              <a:t>8000 - 10000 direct and 1000 - 1500 indirect jobs</a:t>
            </a:r>
            <a:r>
              <a:rPr lang="en" sz="1200" dirty="0">
                <a:solidFill>
                  <a:schemeClr val="dk1"/>
                </a:solidFill>
              </a:rPr>
              <a:t> will be created in the rural area.</a:t>
            </a:r>
            <a:endParaRPr sz="1200" dirty="0">
              <a:solidFill>
                <a:schemeClr val="dk2"/>
              </a:solidFill>
            </a:endParaRPr>
          </a:p>
        </p:txBody>
      </p:sp>
      <p:sp>
        <p:nvSpPr>
          <p:cNvPr id="843" name="Google Shape;843;p89"/>
          <p:cNvSpPr txBox="1"/>
          <p:nvPr/>
        </p:nvSpPr>
        <p:spPr>
          <a:xfrm>
            <a:off x="1775100" y="1727610"/>
            <a:ext cx="5593800" cy="320100"/>
          </a:xfrm>
          <a:prstGeom prst="rect">
            <a:avLst/>
          </a:prstGeom>
          <a:solidFill>
            <a:srgbClr val="0B5394"/>
          </a:solid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 b="1">
                <a:solidFill>
                  <a:schemeClr val="lt1"/>
                </a:solidFill>
              </a:rPr>
              <a:t>3 . Master Plan for Honey Production with Modern Technology</a:t>
            </a:r>
            <a:endParaRPr b="1">
              <a:solidFill>
                <a:schemeClr val="lt1"/>
              </a:solidFill>
            </a:endParaRPr>
          </a:p>
        </p:txBody>
      </p:sp>
      <p:sp>
        <p:nvSpPr>
          <p:cNvPr id="844" name="Google Shape;844;p89"/>
          <p:cNvSpPr txBox="1"/>
          <p:nvPr/>
        </p:nvSpPr>
        <p:spPr>
          <a:xfrm>
            <a:off x="4006775" y="2111083"/>
            <a:ext cx="3765600" cy="3046988"/>
          </a:xfrm>
          <a:prstGeom prst="rect">
            <a:avLst/>
          </a:prstGeom>
          <a:noFill/>
          <a:ln>
            <a:noFill/>
          </a:ln>
        </p:spPr>
        <p:txBody>
          <a:bodyPr spcFirstLastPara="1" wrap="square" lIns="0" tIns="0" rIns="0" bIns="0" anchor="t" anchorCtr="0">
            <a:spAutoFit/>
          </a:bodyPr>
          <a:lstStyle/>
          <a:p>
            <a:pPr marL="457200" lvl="0" indent="-304800" algn="just" rtl="0">
              <a:lnSpc>
                <a:spcPct val="150000"/>
              </a:lnSpc>
              <a:spcAft>
                <a:spcPts val="0"/>
              </a:spcAft>
              <a:buClr>
                <a:schemeClr val="dk1"/>
              </a:buClr>
              <a:buSzPts val="1200"/>
              <a:buChar char="➔"/>
            </a:pPr>
            <a:r>
              <a:rPr lang="en" sz="1200" dirty="0">
                <a:solidFill>
                  <a:schemeClr val="dk1"/>
                </a:solidFill>
              </a:rPr>
              <a:t>By using modern technology and multi layering techniques, honey production will </a:t>
            </a:r>
            <a:r>
              <a:rPr lang="en" sz="1200" b="1" dirty="0">
                <a:solidFill>
                  <a:schemeClr val="dk1"/>
                </a:solidFill>
              </a:rPr>
              <a:t>increase 10-12 times</a:t>
            </a:r>
            <a:r>
              <a:rPr lang="en" sz="1200" dirty="0">
                <a:solidFill>
                  <a:schemeClr val="dk1"/>
                </a:solidFill>
              </a:rPr>
              <a:t> compared to traditional methods. Under the </a:t>
            </a:r>
            <a:r>
              <a:rPr lang="en" sz="1200" b="1" dirty="0">
                <a:solidFill>
                  <a:schemeClr val="dk1"/>
                </a:solidFill>
              </a:rPr>
              <a:t>Vananchal Udyam Shakti </a:t>
            </a:r>
            <a:r>
              <a:rPr lang="en" sz="1200" dirty="0">
                <a:solidFill>
                  <a:schemeClr val="dk1"/>
                </a:solidFill>
              </a:rPr>
              <a:t>project, </a:t>
            </a:r>
            <a:r>
              <a:rPr lang="en" sz="1200" b="1" dirty="0">
                <a:solidFill>
                  <a:schemeClr val="dk1"/>
                </a:solidFill>
              </a:rPr>
              <a:t>Softa</a:t>
            </a:r>
            <a:r>
              <a:rPr lang="en" sz="1200" dirty="0">
                <a:solidFill>
                  <a:schemeClr val="dk1"/>
                </a:solidFill>
              </a:rPr>
              <a:t> will establish approximately </a:t>
            </a:r>
            <a:r>
              <a:rPr lang="en" sz="1200" b="1" dirty="0">
                <a:solidFill>
                  <a:schemeClr val="dk1"/>
                </a:solidFill>
              </a:rPr>
              <a:t>1,500 large honey farms</a:t>
            </a:r>
            <a:r>
              <a:rPr lang="en" sz="1200" dirty="0">
                <a:solidFill>
                  <a:schemeClr val="dk1"/>
                </a:solidFill>
              </a:rPr>
              <a:t> in rural areas, utilizing advanced technology and multilayering.</a:t>
            </a:r>
            <a:endParaRPr sz="1200" dirty="0">
              <a:solidFill>
                <a:schemeClr val="dk1"/>
              </a:solidFill>
            </a:endParaRPr>
          </a:p>
          <a:p>
            <a:pPr marL="457200" lvl="0" indent="-304800" algn="l" rtl="0">
              <a:lnSpc>
                <a:spcPct val="150000"/>
              </a:lnSpc>
              <a:spcBef>
                <a:spcPts val="0"/>
              </a:spcBef>
              <a:spcAft>
                <a:spcPts val="0"/>
              </a:spcAft>
              <a:buClr>
                <a:schemeClr val="dk1"/>
              </a:buClr>
              <a:buSzPts val="1200"/>
              <a:buChar char="➔"/>
            </a:pPr>
            <a:r>
              <a:rPr lang="en" sz="1200" dirty="0">
                <a:solidFill>
                  <a:schemeClr val="dk1"/>
                </a:solidFill>
              </a:rPr>
              <a:t>The annual production capacity of these farms will be </a:t>
            </a:r>
            <a:r>
              <a:rPr lang="en" sz="1200" b="1" dirty="0">
                <a:solidFill>
                  <a:schemeClr val="dk1"/>
                </a:solidFill>
              </a:rPr>
              <a:t>20,000 - 25,000 tons</a:t>
            </a:r>
            <a:r>
              <a:rPr lang="en" sz="1200" dirty="0">
                <a:solidFill>
                  <a:schemeClr val="dk1"/>
                </a:solidFill>
              </a:rPr>
              <a:t> of honey, with an export value ranging from </a:t>
            </a:r>
            <a:r>
              <a:rPr lang="en" sz="1200" b="1" dirty="0">
                <a:solidFill>
                  <a:schemeClr val="dk1"/>
                </a:solidFill>
              </a:rPr>
              <a:t>800 - 1000 crore USD </a:t>
            </a:r>
            <a:r>
              <a:rPr lang="en" sz="1200" dirty="0">
                <a:solidFill>
                  <a:schemeClr val="dk1"/>
                </a:solidFill>
              </a:rPr>
              <a:t>(approximately </a:t>
            </a:r>
            <a:r>
              <a:rPr lang="en" sz="1200" b="1" dirty="0">
                <a:solidFill>
                  <a:schemeClr val="dk1"/>
                </a:solidFill>
              </a:rPr>
              <a:t>10 - 12 million dollars</a:t>
            </a:r>
            <a:r>
              <a:rPr lang="en" sz="1200" dirty="0">
                <a:solidFill>
                  <a:schemeClr val="dk1"/>
                </a:solidFill>
              </a:rPr>
              <a:t>).</a:t>
            </a:r>
            <a:endParaRPr sz="1200" dirty="0">
              <a:solidFill>
                <a:schemeClr val="dk1"/>
              </a:solidFill>
            </a:endParaRPr>
          </a:p>
        </p:txBody>
      </p:sp>
      <p:pic>
        <p:nvPicPr>
          <p:cNvPr id="845" name="Google Shape;845;p89"/>
          <p:cNvPicPr preferRelativeResize="0"/>
          <p:nvPr/>
        </p:nvPicPr>
        <p:blipFill rotWithShape="1">
          <a:blip r:embed="rId3">
            <a:alphaModFix/>
          </a:blip>
          <a:srcRect l="20223" r="20223"/>
          <a:stretch/>
        </p:blipFill>
        <p:spPr>
          <a:xfrm>
            <a:off x="1371600" y="2296524"/>
            <a:ext cx="2588100" cy="2546400"/>
          </a:xfrm>
          <a:prstGeom prst="roundRect">
            <a:avLst>
              <a:gd name="adj" fmla="val 14045"/>
            </a:avLst>
          </a:prstGeom>
          <a:noFill/>
          <a:ln>
            <a:noFill/>
          </a:ln>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849"/>
        <p:cNvGrpSpPr/>
        <p:nvPr/>
      </p:nvGrpSpPr>
      <p:grpSpPr>
        <a:xfrm>
          <a:off x="0" y="0"/>
          <a:ext cx="0" cy="0"/>
          <a:chOff x="0" y="0"/>
          <a:chExt cx="0" cy="0"/>
        </a:xfrm>
      </p:grpSpPr>
      <p:sp>
        <p:nvSpPr>
          <p:cNvPr id="850" name="Google Shape;850;p90"/>
          <p:cNvSpPr txBox="1"/>
          <p:nvPr/>
        </p:nvSpPr>
        <p:spPr>
          <a:xfrm>
            <a:off x="1371600" y="458150"/>
            <a:ext cx="6400800" cy="1846629"/>
          </a:xfrm>
          <a:prstGeom prst="rect">
            <a:avLst/>
          </a:prstGeom>
          <a:noFill/>
          <a:ln>
            <a:noFill/>
          </a:ln>
        </p:spPr>
        <p:txBody>
          <a:bodyPr spcFirstLastPara="1" wrap="square" lIns="91425" tIns="91425" rIns="91425" bIns="91425" anchor="t" anchorCtr="0">
            <a:spAutoFit/>
          </a:bodyPr>
          <a:lstStyle/>
          <a:p>
            <a:pPr marL="457200" lvl="0" indent="-304800" algn="l" rtl="0">
              <a:lnSpc>
                <a:spcPct val="150000"/>
              </a:lnSpc>
              <a:spcAft>
                <a:spcPts val="0"/>
              </a:spcAft>
              <a:buClr>
                <a:schemeClr val="dk1"/>
              </a:buClr>
              <a:buSzPts val="1200"/>
              <a:buChar char="➔"/>
            </a:pPr>
            <a:r>
              <a:rPr lang="en" sz="1200" dirty="0">
                <a:solidFill>
                  <a:schemeClr val="dk1"/>
                </a:solidFill>
              </a:rPr>
              <a:t>This will generate </a:t>
            </a:r>
            <a:r>
              <a:rPr lang="en" sz="1200" b="1" dirty="0">
                <a:solidFill>
                  <a:schemeClr val="dk1"/>
                </a:solidFill>
              </a:rPr>
              <a:t>10,000 - 12,000 direct employment </a:t>
            </a:r>
            <a:r>
              <a:rPr lang="en" sz="1200" dirty="0">
                <a:solidFill>
                  <a:schemeClr val="dk1"/>
                </a:solidFill>
              </a:rPr>
              <a:t>opportunities and </a:t>
            </a:r>
            <a:r>
              <a:rPr lang="en" sz="1200" b="1" dirty="0">
                <a:solidFill>
                  <a:schemeClr val="dk1"/>
                </a:solidFill>
              </a:rPr>
              <a:t>1,500 - 2,500 indirect employment</a:t>
            </a:r>
            <a:r>
              <a:rPr lang="en" sz="1200" dirty="0">
                <a:solidFill>
                  <a:schemeClr val="dk1"/>
                </a:solidFill>
              </a:rPr>
              <a:t> opportunities in rural areas.</a:t>
            </a:r>
            <a:endParaRPr sz="1200" dirty="0">
              <a:solidFill>
                <a:schemeClr val="dk1"/>
              </a:solidFill>
            </a:endParaRPr>
          </a:p>
          <a:p>
            <a:pPr marL="457200" lvl="0" indent="-304800" algn="just" rtl="0">
              <a:lnSpc>
                <a:spcPct val="150000"/>
              </a:lnSpc>
              <a:spcBef>
                <a:spcPts val="0"/>
              </a:spcBef>
              <a:spcAft>
                <a:spcPts val="0"/>
              </a:spcAft>
              <a:buClr>
                <a:schemeClr val="dk1"/>
              </a:buClr>
              <a:buSzPts val="1200"/>
              <a:buChar char="➔"/>
            </a:pPr>
            <a:r>
              <a:rPr lang="en" sz="1200" b="1" dirty="0">
                <a:solidFill>
                  <a:schemeClr val="dk1"/>
                </a:solidFill>
              </a:rPr>
              <a:t>Softa</a:t>
            </a:r>
            <a:r>
              <a:rPr lang="en" sz="1200" dirty="0">
                <a:solidFill>
                  <a:schemeClr val="dk1"/>
                </a:solidFill>
              </a:rPr>
              <a:t> will focus on high-quality training, maintaining honey quality, export policies, and strengthening the supply chain. The honey produced in Jharkhand will be specially exported to markets in </a:t>
            </a:r>
            <a:r>
              <a:rPr lang="en" sz="1200" b="1" dirty="0">
                <a:solidFill>
                  <a:schemeClr val="dk1"/>
                </a:solidFill>
              </a:rPr>
              <a:t>Europe and the United States</a:t>
            </a:r>
            <a:r>
              <a:rPr lang="en" sz="1200" dirty="0">
                <a:solidFill>
                  <a:schemeClr val="dk1"/>
                </a:solidFill>
              </a:rPr>
              <a:t>, ensuring that it meets international standards and demand.</a:t>
            </a:r>
            <a:endParaRPr sz="1200" dirty="0">
              <a:solidFill>
                <a:schemeClr val="dk1"/>
              </a:solidFill>
            </a:endParaRPr>
          </a:p>
        </p:txBody>
      </p:sp>
      <p:sp>
        <p:nvSpPr>
          <p:cNvPr id="851" name="Google Shape;851;p90"/>
          <p:cNvSpPr txBox="1"/>
          <p:nvPr/>
        </p:nvSpPr>
        <p:spPr>
          <a:xfrm>
            <a:off x="1775100" y="2211950"/>
            <a:ext cx="5593800" cy="320100"/>
          </a:xfrm>
          <a:prstGeom prst="rect">
            <a:avLst/>
          </a:prstGeom>
          <a:solidFill>
            <a:srgbClr val="0B5394"/>
          </a:solidFill>
          <a:ln>
            <a:noFill/>
          </a:ln>
        </p:spPr>
        <p:txBody>
          <a:bodyPr spcFirstLastPara="1" wrap="square" lIns="91425" tIns="91425" rIns="91425" bIns="91425" anchor="ctr" anchorCtr="0">
            <a:noAutofit/>
          </a:bodyPr>
          <a:lstStyle/>
          <a:p>
            <a:pPr marL="0" lvl="0" indent="0" algn="ctr" rtl="0">
              <a:lnSpc>
                <a:spcPct val="115000"/>
              </a:lnSpc>
              <a:spcBef>
                <a:spcPts val="1200"/>
              </a:spcBef>
              <a:spcAft>
                <a:spcPts val="1200"/>
              </a:spcAft>
              <a:buNone/>
            </a:pPr>
            <a:r>
              <a:rPr lang="en" b="1">
                <a:solidFill>
                  <a:schemeClr val="lt1"/>
                </a:solidFill>
              </a:rPr>
              <a:t>4 . Flowers and Their Products</a:t>
            </a:r>
            <a:endParaRPr b="1">
              <a:solidFill>
                <a:schemeClr val="lt1"/>
              </a:solidFill>
            </a:endParaRPr>
          </a:p>
        </p:txBody>
      </p:sp>
      <p:sp>
        <p:nvSpPr>
          <p:cNvPr id="852" name="Google Shape;852;p90"/>
          <p:cNvSpPr txBox="1"/>
          <p:nvPr/>
        </p:nvSpPr>
        <p:spPr>
          <a:xfrm>
            <a:off x="3724800" y="2730600"/>
            <a:ext cx="4047600" cy="2215991"/>
          </a:xfrm>
          <a:prstGeom prst="rect">
            <a:avLst/>
          </a:prstGeom>
          <a:noFill/>
          <a:ln>
            <a:noFill/>
          </a:ln>
        </p:spPr>
        <p:txBody>
          <a:bodyPr spcFirstLastPara="1" wrap="square" lIns="0" tIns="0" rIns="0" bIns="0" anchor="t" anchorCtr="0">
            <a:spAutoFit/>
          </a:bodyPr>
          <a:lstStyle/>
          <a:p>
            <a:pPr marL="457200" lvl="0" indent="-311150" algn="just" rtl="0">
              <a:lnSpc>
                <a:spcPct val="150000"/>
              </a:lnSpc>
              <a:spcAft>
                <a:spcPts val="0"/>
              </a:spcAft>
              <a:buClr>
                <a:schemeClr val="dk1"/>
              </a:buClr>
              <a:buSzPts val="1300"/>
              <a:buChar char="➔"/>
            </a:pPr>
            <a:r>
              <a:rPr lang="en" sz="1200" dirty="0">
                <a:solidFill>
                  <a:schemeClr val="dk1"/>
                </a:solidFill>
              </a:rPr>
              <a:t>Under this project, flower farms will be built along with all the </a:t>
            </a:r>
            <a:r>
              <a:rPr lang="en" sz="1200" b="1" dirty="0">
                <a:solidFill>
                  <a:schemeClr val="dk1"/>
                </a:solidFill>
              </a:rPr>
              <a:t>honey farms</a:t>
            </a:r>
            <a:r>
              <a:rPr lang="en" sz="1200" dirty="0">
                <a:solidFill>
                  <a:schemeClr val="dk1"/>
                </a:solidFill>
              </a:rPr>
              <a:t>, which will be equipped with high quality world class technology and </a:t>
            </a:r>
            <a:r>
              <a:rPr lang="en" sz="1200" b="1" dirty="0">
                <a:solidFill>
                  <a:schemeClr val="dk1"/>
                </a:solidFill>
              </a:rPr>
              <a:t>multi-year farming</a:t>
            </a:r>
            <a:r>
              <a:rPr lang="en" sz="1200" dirty="0">
                <a:solidFill>
                  <a:schemeClr val="dk1"/>
                </a:solidFill>
              </a:rPr>
              <a:t> techniques. Due to these technical expertise, these farms will be able to produce 5 to 7 times more. Also, due to being adjacent to the </a:t>
            </a:r>
            <a:r>
              <a:rPr lang="en" sz="1200" b="1" dirty="0">
                <a:solidFill>
                  <a:schemeClr val="dk1"/>
                </a:solidFill>
              </a:rPr>
              <a:t>honey farms</a:t>
            </a:r>
            <a:r>
              <a:rPr lang="en" sz="1200" dirty="0">
                <a:solidFill>
                  <a:schemeClr val="dk1"/>
                </a:solidFill>
              </a:rPr>
              <a:t>, the productivity and quality of honey will also increase manifold.</a:t>
            </a:r>
            <a:endParaRPr sz="1200" b="1" dirty="0">
              <a:solidFill>
                <a:schemeClr val="dk1"/>
              </a:solidFill>
            </a:endParaRPr>
          </a:p>
        </p:txBody>
      </p:sp>
      <p:pic>
        <p:nvPicPr>
          <p:cNvPr id="853" name="Google Shape;853;p90"/>
          <p:cNvPicPr preferRelativeResize="0"/>
          <p:nvPr/>
        </p:nvPicPr>
        <p:blipFill rotWithShape="1">
          <a:blip r:embed="rId3">
            <a:alphaModFix/>
          </a:blip>
          <a:srcRect t="806" b="797"/>
          <a:stretch/>
        </p:blipFill>
        <p:spPr>
          <a:xfrm>
            <a:off x="1371600" y="2628450"/>
            <a:ext cx="2353200" cy="2315400"/>
          </a:xfrm>
          <a:prstGeom prst="roundRect">
            <a:avLst>
              <a:gd name="adj" fmla="val 14045"/>
            </a:avLst>
          </a:prstGeom>
          <a:noFill/>
          <a:ln>
            <a:noFill/>
          </a:ln>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857"/>
        <p:cNvGrpSpPr/>
        <p:nvPr/>
      </p:nvGrpSpPr>
      <p:grpSpPr>
        <a:xfrm>
          <a:off x="0" y="0"/>
          <a:ext cx="0" cy="0"/>
          <a:chOff x="0" y="0"/>
          <a:chExt cx="0" cy="0"/>
        </a:xfrm>
      </p:grpSpPr>
      <p:sp>
        <p:nvSpPr>
          <p:cNvPr id="858" name="Google Shape;858;p91"/>
          <p:cNvSpPr txBox="1"/>
          <p:nvPr/>
        </p:nvSpPr>
        <p:spPr>
          <a:xfrm>
            <a:off x="1389300" y="443096"/>
            <a:ext cx="6383100" cy="3324600"/>
          </a:xfrm>
          <a:prstGeom prst="rect">
            <a:avLst/>
          </a:prstGeom>
          <a:noFill/>
          <a:ln>
            <a:noFill/>
          </a:ln>
        </p:spPr>
        <p:txBody>
          <a:bodyPr spcFirstLastPara="1" wrap="square" lIns="91425" tIns="91425" rIns="91425" bIns="91425" anchor="t" anchorCtr="0">
            <a:spAutoFit/>
          </a:bodyPr>
          <a:lstStyle/>
          <a:p>
            <a:pPr marL="457200" lvl="0" indent="-304800" algn="just" rtl="0">
              <a:lnSpc>
                <a:spcPct val="150000"/>
              </a:lnSpc>
              <a:spcBef>
                <a:spcPts val="1200"/>
              </a:spcBef>
              <a:spcAft>
                <a:spcPts val="0"/>
              </a:spcAft>
              <a:buClr>
                <a:schemeClr val="dk1"/>
              </a:buClr>
              <a:buSzPts val="1200"/>
              <a:buChar char="➔"/>
            </a:pPr>
            <a:r>
              <a:rPr lang="en" sz="1200">
                <a:solidFill>
                  <a:schemeClr val="dk1"/>
                </a:solidFill>
              </a:rPr>
              <a:t>Flowers are imported in large quantities to Europe for </a:t>
            </a:r>
            <a:r>
              <a:rPr lang="en" sz="1200" b="1">
                <a:solidFill>
                  <a:schemeClr val="dk1"/>
                </a:solidFill>
              </a:rPr>
              <a:t>beauty products</a:t>
            </a:r>
            <a:r>
              <a:rPr lang="en" sz="1200">
                <a:solidFill>
                  <a:schemeClr val="dk1"/>
                </a:solidFill>
              </a:rPr>
              <a:t>. Under Vananchal Udyam Shakti, our mission is to take the production to 300-400 crores (₹300-400 crores / approximately $36-48 million USD) annually. Softa has the capability to easily accomplish this with its </a:t>
            </a:r>
            <a:r>
              <a:rPr lang="en" sz="1200" b="1">
                <a:solidFill>
                  <a:schemeClr val="dk1"/>
                </a:solidFill>
              </a:rPr>
              <a:t>research</a:t>
            </a:r>
            <a:r>
              <a:rPr lang="en" sz="1200">
                <a:solidFill>
                  <a:schemeClr val="dk1"/>
                </a:solidFill>
              </a:rPr>
              <a:t> and use of high technology. Softa aims to export flowers worth 500 crores (₹500 crores / approximately $60 million USD) annually from Jharkhand in the coming 10 years. Through this, 4000-5000 direct and 2000-5000 indirect jobs will be created in rural areas.</a:t>
            </a:r>
            <a:endParaRPr sz="1200">
              <a:solidFill>
                <a:schemeClr val="dk1"/>
              </a:solidFill>
            </a:endParaRPr>
          </a:p>
          <a:p>
            <a:pPr marL="0" lvl="0" indent="0" algn="just" rtl="0">
              <a:lnSpc>
                <a:spcPct val="150000"/>
              </a:lnSpc>
              <a:spcBef>
                <a:spcPts val="1200"/>
              </a:spcBef>
              <a:spcAft>
                <a:spcPts val="0"/>
              </a:spcAft>
              <a:buClr>
                <a:schemeClr val="dk1"/>
              </a:buClr>
              <a:buSzPts val="1100"/>
              <a:buFont typeface="Arial"/>
              <a:buNone/>
            </a:pPr>
            <a:endParaRPr sz="1200">
              <a:solidFill>
                <a:schemeClr val="dk1"/>
              </a:solidFill>
            </a:endParaRPr>
          </a:p>
          <a:p>
            <a:pPr marL="0" lvl="0" indent="0" algn="just" rtl="0">
              <a:lnSpc>
                <a:spcPct val="150000"/>
              </a:lnSpc>
              <a:spcBef>
                <a:spcPts val="1200"/>
              </a:spcBef>
              <a:spcAft>
                <a:spcPts val="0"/>
              </a:spcAft>
              <a:buClr>
                <a:schemeClr val="dk1"/>
              </a:buClr>
              <a:buSzPts val="1100"/>
              <a:buFont typeface="Arial"/>
              <a:buNone/>
            </a:pPr>
            <a:r>
              <a:rPr lang="en" sz="1200" b="1">
                <a:solidFill>
                  <a:schemeClr val="dk1"/>
                </a:solidFill>
              </a:rPr>
              <a:t>A large number of indirect jobs are generated from the local flower business.</a:t>
            </a:r>
            <a:endParaRPr sz="1200" b="1">
              <a:solidFill>
                <a:schemeClr val="dk1"/>
              </a:solidFill>
            </a:endParaRPr>
          </a:p>
          <a:p>
            <a:pPr marL="0" lvl="0" indent="0" algn="just" rtl="0">
              <a:lnSpc>
                <a:spcPct val="150000"/>
              </a:lnSpc>
              <a:spcBef>
                <a:spcPts val="1200"/>
              </a:spcBef>
              <a:spcAft>
                <a:spcPts val="1200"/>
              </a:spcAft>
              <a:buNone/>
            </a:pPr>
            <a:endParaRPr sz="1200">
              <a:solidFill>
                <a:schemeClr val="dk1"/>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sp>
        <p:nvSpPr>
          <p:cNvPr id="114" name="Google Shape;114;p20"/>
          <p:cNvSpPr/>
          <p:nvPr/>
        </p:nvSpPr>
        <p:spPr>
          <a:xfrm>
            <a:off x="1828800" y="453030"/>
            <a:ext cx="5486400" cy="731400"/>
          </a:xfrm>
          <a:prstGeom prst="rect">
            <a:avLst/>
          </a:prstGeom>
          <a:solidFill>
            <a:srgbClr val="6AA84F"/>
          </a:solidFill>
          <a:ln>
            <a:noFill/>
          </a:ln>
        </p:spPr>
        <p:txBody>
          <a:bodyPr spcFirstLastPara="1" wrap="square" lIns="91425" tIns="137150" rIns="91425" bIns="91425" anchor="ctr" anchorCtr="0">
            <a:noAutofit/>
          </a:bodyPr>
          <a:lstStyle/>
          <a:p>
            <a:pPr marL="0" lvl="0" indent="0" algn="ctr" rtl="0">
              <a:lnSpc>
                <a:spcPct val="115000"/>
              </a:lnSpc>
              <a:spcBef>
                <a:spcPts val="1200"/>
              </a:spcBef>
              <a:spcAft>
                <a:spcPts val="1200"/>
              </a:spcAft>
              <a:buNone/>
            </a:pPr>
            <a:r>
              <a:rPr lang="en" sz="1800" b="1">
                <a:solidFill>
                  <a:schemeClr val="lt1"/>
                </a:solidFill>
              </a:rPr>
              <a:t>Vananchal Udyam Shakti Project: A Step Towards Self-Reliance and Prosperity</a:t>
            </a:r>
            <a:endParaRPr sz="1800" b="1">
              <a:solidFill>
                <a:schemeClr val="lt1"/>
              </a:solidFill>
            </a:endParaRPr>
          </a:p>
        </p:txBody>
      </p:sp>
      <p:sp>
        <p:nvSpPr>
          <p:cNvPr id="115" name="Google Shape;115;p20"/>
          <p:cNvSpPr txBox="1"/>
          <p:nvPr/>
        </p:nvSpPr>
        <p:spPr>
          <a:xfrm>
            <a:off x="1371600" y="1371600"/>
            <a:ext cx="6400800" cy="747300"/>
          </a:xfrm>
          <a:prstGeom prst="rect">
            <a:avLst/>
          </a:prstGeom>
          <a:noFill/>
          <a:ln>
            <a:noFill/>
          </a:ln>
        </p:spPr>
        <p:txBody>
          <a:bodyPr spcFirstLastPara="1" wrap="square" lIns="0" tIns="0" rIns="0" bIns="0" anchor="t" anchorCtr="0">
            <a:noAutofit/>
          </a:bodyPr>
          <a:lstStyle/>
          <a:p>
            <a:pPr marL="0" lvl="0" indent="0" algn="just" rtl="0">
              <a:lnSpc>
                <a:spcPct val="150000"/>
              </a:lnSpc>
              <a:spcBef>
                <a:spcPts val="1200"/>
              </a:spcBef>
              <a:spcAft>
                <a:spcPts val="1200"/>
              </a:spcAft>
              <a:buNone/>
            </a:pPr>
            <a:r>
              <a:rPr lang="en" sz="1200">
                <a:solidFill>
                  <a:schemeClr val="dk1"/>
                </a:solidFill>
              </a:rPr>
              <a:t>Vananchal Udyam Shakti Project is such an ambitious initiative that will work continuously towards making every village of Jharkhand self-reliant. This project will not only strengthen the economic condition of rural areas, but will also lead every village towards prosperity over time.</a:t>
            </a:r>
            <a:endParaRPr sz="1200">
              <a:solidFill>
                <a:schemeClr val="dk1"/>
              </a:solidFill>
            </a:endParaRPr>
          </a:p>
        </p:txBody>
      </p:sp>
      <p:sp>
        <p:nvSpPr>
          <p:cNvPr id="116" name="Google Shape;116;p20"/>
          <p:cNvSpPr/>
          <p:nvPr/>
        </p:nvSpPr>
        <p:spPr>
          <a:xfrm>
            <a:off x="1371600" y="2952400"/>
            <a:ext cx="3492300" cy="318600"/>
          </a:xfrm>
          <a:prstGeom prst="rect">
            <a:avLst/>
          </a:prstGeom>
          <a:solidFill>
            <a:srgbClr val="3D85C6"/>
          </a:solidFill>
          <a:ln>
            <a:noFill/>
          </a:ln>
        </p:spPr>
        <p:txBody>
          <a:bodyPr spcFirstLastPara="1" wrap="square" lIns="91425" tIns="91425" rIns="91425" bIns="91425" anchor="ctr" anchorCtr="0">
            <a:noAutofit/>
          </a:bodyPr>
          <a:lstStyle/>
          <a:p>
            <a:pPr marL="457200" lvl="0" indent="-304800" algn="l" rtl="0">
              <a:lnSpc>
                <a:spcPct val="115000"/>
              </a:lnSpc>
              <a:spcBef>
                <a:spcPts val="0"/>
              </a:spcBef>
              <a:spcAft>
                <a:spcPts val="0"/>
              </a:spcAft>
              <a:buClr>
                <a:schemeClr val="lt1"/>
              </a:buClr>
              <a:buSzPts val="1200"/>
              <a:buAutoNum type="arabicPeriod"/>
            </a:pPr>
            <a:r>
              <a:rPr lang="en" sz="1200" b="1">
                <a:solidFill>
                  <a:schemeClr val="lt1"/>
                </a:solidFill>
              </a:rPr>
              <a:t>Rural Development and Self-Reliance</a:t>
            </a:r>
            <a:endParaRPr>
              <a:solidFill>
                <a:schemeClr val="lt1"/>
              </a:solidFill>
            </a:endParaRPr>
          </a:p>
        </p:txBody>
      </p:sp>
      <p:sp>
        <p:nvSpPr>
          <p:cNvPr id="117" name="Google Shape;117;p20"/>
          <p:cNvSpPr/>
          <p:nvPr/>
        </p:nvSpPr>
        <p:spPr>
          <a:xfrm>
            <a:off x="2757300" y="2449203"/>
            <a:ext cx="3629400" cy="320100"/>
          </a:xfrm>
          <a:prstGeom prst="rect">
            <a:avLst/>
          </a:prstGeom>
          <a:solidFill>
            <a:srgbClr val="F1C232"/>
          </a:solidFill>
          <a:ln>
            <a:noFill/>
          </a:ln>
        </p:spPr>
        <p:txBody>
          <a:bodyPr spcFirstLastPara="1" wrap="square" lIns="91425" tIns="91425" rIns="91425" bIns="91425" anchor="ctr" anchorCtr="0">
            <a:noAutofit/>
          </a:bodyPr>
          <a:lstStyle/>
          <a:p>
            <a:pPr marL="0" lvl="0" indent="0" algn="ctr" rtl="0">
              <a:lnSpc>
                <a:spcPct val="100000"/>
              </a:lnSpc>
              <a:spcBef>
                <a:spcPts val="1200"/>
              </a:spcBef>
              <a:spcAft>
                <a:spcPts val="1200"/>
              </a:spcAft>
              <a:buNone/>
            </a:pPr>
            <a:r>
              <a:rPr lang="en" b="1">
                <a:solidFill>
                  <a:schemeClr val="dk1"/>
                </a:solidFill>
              </a:rPr>
              <a:t>The Impact of This Project</a:t>
            </a:r>
            <a:endParaRPr b="1">
              <a:solidFill>
                <a:schemeClr val="dk1"/>
              </a:solidFill>
            </a:endParaRPr>
          </a:p>
        </p:txBody>
      </p:sp>
      <p:pic>
        <p:nvPicPr>
          <p:cNvPr id="118" name="Google Shape;118;p20"/>
          <p:cNvPicPr preferRelativeResize="0"/>
          <p:nvPr/>
        </p:nvPicPr>
        <p:blipFill rotWithShape="1">
          <a:blip r:embed="rId3">
            <a:alphaModFix/>
          </a:blip>
          <a:srcRect l="11547" r="14950"/>
          <a:stretch/>
        </p:blipFill>
        <p:spPr>
          <a:xfrm>
            <a:off x="1375236" y="3434625"/>
            <a:ext cx="1328700" cy="1032600"/>
          </a:xfrm>
          <a:prstGeom prst="roundRect">
            <a:avLst>
              <a:gd name="adj" fmla="val 16667"/>
            </a:avLst>
          </a:prstGeom>
          <a:solidFill>
            <a:schemeClr val="lt1"/>
          </a:solidFill>
          <a:ln>
            <a:noFill/>
          </a:ln>
        </p:spPr>
      </p:pic>
      <p:sp>
        <p:nvSpPr>
          <p:cNvPr id="119" name="Google Shape;119;p20"/>
          <p:cNvSpPr txBox="1"/>
          <p:nvPr/>
        </p:nvSpPr>
        <p:spPr>
          <a:xfrm>
            <a:off x="2843700" y="3454763"/>
            <a:ext cx="4928700" cy="520200"/>
          </a:xfrm>
          <a:prstGeom prst="rect">
            <a:avLst/>
          </a:prstGeom>
          <a:noFill/>
          <a:ln>
            <a:noFill/>
          </a:ln>
        </p:spPr>
        <p:txBody>
          <a:bodyPr spcFirstLastPara="1" wrap="square" lIns="91425" tIns="0" rIns="0" bIns="0" anchor="t" anchorCtr="0">
            <a:noAutofit/>
          </a:bodyPr>
          <a:lstStyle/>
          <a:p>
            <a:pPr marL="192024" lvl="0" indent="-268224" algn="just" rtl="0">
              <a:lnSpc>
                <a:spcPct val="150000"/>
              </a:lnSpc>
              <a:spcBef>
                <a:spcPts val="1200"/>
              </a:spcBef>
              <a:spcAft>
                <a:spcPts val="0"/>
              </a:spcAft>
              <a:buClr>
                <a:schemeClr val="dk1"/>
              </a:buClr>
              <a:buSzPts val="1200"/>
              <a:buChar char="●"/>
            </a:pPr>
            <a:r>
              <a:rPr lang="en" sz="1200">
                <a:solidFill>
                  <a:schemeClr val="dk1"/>
                </a:solidFill>
              </a:rPr>
              <a:t>Economic activities will be promoted in every village.</a:t>
            </a:r>
            <a:endParaRPr sz="1200">
              <a:solidFill>
                <a:schemeClr val="dk1"/>
              </a:solidFill>
            </a:endParaRPr>
          </a:p>
          <a:p>
            <a:pPr marL="192024" lvl="0" indent="-268224" algn="just" rtl="0">
              <a:lnSpc>
                <a:spcPct val="115000"/>
              </a:lnSpc>
              <a:spcBef>
                <a:spcPts val="0"/>
              </a:spcBef>
              <a:spcAft>
                <a:spcPts val="0"/>
              </a:spcAft>
              <a:buClr>
                <a:schemeClr val="dk1"/>
              </a:buClr>
              <a:buSzPts val="1200"/>
              <a:buChar char="●"/>
            </a:pPr>
            <a:r>
              <a:rPr lang="en" sz="1200">
                <a:solidFill>
                  <a:schemeClr val="dk1"/>
                </a:solidFill>
              </a:rPr>
              <a:t>Local entrepreneurship and skill development will be given priority.</a:t>
            </a:r>
            <a:endParaRPr sz="1200">
              <a:solidFill>
                <a:schemeClr val="dk2"/>
              </a:solidFill>
            </a:endParaRP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862"/>
        <p:cNvGrpSpPr/>
        <p:nvPr/>
      </p:nvGrpSpPr>
      <p:grpSpPr>
        <a:xfrm>
          <a:off x="0" y="0"/>
          <a:ext cx="0" cy="0"/>
          <a:chOff x="0" y="0"/>
          <a:chExt cx="0" cy="0"/>
        </a:xfrm>
      </p:grpSpPr>
      <p:sp>
        <p:nvSpPr>
          <p:cNvPr id="863" name="Google Shape;863;p92"/>
          <p:cNvSpPr txBox="1"/>
          <p:nvPr/>
        </p:nvSpPr>
        <p:spPr>
          <a:xfrm>
            <a:off x="1775100" y="383150"/>
            <a:ext cx="5593800" cy="320100"/>
          </a:xfrm>
          <a:prstGeom prst="rect">
            <a:avLst/>
          </a:prstGeom>
          <a:solidFill>
            <a:srgbClr val="0B539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b="1">
                <a:solidFill>
                  <a:schemeClr val="lt1"/>
                </a:solidFill>
              </a:rPr>
              <a:t>5. Goat and Sheep Farming</a:t>
            </a:r>
            <a:endParaRPr b="1">
              <a:solidFill>
                <a:schemeClr val="lt1"/>
              </a:solidFill>
            </a:endParaRPr>
          </a:p>
        </p:txBody>
      </p:sp>
      <p:sp>
        <p:nvSpPr>
          <p:cNvPr id="864" name="Google Shape;864;p92"/>
          <p:cNvSpPr txBox="1"/>
          <p:nvPr/>
        </p:nvSpPr>
        <p:spPr>
          <a:xfrm>
            <a:off x="1371600" y="825600"/>
            <a:ext cx="6400800" cy="4924425"/>
          </a:xfrm>
          <a:prstGeom prst="rect">
            <a:avLst/>
          </a:prstGeom>
          <a:noFill/>
          <a:ln>
            <a:noFill/>
          </a:ln>
        </p:spPr>
        <p:txBody>
          <a:bodyPr spcFirstLastPara="1" wrap="square" lIns="0" tIns="0" rIns="0" bIns="0" anchor="t" anchorCtr="0">
            <a:spAutoFit/>
          </a:bodyPr>
          <a:lstStyle/>
          <a:p>
            <a:pPr marL="0" lvl="0" indent="0" algn="l" rtl="0">
              <a:lnSpc>
                <a:spcPct val="150000"/>
              </a:lnSpc>
              <a:spcAft>
                <a:spcPts val="0"/>
              </a:spcAft>
              <a:buClr>
                <a:schemeClr val="dk1"/>
              </a:buClr>
              <a:buSzPts val="1100"/>
              <a:buFont typeface="Arial"/>
              <a:buNone/>
            </a:pPr>
            <a:r>
              <a:rPr lang="en" sz="1200" dirty="0">
                <a:solidFill>
                  <a:schemeClr val="dk1"/>
                </a:solidFill>
              </a:rPr>
              <a:t>Goat and sheep farming will be carried out on a very large scale in rural areas. Their milk, wool, and meat will be </a:t>
            </a:r>
            <a:r>
              <a:rPr lang="en" sz="1200" b="1" dirty="0">
                <a:solidFill>
                  <a:schemeClr val="dk1"/>
                </a:solidFill>
              </a:rPr>
              <a:t>exported </a:t>
            </a:r>
            <a:r>
              <a:rPr lang="en" sz="1200" dirty="0">
                <a:solidFill>
                  <a:schemeClr val="dk1"/>
                </a:solidFill>
              </a:rPr>
              <a:t>in bulk to international markets. This will be done under a </a:t>
            </a:r>
            <a:r>
              <a:rPr lang="en" sz="1200" b="1" dirty="0">
                <a:solidFill>
                  <a:schemeClr val="dk1"/>
                </a:solidFill>
              </a:rPr>
              <a:t>Hybrid Model</a:t>
            </a:r>
            <a:r>
              <a:rPr lang="en" sz="1200" dirty="0">
                <a:solidFill>
                  <a:schemeClr val="dk1"/>
                </a:solidFill>
              </a:rPr>
              <a:t>, where in the first </a:t>
            </a:r>
            <a:r>
              <a:rPr lang="en" sz="1200" b="1" dirty="0">
                <a:solidFill>
                  <a:schemeClr val="dk1"/>
                </a:solidFill>
              </a:rPr>
              <a:t>phase</a:t>
            </a:r>
            <a:r>
              <a:rPr lang="en" sz="1200" dirty="0">
                <a:solidFill>
                  <a:schemeClr val="dk1"/>
                </a:solidFill>
              </a:rPr>
              <a:t>, 80-100 </a:t>
            </a:r>
            <a:r>
              <a:rPr lang="en" sz="1200" b="1" dirty="0">
                <a:solidFill>
                  <a:schemeClr val="dk1"/>
                </a:solidFill>
              </a:rPr>
              <a:t>high-tech multilayering farms</a:t>
            </a:r>
            <a:r>
              <a:rPr lang="en" sz="1200" dirty="0">
                <a:solidFill>
                  <a:schemeClr val="dk1"/>
                </a:solidFill>
              </a:rPr>
              <a:t> will be established in </a:t>
            </a:r>
            <a:r>
              <a:rPr lang="en" sz="1200" b="1" dirty="0">
                <a:solidFill>
                  <a:schemeClr val="dk1"/>
                </a:solidFill>
              </a:rPr>
              <a:t>Santhal Pargana</a:t>
            </a:r>
            <a:r>
              <a:rPr lang="en" sz="1200" dirty="0">
                <a:solidFill>
                  <a:schemeClr val="dk1"/>
                </a:solidFill>
              </a:rPr>
              <a:t>, with the intention to raise </a:t>
            </a:r>
            <a:r>
              <a:rPr lang="en" sz="1200" b="1" dirty="0">
                <a:solidFill>
                  <a:schemeClr val="dk1"/>
                </a:solidFill>
              </a:rPr>
              <a:t>150,000-200,000</a:t>
            </a:r>
            <a:r>
              <a:rPr lang="en" sz="1200" dirty="0">
                <a:solidFill>
                  <a:schemeClr val="dk1"/>
                </a:solidFill>
              </a:rPr>
              <a:t> goats and sheep.</a:t>
            </a:r>
            <a:endParaRPr sz="1200" dirty="0">
              <a:solidFill>
                <a:schemeClr val="dk1"/>
              </a:solidFill>
            </a:endParaRPr>
          </a:p>
          <a:p>
            <a:pPr marL="0" lvl="0" indent="0" algn="l" rtl="0">
              <a:lnSpc>
                <a:spcPct val="150000"/>
              </a:lnSpc>
              <a:spcBef>
                <a:spcPts val="1200"/>
              </a:spcBef>
              <a:spcAft>
                <a:spcPts val="0"/>
              </a:spcAft>
              <a:buClr>
                <a:schemeClr val="dk1"/>
              </a:buClr>
              <a:buSzPts val="1100"/>
              <a:buFont typeface="Arial"/>
              <a:buNone/>
            </a:pPr>
            <a:r>
              <a:rPr lang="en" sz="1200" dirty="0">
                <a:solidFill>
                  <a:schemeClr val="dk1"/>
                </a:solidFill>
              </a:rPr>
              <a:t>In addition to the main </a:t>
            </a:r>
            <a:r>
              <a:rPr lang="en" sz="1200" b="1" dirty="0">
                <a:solidFill>
                  <a:schemeClr val="dk1"/>
                </a:solidFill>
              </a:rPr>
              <a:t>centers</a:t>
            </a:r>
            <a:r>
              <a:rPr lang="en" sz="1200" dirty="0">
                <a:solidFill>
                  <a:schemeClr val="dk1"/>
                </a:solidFill>
              </a:rPr>
              <a:t>, rural farmers in the surrounding areas will also be provided goats and sheep under a </a:t>
            </a:r>
            <a:r>
              <a:rPr lang="en" sz="1200" b="1" dirty="0">
                <a:solidFill>
                  <a:schemeClr val="dk1"/>
                </a:solidFill>
              </a:rPr>
              <a:t>special agreement</a:t>
            </a:r>
            <a:r>
              <a:rPr lang="en" sz="1200" dirty="0">
                <a:solidFill>
                  <a:schemeClr val="dk1"/>
                </a:solidFill>
              </a:rPr>
              <a:t>, which will allow them to participate based on their capacity. They will receive specialized </a:t>
            </a:r>
            <a:r>
              <a:rPr lang="en" sz="1200" b="1" dirty="0">
                <a:solidFill>
                  <a:schemeClr val="dk1"/>
                </a:solidFill>
              </a:rPr>
              <a:t>training</a:t>
            </a:r>
            <a:r>
              <a:rPr lang="en" sz="1200" dirty="0">
                <a:solidFill>
                  <a:schemeClr val="dk1"/>
                </a:solidFill>
              </a:rPr>
              <a:t> in both technical and medical fields, and </a:t>
            </a:r>
            <a:r>
              <a:rPr lang="en" sz="1200" b="1" dirty="0">
                <a:solidFill>
                  <a:schemeClr val="dk1"/>
                </a:solidFill>
              </a:rPr>
              <a:t>AI (Artificial Intelligence)</a:t>
            </a:r>
            <a:r>
              <a:rPr lang="en" sz="1200" dirty="0">
                <a:solidFill>
                  <a:schemeClr val="dk1"/>
                </a:solidFill>
              </a:rPr>
              <a:t> will offer </a:t>
            </a:r>
            <a:r>
              <a:rPr lang="en" sz="1200" b="1" dirty="0">
                <a:solidFill>
                  <a:schemeClr val="dk1"/>
                </a:solidFill>
              </a:rPr>
              <a:t>24/7</a:t>
            </a:r>
            <a:r>
              <a:rPr lang="en" sz="1200" dirty="0">
                <a:solidFill>
                  <a:schemeClr val="dk1"/>
                </a:solidFill>
              </a:rPr>
              <a:t> assistance in their local language. These rural farmers will remain connected with our centers, ensuring continuous support.</a:t>
            </a:r>
            <a:endParaRPr sz="1200" dirty="0">
              <a:solidFill>
                <a:schemeClr val="dk1"/>
              </a:solidFill>
            </a:endParaRPr>
          </a:p>
          <a:p>
            <a:pPr marL="0" lvl="0" indent="0" algn="l" rtl="0">
              <a:lnSpc>
                <a:spcPct val="150000"/>
              </a:lnSpc>
              <a:spcBef>
                <a:spcPts val="1200"/>
              </a:spcBef>
              <a:spcAft>
                <a:spcPts val="0"/>
              </a:spcAft>
              <a:buClr>
                <a:schemeClr val="dk1"/>
              </a:buClr>
              <a:buSzPts val="1100"/>
              <a:buFont typeface="Arial"/>
              <a:buNone/>
            </a:pPr>
            <a:r>
              <a:rPr lang="en" sz="1200" dirty="0">
                <a:solidFill>
                  <a:schemeClr val="dk1"/>
                </a:solidFill>
              </a:rPr>
              <a:t>The benefit of this approach is that more people will directly engage in this employment, resulting in a massive increase in production.</a:t>
            </a:r>
            <a:endParaRPr sz="1200" dirty="0">
              <a:solidFill>
                <a:schemeClr val="dk1"/>
              </a:solidFill>
            </a:endParaRPr>
          </a:p>
          <a:p>
            <a:pPr marL="0" lvl="0" indent="0" algn="l" rtl="0">
              <a:lnSpc>
                <a:spcPct val="150000"/>
              </a:lnSpc>
              <a:spcBef>
                <a:spcPts val="1200"/>
              </a:spcBef>
              <a:spcAft>
                <a:spcPts val="0"/>
              </a:spcAft>
              <a:buClr>
                <a:schemeClr val="dk1"/>
              </a:buClr>
              <a:buSzPts val="1100"/>
              <a:buFont typeface="Arial"/>
              <a:buNone/>
            </a:pPr>
            <a:r>
              <a:rPr lang="en" sz="1200" b="1" dirty="0">
                <a:solidFill>
                  <a:schemeClr val="dk1"/>
                </a:solidFill>
              </a:rPr>
              <a:t>Softa’s</a:t>
            </a:r>
            <a:r>
              <a:rPr lang="en" sz="1200" dirty="0">
                <a:solidFill>
                  <a:schemeClr val="dk1"/>
                </a:solidFill>
              </a:rPr>
              <a:t> goal under this project is to transform this into an </a:t>
            </a:r>
            <a:r>
              <a:rPr lang="en" sz="1200" b="1" dirty="0">
                <a:solidFill>
                  <a:schemeClr val="dk1"/>
                </a:solidFill>
              </a:rPr>
              <a:t>organized export business</a:t>
            </a:r>
            <a:r>
              <a:rPr lang="en" sz="1200" dirty="0">
                <a:solidFill>
                  <a:schemeClr val="dk1"/>
                </a:solidFill>
              </a:rPr>
              <a:t> within the next 10 years. The estimated annual production and export value will be </a:t>
            </a:r>
            <a:r>
              <a:rPr lang="en" sz="1200" b="1" dirty="0">
                <a:solidFill>
                  <a:schemeClr val="dk1"/>
                </a:solidFill>
              </a:rPr>
              <a:t>₹2,000-3,000 crore (approximately $240-360 million USD).</a:t>
            </a:r>
            <a:endParaRPr sz="1200" b="1" dirty="0">
              <a:solidFill>
                <a:schemeClr val="dk1"/>
              </a:solidFill>
            </a:endParaRPr>
          </a:p>
          <a:p>
            <a:pPr marL="0" lvl="0" indent="0" algn="l" rtl="0">
              <a:lnSpc>
                <a:spcPct val="150000"/>
              </a:lnSpc>
              <a:spcBef>
                <a:spcPts val="1200"/>
              </a:spcBef>
              <a:spcAft>
                <a:spcPts val="1200"/>
              </a:spcAft>
              <a:buNone/>
            </a:pPr>
            <a:endParaRPr sz="1200" dirty="0">
              <a:solidFill>
                <a:schemeClr val="dk1"/>
              </a:solidFill>
            </a:endParaRP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868"/>
        <p:cNvGrpSpPr/>
        <p:nvPr/>
      </p:nvGrpSpPr>
      <p:grpSpPr>
        <a:xfrm>
          <a:off x="0" y="0"/>
          <a:ext cx="0" cy="0"/>
          <a:chOff x="0" y="0"/>
          <a:chExt cx="0" cy="0"/>
        </a:xfrm>
      </p:grpSpPr>
      <p:sp>
        <p:nvSpPr>
          <p:cNvPr id="869" name="Google Shape;869;p93"/>
          <p:cNvSpPr txBox="1"/>
          <p:nvPr/>
        </p:nvSpPr>
        <p:spPr>
          <a:xfrm>
            <a:off x="1371600" y="2532402"/>
            <a:ext cx="6400800" cy="3231654"/>
          </a:xfrm>
          <a:prstGeom prst="rect">
            <a:avLst/>
          </a:prstGeom>
          <a:noFill/>
          <a:ln>
            <a:noFill/>
          </a:ln>
        </p:spPr>
        <p:txBody>
          <a:bodyPr spcFirstLastPara="1" wrap="square" lIns="0" tIns="0" rIns="0" bIns="0" anchor="t" anchorCtr="0">
            <a:spAutoFit/>
          </a:bodyPr>
          <a:lstStyle/>
          <a:p>
            <a:pPr marL="0" lvl="0" indent="0" algn="l" rtl="0">
              <a:lnSpc>
                <a:spcPct val="150000"/>
              </a:lnSpc>
              <a:spcAft>
                <a:spcPts val="0"/>
              </a:spcAft>
              <a:buClr>
                <a:schemeClr val="dk1"/>
              </a:buClr>
              <a:buSzPts val="1100"/>
              <a:buFont typeface="Arial"/>
              <a:buNone/>
            </a:pPr>
            <a:r>
              <a:rPr lang="en" sz="1200" dirty="0">
                <a:solidFill>
                  <a:schemeClr val="dk1"/>
                </a:solidFill>
              </a:rPr>
              <a:t>This project will create direct employment opportunities for </a:t>
            </a:r>
            <a:r>
              <a:rPr lang="en" sz="1200" b="1" dirty="0">
                <a:solidFill>
                  <a:schemeClr val="dk1"/>
                </a:solidFill>
              </a:rPr>
              <a:t>50,000 to 100,000</a:t>
            </a:r>
            <a:r>
              <a:rPr lang="en" sz="1200" dirty="0">
                <a:solidFill>
                  <a:schemeClr val="dk1"/>
                </a:solidFill>
              </a:rPr>
              <a:t> people in rural areas, with an additional </a:t>
            </a:r>
            <a:r>
              <a:rPr lang="en" sz="1200" b="1" dirty="0">
                <a:solidFill>
                  <a:schemeClr val="dk1"/>
                </a:solidFill>
              </a:rPr>
              <a:t>10,000 to 15,000</a:t>
            </a:r>
            <a:r>
              <a:rPr lang="en" sz="1200" dirty="0">
                <a:solidFill>
                  <a:schemeClr val="dk1"/>
                </a:solidFill>
              </a:rPr>
              <a:t> indirect jobs. The maximum benefit of this initiative will go to populations that are economically disadvantaged, dependent, and at the very bottom of the employment ladder.</a:t>
            </a:r>
            <a:endParaRPr sz="1200" dirty="0">
              <a:solidFill>
                <a:schemeClr val="dk1"/>
              </a:solidFill>
            </a:endParaRPr>
          </a:p>
          <a:p>
            <a:pPr marL="0" lvl="0" indent="0" algn="l" rtl="0">
              <a:lnSpc>
                <a:spcPct val="150000"/>
              </a:lnSpc>
              <a:spcBef>
                <a:spcPts val="1200"/>
              </a:spcBef>
              <a:spcAft>
                <a:spcPts val="0"/>
              </a:spcAft>
              <a:buClr>
                <a:schemeClr val="dk1"/>
              </a:buClr>
              <a:buSzPts val="1100"/>
              <a:buFont typeface="Arial"/>
              <a:buNone/>
            </a:pPr>
            <a:r>
              <a:rPr lang="en" sz="1200" dirty="0">
                <a:solidFill>
                  <a:schemeClr val="dk1"/>
                </a:solidFill>
              </a:rPr>
              <a:t>Softa has designed this entire project specifically to address the needs of these communities, aiming to generate millions of jobs in rural Jharkhand. This will allow tribal communities to thrive, preserving their culture, language, and connection with nature while also experiencing modern development. They will become part of the developed international society, setting an example for India, gaining respect, and rising to a position of dignity in the eyes of the nation.</a:t>
            </a:r>
            <a:endParaRPr sz="1200" dirty="0">
              <a:solidFill>
                <a:schemeClr val="dk1"/>
              </a:solidFill>
            </a:endParaRPr>
          </a:p>
          <a:p>
            <a:pPr marL="0" lvl="0" indent="0" algn="just" rtl="0">
              <a:lnSpc>
                <a:spcPct val="150000"/>
              </a:lnSpc>
              <a:spcBef>
                <a:spcPts val="1200"/>
              </a:spcBef>
              <a:spcAft>
                <a:spcPts val="1200"/>
              </a:spcAft>
              <a:buNone/>
            </a:pPr>
            <a:endParaRPr sz="1200" dirty="0">
              <a:solidFill>
                <a:schemeClr val="dk1"/>
              </a:solidFill>
            </a:endParaRPr>
          </a:p>
        </p:txBody>
      </p:sp>
      <p:pic>
        <p:nvPicPr>
          <p:cNvPr id="870" name="Google Shape;870;p93"/>
          <p:cNvPicPr preferRelativeResize="0"/>
          <p:nvPr/>
        </p:nvPicPr>
        <p:blipFill rotWithShape="1">
          <a:blip r:embed="rId3">
            <a:alphaModFix/>
          </a:blip>
          <a:srcRect t="17096" b="17096"/>
          <a:stretch/>
        </p:blipFill>
        <p:spPr>
          <a:xfrm>
            <a:off x="1606475" y="305750"/>
            <a:ext cx="5876100" cy="2165400"/>
          </a:xfrm>
          <a:prstGeom prst="roundRect">
            <a:avLst>
              <a:gd name="adj" fmla="val 14045"/>
            </a:avLst>
          </a:prstGeom>
          <a:noFill/>
          <a:ln>
            <a:noFill/>
          </a:ln>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874"/>
        <p:cNvGrpSpPr/>
        <p:nvPr/>
      </p:nvGrpSpPr>
      <p:grpSpPr>
        <a:xfrm>
          <a:off x="0" y="0"/>
          <a:ext cx="0" cy="0"/>
          <a:chOff x="0" y="0"/>
          <a:chExt cx="0" cy="0"/>
        </a:xfrm>
      </p:grpSpPr>
      <p:sp>
        <p:nvSpPr>
          <p:cNvPr id="875" name="Google Shape;875;p94"/>
          <p:cNvSpPr txBox="1"/>
          <p:nvPr/>
        </p:nvSpPr>
        <p:spPr>
          <a:xfrm>
            <a:off x="1775100" y="459350"/>
            <a:ext cx="5593800" cy="320100"/>
          </a:xfrm>
          <a:prstGeom prst="rect">
            <a:avLst/>
          </a:prstGeom>
          <a:solidFill>
            <a:srgbClr val="0B539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b="1">
                <a:solidFill>
                  <a:schemeClr val="lt1"/>
                </a:solidFill>
              </a:rPr>
              <a:t>6. Fish Farming and Aquaculture</a:t>
            </a:r>
            <a:endParaRPr b="1">
              <a:solidFill>
                <a:schemeClr val="lt1"/>
              </a:solidFill>
            </a:endParaRPr>
          </a:p>
        </p:txBody>
      </p:sp>
      <p:sp>
        <p:nvSpPr>
          <p:cNvPr id="876" name="Google Shape;876;p94"/>
          <p:cNvSpPr txBox="1"/>
          <p:nvPr/>
        </p:nvSpPr>
        <p:spPr>
          <a:xfrm>
            <a:off x="3090900" y="978000"/>
            <a:ext cx="4681500" cy="1661993"/>
          </a:xfrm>
          <a:prstGeom prst="rect">
            <a:avLst/>
          </a:prstGeom>
          <a:noFill/>
          <a:ln>
            <a:noFill/>
          </a:ln>
        </p:spPr>
        <p:txBody>
          <a:bodyPr spcFirstLastPara="1" wrap="square" lIns="0" tIns="0" rIns="0" bIns="0" anchor="t" anchorCtr="0">
            <a:spAutoFit/>
          </a:bodyPr>
          <a:lstStyle/>
          <a:p>
            <a:pPr marL="457200" lvl="0" indent="-311150" algn="just" rtl="0">
              <a:lnSpc>
                <a:spcPct val="150000"/>
              </a:lnSpc>
              <a:buClr>
                <a:schemeClr val="dk1"/>
              </a:buClr>
              <a:buSzPts val="1300"/>
              <a:buChar char="➔"/>
            </a:pPr>
            <a:r>
              <a:rPr lang="en" sz="1200" b="1" dirty="0">
                <a:solidFill>
                  <a:schemeClr val="dk1"/>
                </a:solidFill>
              </a:rPr>
              <a:t>Fish Caviar (Caviar):</a:t>
            </a:r>
            <a:r>
              <a:rPr lang="en" sz="1200" dirty="0">
                <a:solidFill>
                  <a:schemeClr val="dk1"/>
                </a:solidFill>
              </a:rPr>
              <a:t> Jharkhand's </a:t>
            </a:r>
            <a:r>
              <a:rPr lang="en" sz="1200" b="1" dirty="0">
                <a:solidFill>
                  <a:schemeClr val="dk1"/>
                </a:solidFill>
              </a:rPr>
              <a:t>water bodies</a:t>
            </a:r>
            <a:r>
              <a:rPr lang="en" sz="1200" dirty="0">
                <a:solidFill>
                  <a:schemeClr val="dk1"/>
                </a:solidFill>
              </a:rPr>
              <a:t> provide highly favorable conditions for caviar production. Caviar is a </a:t>
            </a:r>
            <a:r>
              <a:rPr lang="en" sz="1200" b="1" dirty="0">
                <a:solidFill>
                  <a:schemeClr val="dk1"/>
                </a:solidFill>
              </a:rPr>
              <a:t>High-Value Product</a:t>
            </a:r>
            <a:r>
              <a:rPr lang="en" sz="1200" dirty="0">
                <a:solidFill>
                  <a:schemeClr val="dk1"/>
                </a:solidFill>
              </a:rPr>
              <a:t> in the international market, and its demand is rapidly increasing. Under this project, the scientific and </a:t>
            </a:r>
            <a:r>
              <a:rPr lang="en" sz="1200" b="1" dirty="0">
                <a:solidFill>
                  <a:schemeClr val="dk1"/>
                </a:solidFill>
              </a:rPr>
              <a:t>sustainable</a:t>
            </a:r>
            <a:r>
              <a:rPr lang="en" sz="1200" dirty="0">
                <a:solidFill>
                  <a:schemeClr val="dk1"/>
                </a:solidFill>
              </a:rPr>
              <a:t> use of Jharkhand's water resources will be implemented to enable large-scale caviar production.</a:t>
            </a:r>
            <a:endParaRPr sz="1300" dirty="0">
              <a:solidFill>
                <a:schemeClr val="dk1"/>
              </a:solidFill>
            </a:endParaRPr>
          </a:p>
        </p:txBody>
      </p:sp>
      <p:pic>
        <p:nvPicPr>
          <p:cNvPr id="877" name="Google Shape;877;p94"/>
          <p:cNvPicPr preferRelativeResize="0"/>
          <p:nvPr/>
        </p:nvPicPr>
        <p:blipFill rotWithShape="1">
          <a:blip r:embed="rId3">
            <a:alphaModFix/>
          </a:blip>
          <a:srcRect l="22167" r="22162"/>
          <a:stretch/>
        </p:blipFill>
        <p:spPr>
          <a:xfrm>
            <a:off x="1371600" y="952050"/>
            <a:ext cx="1719300" cy="1729500"/>
          </a:xfrm>
          <a:prstGeom prst="roundRect">
            <a:avLst>
              <a:gd name="adj" fmla="val 14045"/>
            </a:avLst>
          </a:prstGeom>
          <a:noFill/>
          <a:ln>
            <a:noFill/>
          </a:ln>
        </p:spPr>
      </p:pic>
      <p:sp>
        <p:nvSpPr>
          <p:cNvPr id="878" name="Google Shape;878;p94"/>
          <p:cNvSpPr txBox="1"/>
          <p:nvPr/>
        </p:nvSpPr>
        <p:spPr>
          <a:xfrm>
            <a:off x="3090975" y="3035400"/>
            <a:ext cx="4681500" cy="1661993"/>
          </a:xfrm>
          <a:prstGeom prst="rect">
            <a:avLst/>
          </a:prstGeom>
          <a:noFill/>
          <a:ln>
            <a:noFill/>
          </a:ln>
        </p:spPr>
        <p:txBody>
          <a:bodyPr spcFirstLastPara="1" wrap="square" lIns="0" tIns="0" rIns="0" bIns="0" anchor="t" anchorCtr="0">
            <a:spAutoFit/>
          </a:bodyPr>
          <a:lstStyle/>
          <a:p>
            <a:pPr marL="457200" lvl="0" indent="-311150" algn="just" rtl="0">
              <a:lnSpc>
                <a:spcPct val="150000"/>
              </a:lnSpc>
              <a:buClr>
                <a:schemeClr val="dk1"/>
              </a:buClr>
              <a:buSzPts val="1300"/>
              <a:buChar char="➔"/>
            </a:pPr>
            <a:r>
              <a:rPr lang="en" sz="1200" b="1" dirty="0">
                <a:solidFill>
                  <a:schemeClr val="dk1"/>
                </a:solidFill>
              </a:rPr>
              <a:t>Prawns/Shrimps:</a:t>
            </a:r>
            <a:r>
              <a:rPr lang="en" sz="1200" dirty="0">
                <a:solidFill>
                  <a:schemeClr val="dk1"/>
                </a:solidFill>
              </a:rPr>
              <a:t> There is a huge demand for prawns and shrimps in the international market. Jharkhand's </a:t>
            </a:r>
            <a:r>
              <a:rPr lang="en" sz="1200" b="1" dirty="0">
                <a:solidFill>
                  <a:schemeClr val="dk1"/>
                </a:solidFill>
              </a:rPr>
              <a:t>water bodies</a:t>
            </a:r>
            <a:r>
              <a:rPr lang="en" sz="1200" dirty="0">
                <a:solidFill>
                  <a:schemeClr val="dk1"/>
                </a:solidFill>
              </a:rPr>
              <a:t> are favorable for </a:t>
            </a:r>
            <a:r>
              <a:rPr lang="en" sz="1200" b="1" dirty="0">
                <a:solidFill>
                  <a:schemeClr val="dk1"/>
                </a:solidFill>
              </a:rPr>
              <a:t>shrimp farming</a:t>
            </a:r>
            <a:r>
              <a:rPr lang="en" sz="1200" dirty="0">
                <a:solidFill>
                  <a:schemeClr val="dk1"/>
                </a:solidFill>
              </a:rPr>
              <a:t>. Through </a:t>
            </a:r>
            <a:r>
              <a:rPr lang="en" sz="1200" b="1" dirty="0">
                <a:solidFill>
                  <a:schemeClr val="dk1"/>
                </a:solidFill>
              </a:rPr>
              <a:t>modern technology and high-tech aquaculture</a:t>
            </a:r>
            <a:r>
              <a:rPr lang="en" sz="1200" dirty="0">
                <a:solidFill>
                  <a:schemeClr val="dk1"/>
                </a:solidFill>
              </a:rPr>
              <a:t> systems, not only will production be increased, but the quality will also be ensured according to global standards.</a:t>
            </a:r>
            <a:endParaRPr sz="1300" dirty="0">
              <a:solidFill>
                <a:schemeClr val="dk1"/>
              </a:solidFill>
            </a:endParaRPr>
          </a:p>
        </p:txBody>
      </p:sp>
      <p:pic>
        <p:nvPicPr>
          <p:cNvPr id="879" name="Google Shape;879;p94"/>
          <p:cNvPicPr preferRelativeResize="0"/>
          <p:nvPr/>
        </p:nvPicPr>
        <p:blipFill rotWithShape="1">
          <a:blip r:embed="rId4">
            <a:alphaModFix/>
          </a:blip>
          <a:srcRect l="298" r="288"/>
          <a:stretch/>
        </p:blipFill>
        <p:spPr>
          <a:xfrm>
            <a:off x="1371600" y="3030925"/>
            <a:ext cx="1719300" cy="1729500"/>
          </a:xfrm>
          <a:prstGeom prst="roundRect">
            <a:avLst>
              <a:gd name="adj" fmla="val 14045"/>
            </a:avLst>
          </a:prstGeom>
          <a:noFill/>
          <a:ln>
            <a:noFill/>
          </a:ln>
        </p:spPr>
      </p:pic>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883"/>
        <p:cNvGrpSpPr/>
        <p:nvPr/>
      </p:nvGrpSpPr>
      <p:grpSpPr>
        <a:xfrm>
          <a:off x="0" y="0"/>
          <a:ext cx="0" cy="0"/>
          <a:chOff x="0" y="0"/>
          <a:chExt cx="0" cy="0"/>
        </a:xfrm>
      </p:grpSpPr>
      <p:sp>
        <p:nvSpPr>
          <p:cNvPr id="884" name="Google Shape;884;p95"/>
          <p:cNvSpPr txBox="1"/>
          <p:nvPr/>
        </p:nvSpPr>
        <p:spPr>
          <a:xfrm>
            <a:off x="1371600" y="457675"/>
            <a:ext cx="6400800" cy="3848100"/>
          </a:xfrm>
          <a:prstGeom prst="rect">
            <a:avLst/>
          </a:prstGeom>
          <a:noFill/>
          <a:ln>
            <a:noFill/>
          </a:ln>
        </p:spPr>
        <p:txBody>
          <a:bodyPr spcFirstLastPara="1" wrap="square" lIns="0" tIns="0" rIns="0" bIns="0" anchor="t" anchorCtr="0">
            <a:spAutoFit/>
          </a:bodyPr>
          <a:lstStyle/>
          <a:p>
            <a:pPr marL="0" lvl="0" indent="0" algn="just" rtl="0">
              <a:lnSpc>
                <a:spcPct val="150000"/>
              </a:lnSpc>
              <a:spcBef>
                <a:spcPts val="1200"/>
              </a:spcBef>
              <a:spcAft>
                <a:spcPts val="0"/>
              </a:spcAft>
              <a:buClr>
                <a:schemeClr val="dk1"/>
              </a:buClr>
              <a:buSzPts val="1100"/>
              <a:buFont typeface="Arial"/>
              <a:buNone/>
            </a:pPr>
            <a:r>
              <a:rPr lang="en" sz="1200">
                <a:solidFill>
                  <a:schemeClr val="dk1"/>
                </a:solidFill>
              </a:rPr>
              <a:t>Under this project, the </a:t>
            </a:r>
            <a:r>
              <a:rPr lang="en" sz="1200" b="1">
                <a:solidFill>
                  <a:schemeClr val="dk1"/>
                </a:solidFill>
              </a:rPr>
              <a:t>export</a:t>
            </a:r>
            <a:r>
              <a:rPr lang="en" sz="1200">
                <a:solidFill>
                  <a:schemeClr val="dk1"/>
                </a:solidFill>
              </a:rPr>
              <a:t> from Jharkhand will be promoted, and at the same time, rural communities will be economically empowered. Through modern technology, </a:t>
            </a:r>
            <a:r>
              <a:rPr lang="en" sz="1200" b="1">
                <a:solidFill>
                  <a:schemeClr val="dk1"/>
                </a:solidFill>
              </a:rPr>
              <a:t>AI-based monitoring</a:t>
            </a:r>
            <a:r>
              <a:rPr lang="en" sz="1200">
                <a:solidFill>
                  <a:schemeClr val="dk1"/>
                </a:solidFill>
              </a:rPr>
              <a:t>, and </a:t>
            </a:r>
            <a:r>
              <a:rPr lang="en" sz="1200" b="1">
                <a:solidFill>
                  <a:schemeClr val="dk1"/>
                </a:solidFill>
              </a:rPr>
              <a:t>training</a:t>
            </a:r>
            <a:r>
              <a:rPr lang="en" sz="1200">
                <a:solidFill>
                  <a:schemeClr val="dk1"/>
                </a:solidFill>
              </a:rPr>
              <a:t>, this sector will be </a:t>
            </a:r>
            <a:r>
              <a:rPr lang="en" sz="1200" b="1">
                <a:solidFill>
                  <a:schemeClr val="dk1"/>
                </a:solidFill>
              </a:rPr>
              <a:t>organized and advanced.</a:t>
            </a:r>
            <a:endParaRPr sz="1200" b="1">
              <a:solidFill>
                <a:schemeClr val="dk1"/>
              </a:solidFill>
            </a:endParaRPr>
          </a:p>
          <a:p>
            <a:pPr marL="0" lvl="0" indent="0" algn="just" rtl="0">
              <a:lnSpc>
                <a:spcPct val="150000"/>
              </a:lnSpc>
              <a:spcBef>
                <a:spcPts val="1200"/>
              </a:spcBef>
              <a:spcAft>
                <a:spcPts val="0"/>
              </a:spcAft>
              <a:buClr>
                <a:schemeClr val="dk1"/>
              </a:buClr>
              <a:buSzPts val="1100"/>
              <a:buFont typeface="Arial"/>
              <a:buNone/>
            </a:pPr>
            <a:r>
              <a:rPr lang="en" sz="1200" b="1">
                <a:solidFill>
                  <a:schemeClr val="dk1"/>
                </a:solidFill>
              </a:rPr>
              <a:t>Fish farming and aquaculture</a:t>
            </a:r>
            <a:r>
              <a:rPr lang="en" sz="1200">
                <a:solidFill>
                  <a:schemeClr val="dk1"/>
                </a:solidFill>
              </a:rPr>
              <a:t> will be developed with advanced techniques and </a:t>
            </a:r>
            <a:r>
              <a:rPr lang="en" sz="1200" b="1">
                <a:solidFill>
                  <a:schemeClr val="dk1"/>
                </a:solidFill>
              </a:rPr>
              <a:t>multi-layer farming technology</a:t>
            </a:r>
            <a:r>
              <a:rPr lang="en" sz="1200">
                <a:solidFill>
                  <a:schemeClr val="dk1"/>
                </a:solidFill>
              </a:rPr>
              <a:t>, and with the help of </a:t>
            </a:r>
            <a:r>
              <a:rPr lang="en" sz="1200" b="1">
                <a:solidFill>
                  <a:schemeClr val="dk1"/>
                </a:solidFill>
              </a:rPr>
              <a:t>AI</a:t>
            </a:r>
            <a:r>
              <a:rPr lang="en" sz="1200">
                <a:solidFill>
                  <a:schemeClr val="dk1"/>
                </a:solidFill>
              </a:rPr>
              <a:t> and various technological and scientific expertise, Softa (Softa) will establish it as a large </a:t>
            </a:r>
            <a:r>
              <a:rPr lang="en" sz="1200" b="1">
                <a:solidFill>
                  <a:schemeClr val="dk1"/>
                </a:solidFill>
              </a:rPr>
              <a:t>organized industry</a:t>
            </a:r>
            <a:r>
              <a:rPr lang="en" sz="1200">
                <a:solidFill>
                  <a:schemeClr val="dk1"/>
                </a:solidFill>
              </a:rPr>
              <a:t>.</a:t>
            </a:r>
            <a:endParaRPr sz="1200">
              <a:solidFill>
                <a:schemeClr val="dk1"/>
              </a:solidFill>
            </a:endParaRPr>
          </a:p>
          <a:p>
            <a:pPr marL="0" lvl="0" indent="0" algn="just" rtl="0">
              <a:lnSpc>
                <a:spcPct val="150000"/>
              </a:lnSpc>
              <a:spcBef>
                <a:spcPts val="1200"/>
              </a:spcBef>
              <a:spcAft>
                <a:spcPts val="0"/>
              </a:spcAft>
              <a:buClr>
                <a:schemeClr val="dk1"/>
              </a:buClr>
              <a:buSzPts val="1100"/>
              <a:buFont typeface="Arial"/>
              <a:buNone/>
            </a:pPr>
            <a:r>
              <a:rPr lang="en" sz="1200">
                <a:solidFill>
                  <a:schemeClr val="dk1"/>
                </a:solidFill>
              </a:rPr>
              <a:t>Softa's goal is to reach a production capacity of ₹1,500-2,000 crores (approximately $180-240 million USD) in the next 10 years and transform this into an organized industry. Softa will directly export these products to European markets.</a:t>
            </a:r>
            <a:endParaRPr sz="1200">
              <a:solidFill>
                <a:schemeClr val="dk1"/>
              </a:solidFill>
            </a:endParaRPr>
          </a:p>
          <a:p>
            <a:pPr marL="0" lvl="0" indent="0" algn="just" rtl="0">
              <a:lnSpc>
                <a:spcPct val="150000"/>
              </a:lnSpc>
              <a:spcBef>
                <a:spcPts val="1200"/>
              </a:spcBef>
              <a:spcAft>
                <a:spcPts val="0"/>
              </a:spcAft>
              <a:buClr>
                <a:schemeClr val="dk1"/>
              </a:buClr>
              <a:buSzPts val="1100"/>
              <a:buFont typeface="Arial"/>
              <a:buNone/>
            </a:pPr>
            <a:r>
              <a:rPr lang="en" sz="1200">
                <a:solidFill>
                  <a:schemeClr val="dk1"/>
                </a:solidFill>
              </a:rPr>
              <a:t>This industry will create 40,000-80,000 </a:t>
            </a:r>
            <a:r>
              <a:rPr lang="en" sz="1200" b="1">
                <a:solidFill>
                  <a:schemeClr val="dk1"/>
                </a:solidFill>
              </a:rPr>
              <a:t>direct rural jobs</a:t>
            </a:r>
            <a:r>
              <a:rPr lang="en" sz="1200">
                <a:solidFill>
                  <a:schemeClr val="dk1"/>
                </a:solidFill>
              </a:rPr>
              <a:t> and 3,000-5,000 </a:t>
            </a:r>
            <a:r>
              <a:rPr lang="en" sz="1200" b="1">
                <a:solidFill>
                  <a:schemeClr val="dk1"/>
                </a:solidFill>
              </a:rPr>
              <a:t>indirect jobs</a:t>
            </a:r>
            <a:r>
              <a:rPr lang="en" sz="1200">
                <a:solidFill>
                  <a:schemeClr val="dk1"/>
                </a:solidFill>
              </a:rPr>
              <a:t> over the next 10 years.</a:t>
            </a:r>
            <a:endParaRPr sz="1200">
              <a:solidFill>
                <a:schemeClr val="dk1"/>
              </a:solidFill>
            </a:endParaRPr>
          </a:p>
          <a:p>
            <a:pPr marL="0" lvl="0" indent="0" algn="just" rtl="0">
              <a:lnSpc>
                <a:spcPct val="150000"/>
              </a:lnSpc>
              <a:spcBef>
                <a:spcPts val="1200"/>
              </a:spcBef>
              <a:spcAft>
                <a:spcPts val="1200"/>
              </a:spcAft>
              <a:buNone/>
            </a:pPr>
            <a:endParaRPr sz="1200">
              <a:solidFill>
                <a:schemeClr val="dk1"/>
              </a:solidFill>
            </a:endParaRP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888"/>
        <p:cNvGrpSpPr/>
        <p:nvPr/>
      </p:nvGrpSpPr>
      <p:grpSpPr>
        <a:xfrm>
          <a:off x="0" y="0"/>
          <a:ext cx="0" cy="0"/>
          <a:chOff x="0" y="0"/>
          <a:chExt cx="0" cy="0"/>
        </a:xfrm>
      </p:grpSpPr>
      <p:sp>
        <p:nvSpPr>
          <p:cNvPr id="889" name="Google Shape;889;p96"/>
          <p:cNvSpPr txBox="1"/>
          <p:nvPr/>
        </p:nvSpPr>
        <p:spPr>
          <a:xfrm>
            <a:off x="1371600" y="498700"/>
            <a:ext cx="6400500" cy="467790"/>
          </a:xfrm>
          <a:prstGeom prst="rect">
            <a:avLst/>
          </a:prstGeom>
          <a:solidFill>
            <a:srgbClr val="F1C232"/>
          </a:solidFill>
          <a:ln>
            <a:noFill/>
          </a:ln>
        </p:spPr>
        <p:txBody>
          <a:bodyPr spcFirstLastPara="1" wrap="square" lIns="91425" tIns="91425" rIns="91425" bIns="91425" anchor="t" anchorCtr="0">
            <a:spAutoFit/>
          </a:bodyPr>
          <a:lstStyle/>
          <a:p>
            <a:pPr marL="0" lvl="0" indent="0" algn="ctr" rtl="0">
              <a:lnSpc>
                <a:spcPct val="115000"/>
              </a:lnSpc>
              <a:buNone/>
            </a:pPr>
            <a:r>
              <a:rPr lang="en" sz="1600" b="1" dirty="0">
                <a:solidFill>
                  <a:schemeClr val="dk1"/>
                </a:solidFill>
              </a:rPr>
              <a:t>Important Information for Better Understanding</a:t>
            </a:r>
            <a:endParaRPr sz="1800" dirty="0">
              <a:solidFill>
                <a:schemeClr val="dk2"/>
              </a:solidFill>
            </a:endParaRPr>
          </a:p>
        </p:txBody>
      </p:sp>
      <p:sp>
        <p:nvSpPr>
          <p:cNvPr id="890" name="Google Shape;890;p96"/>
          <p:cNvSpPr txBox="1"/>
          <p:nvPr/>
        </p:nvSpPr>
        <p:spPr>
          <a:xfrm>
            <a:off x="1371600" y="1085325"/>
            <a:ext cx="6400500" cy="3263100"/>
          </a:xfrm>
          <a:prstGeom prst="rect">
            <a:avLst/>
          </a:prstGeom>
          <a:noFill/>
          <a:ln>
            <a:noFill/>
          </a:ln>
        </p:spPr>
        <p:txBody>
          <a:bodyPr spcFirstLastPara="1" wrap="square" lIns="0" tIns="0" rIns="0" bIns="0" anchor="t" anchorCtr="0">
            <a:spAutoFit/>
          </a:bodyPr>
          <a:lstStyle/>
          <a:p>
            <a:pPr marL="0" lvl="0" indent="0" algn="just" rtl="0">
              <a:lnSpc>
                <a:spcPct val="150000"/>
              </a:lnSpc>
              <a:spcBef>
                <a:spcPts val="1200"/>
              </a:spcBef>
              <a:spcAft>
                <a:spcPts val="0"/>
              </a:spcAft>
              <a:buClr>
                <a:schemeClr val="dk1"/>
              </a:buClr>
              <a:buSzPts val="1100"/>
              <a:buFont typeface="Arial"/>
              <a:buNone/>
            </a:pPr>
            <a:r>
              <a:rPr lang="en" sz="1200" b="1">
                <a:solidFill>
                  <a:schemeClr val="dk1"/>
                </a:solidFill>
              </a:rPr>
              <a:t>Softa</a:t>
            </a:r>
            <a:r>
              <a:rPr lang="en" sz="1200">
                <a:solidFill>
                  <a:schemeClr val="dk1"/>
                </a:solidFill>
              </a:rPr>
              <a:t> envisions large-scale production of these products in Jharkhand, with every home becoming a production center, and even barren lands being transformed into highly productive areas. This will not only generate a massive amount of employment at the local level and promote economic growth but also continuously lead Jharkhand towards prosperity every year.</a:t>
            </a:r>
            <a:endParaRPr sz="1200">
              <a:solidFill>
                <a:schemeClr val="dk1"/>
              </a:solidFill>
            </a:endParaRPr>
          </a:p>
          <a:p>
            <a:pPr marL="0" lvl="0" indent="0" algn="just" rtl="0">
              <a:lnSpc>
                <a:spcPct val="150000"/>
              </a:lnSpc>
              <a:spcBef>
                <a:spcPts val="1200"/>
              </a:spcBef>
              <a:spcAft>
                <a:spcPts val="0"/>
              </a:spcAft>
              <a:buClr>
                <a:schemeClr val="dk1"/>
              </a:buClr>
              <a:buSzPts val="1100"/>
              <a:buFont typeface="Arial"/>
              <a:buNone/>
            </a:pPr>
            <a:r>
              <a:rPr lang="en" sz="1200" b="1">
                <a:solidFill>
                  <a:schemeClr val="dk1"/>
                </a:solidFill>
              </a:rPr>
              <a:t>Softa</a:t>
            </a:r>
            <a:r>
              <a:rPr lang="en" sz="1200">
                <a:solidFill>
                  <a:schemeClr val="dk1"/>
                </a:solidFill>
              </a:rPr>
              <a:t> estimates that within the next 15-20 years, the rural areas of Jharkhand, which were once known for poverty, will become the identity of a developing Jharkhand. Through</a:t>
            </a:r>
            <a:r>
              <a:rPr lang="en" sz="1200" b="1">
                <a:solidFill>
                  <a:schemeClr val="dk1"/>
                </a:solidFill>
              </a:rPr>
              <a:t> Softa's</a:t>
            </a:r>
            <a:r>
              <a:rPr lang="en" sz="1200">
                <a:solidFill>
                  <a:schemeClr val="dk1"/>
                </a:solidFill>
              </a:rPr>
              <a:t> international networking and technological capabilities, Jharkhand will gain a new recognition in the global market.</a:t>
            </a:r>
            <a:endParaRPr sz="1200">
              <a:solidFill>
                <a:schemeClr val="dk1"/>
              </a:solidFill>
            </a:endParaRPr>
          </a:p>
          <a:p>
            <a:pPr marL="0" lvl="0" indent="0" algn="just" rtl="0">
              <a:lnSpc>
                <a:spcPct val="150000"/>
              </a:lnSpc>
              <a:spcBef>
                <a:spcPts val="1200"/>
              </a:spcBef>
              <a:spcAft>
                <a:spcPts val="1200"/>
              </a:spcAft>
              <a:buNone/>
            </a:pPr>
            <a:r>
              <a:rPr lang="en" sz="1200">
                <a:solidFill>
                  <a:schemeClr val="dk1"/>
                </a:solidFill>
              </a:rPr>
              <a:t>This project will not only take Jharkhand to new heights of development but also pave the way for its advancement while preserving its rich cultural heritage at the local level. Jharkhand will write a new development saga, making it a symbol of self-reliance and prosperity.</a:t>
            </a:r>
            <a:endParaRPr sz="1200">
              <a:solidFill>
                <a:schemeClr val="dk1"/>
              </a:solidFill>
            </a:endParaRP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894"/>
        <p:cNvGrpSpPr/>
        <p:nvPr/>
      </p:nvGrpSpPr>
      <p:grpSpPr>
        <a:xfrm>
          <a:off x="0" y="0"/>
          <a:ext cx="0" cy="0"/>
          <a:chOff x="0" y="0"/>
          <a:chExt cx="0" cy="0"/>
        </a:xfrm>
      </p:grpSpPr>
      <p:sp>
        <p:nvSpPr>
          <p:cNvPr id="895" name="Google Shape;895;p97"/>
          <p:cNvSpPr txBox="1"/>
          <p:nvPr/>
        </p:nvSpPr>
        <p:spPr>
          <a:xfrm>
            <a:off x="1371600" y="457687"/>
            <a:ext cx="6400800" cy="2285241"/>
          </a:xfrm>
          <a:prstGeom prst="rect">
            <a:avLst/>
          </a:prstGeom>
          <a:noFill/>
          <a:ln>
            <a:noFill/>
          </a:ln>
        </p:spPr>
        <p:txBody>
          <a:bodyPr spcFirstLastPara="1" wrap="square" lIns="0" tIns="0" rIns="0" bIns="0" anchor="t" anchorCtr="0">
            <a:spAutoFit/>
          </a:bodyPr>
          <a:lstStyle/>
          <a:p>
            <a:pPr marL="0" lvl="0" indent="0" algn="just" rtl="0">
              <a:lnSpc>
                <a:spcPct val="150000"/>
              </a:lnSpc>
              <a:spcAft>
                <a:spcPts val="0"/>
              </a:spcAft>
              <a:buClr>
                <a:schemeClr val="dk1"/>
              </a:buClr>
              <a:buSzPts val="1100"/>
              <a:buFont typeface="Arial"/>
              <a:buNone/>
            </a:pPr>
            <a:r>
              <a:rPr lang="en" sz="1200" b="1" dirty="0">
                <a:solidFill>
                  <a:schemeClr val="dk1"/>
                </a:solidFill>
              </a:rPr>
              <a:t>Kenya</a:t>
            </a:r>
            <a:r>
              <a:rPr lang="en" sz="1200" dirty="0">
                <a:solidFill>
                  <a:schemeClr val="dk1"/>
                </a:solidFill>
              </a:rPr>
              <a:t>, considered a small and developing country, has secured a unique and prominent position in the global flower industry. Specifically, the country has achieved remarkable success in the production of flowers like roses and carnations. Kenya is currently the fourth-largest exporter of cut flowers in the world.</a:t>
            </a:r>
            <a:endParaRPr sz="1200" dirty="0">
              <a:solidFill>
                <a:schemeClr val="dk1"/>
              </a:solidFill>
            </a:endParaRPr>
          </a:p>
          <a:p>
            <a:pPr marL="0" lvl="0" indent="0" algn="just" rtl="0">
              <a:lnSpc>
                <a:spcPct val="150000"/>
              </a:lnSpc>
              <a:spcBef>
                <a:spcPts val="1200"/>
              </a:spcBef>
              <a:spcAft>
                <a:spcPts val="0"/>
              </a:spcAft>
              <a:buClr>
                <a:schemeClr val="dk1"/>
              </a:buClr>
              <a:buSzPts val="1100"/>
              <a:buFont typeface="Arial"/>
              <a:buNone/>
            </a:pPr>
            <a:r>
              <a:rPr lang="en" sz="1200" dirty="0">
                <a:solidFill>
                  <a:schemeClr val="dk1"/>
                </a:solidFill>
              </a:rPr>
              <a:t>This achievement would not have been possible without an organized and professional approach, significant investment in advanced technology, and strong access to global markets.</a:t>
            </a:r>
            <a:endParaRPr sz="1200" dirty="0">
              <a:solidFill>
                <a:schemeClr val="dk1"/>
              </a:solidFill>
            </a:endParaRPr>
          </a:p>
          <a:p>
            <a:pPr marL="0" lvl="0" indent="0" algn="just" rtl="0">
              <a:lnSpc>
                <a:spcPct val="150000"/>
              </a:lnSpc>
              <a:spcBef>
                <a:spcPts val="1200"/>
              </a:spcBef>
              <a:spcAft>
                <a:spcPts val="250"/>
              </a:spcAft>
              <a:buNone/>
            </a:pPr>
            <a:endParaRPr sz="1200" dirty="0">
              <a:solidFill>
                <a:schemeClr val="dk1"/>
              </a:solidFill>
            </a:endParaRPr>
          </a:p>
        </p:txBody>
      </p:sp>
      <p:pic>
        <p:nvPicPr>
          <p:cNvPr id="896" name="Google Shape;896;p97"/>
          <p:cNvPicPr preferRelativeResize="0"/>
          <p:nvPr/>
        </p:nvPicPr>
        <p:blipFill rotWithShape="1">
          <a:blip r:embed="rId3">
            <a:alphaModFix/>
          </a:blip>
          <a:srcRect l="5713" r="5704"/>
          <a:stretch/>
        </p:blipFill>
        <p:spPr>
          <a:xfrm>
            <a:off x="3949189" y="2309849"/>
            <a:ext cx="3518700" cy="2649600"/>
          </a:xfrm>
          <a:prstGeom prst="roundRect">
            <a:avLst>
              <a:gd name="adj" fmla="val 16667"/>
            </a:avLst>
          </a:prstGeom>
          <a:noFill/>
          <a:ln>
            <a:noFill/>
          </a:ln>
        </p:spPr>
      </p:pic>
      <p:pic>
        <p:nvPicPr>
          <p:cNvPr id="897" name="Google Shape;897;p97"/>
          <p:cNvPicPr preferRelativeResize="0"/>
          <p:nvPr/>
        </p:nvPicPr>
        <p:blipFill rotWithShape="1">
          <a:blip r:embed="rId4">
            <a:alphaModFix/>
          </a:blip>
          <a:srcRect l="30026" t="24109" r="29060" b="14495"/>
          <a:stretch/>
        </p:blipFill>
        <p:spPr>
          <a:xfrm>
            <a:off x="1666689" y="2879399"/>
            <a:ext cx="1662300" cy="1662900"/>
          </a:xfrm>
          <a:prstGeom prst="ellipse">
            <a:avLst/>
          </a:prstGeom>
          <a:noFill/>
          <a:ln>
            <a:noFill/>
          </a:ln>
        </p:spPr>
      </p:pic>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901"/>
        <p:cNvGrpSpPr/>
        <p:nvPr/>
      </p:nvGrpSpPr>
      <p:grpSpPr>
        <a:xfrm>
          <a:off x="0" y="0"/>
          <a:ext cx="0" cy="0"/>
          <a:chOff x="0" y="0"/>
          <a:chExt cx="0" cy="0"/>
        </a:xfrm>
      </p:grpSpPr>
      <p:sp>
        <p:nvSpPr>
          <p:cNvPr id="902" name="Google Shape;902;p98"/>
          <p:cNvSpPr txBox="1"/>
          <p:nvPr/>
        </p:nvSpPr>
        <p:spPr>
          <a:xfrm>
            <a:off x="3630275" y="1028700"/>
            <a:ext cx="4141800" cy="1015800"/>
          </a:xfrm>
          <a:prstGeom prst="rect">
            <a:avLst/>
          </a:prstGeom>
          <a:noFill/>
          <a:ln>
            <a:noFill/>
          </a:ln>
        </p:spPr>
        <p:txBody>
          <a:bodyPr spcFirstLastPara="1" wrap="square" lIns="0" tIns="0" rIns="0" bIns="0" anchor="t" anchorCtr="0">
            <a:spAutoFit/>
          </a:bodyPr>
          <a:lstStyle/>
          <a:p>
            <a:pPr marL="0" lvl="0" indent="0" algn="just" rtl="0">
              <a:lnSpc>
                <a:spcPct val="150000"/>
              </a:lnSpc>
              <a:spcBef>
                <a:spcPts val="0"/>
              </a:spcBef>
              <a:spcAft>
                <a:spcPts val="250"/>
              </a:spcAft>
              <a:buNone/>
            </a:pPr>
            <a:r>
              <a:rPr lang="en" sz="1200">
                <a:solidFill>
                  <a:schemeClr val="dk1"/>
                </a:solidFill>
              </a:rPr>
              <a:t>In flower production, continuous use of advanced technology has been employed. The use of the latest irrigation systems, greenhouses, and pest management techniques has helped improve the quality and production of flowers in Kenya.</a:t>
            </a:r>
            <a:endParaRPr sz="1200">
              <a:solidFill>
                <a:schemeClr val="dk1"/>
              </a:solidFill>
            </a:endParaRPr>
          </a:p>
        </p:txBody>
      </p:sp>
      <p:sp>
        <p:nvSpPr>
          <p:cNvPr id="903" name="Google Shape;903;p98"/>
          <p:cNvSpPr txBox="1"/>
          <p:nvPr/>
        </p:nvSpPr>
        <p:spPr>
          <a:xfrm>
            <a:off x="1775100" y="459350"/>
            <a:ext cx="5593800" cy="320100"/>
          </a:xfrm>
          <a:prstGeom prst="rect">
            <a:avLst/>
          </a:prstGeom>
          <a:solidFill>
            <a:srgbClr val="0B5394"/>
          </a:solidFill>
          <a:ln>
            <a:noFill/>
          </a:ln>
        </p:spPr>
        <p:txBody>
          <a:bodyPr spcFirstLastPara="1" wrap="square" lIns="91425" tIns="91425" rIns="91425" bIns="91425" anchor="ctr" anchorCtr="0">
            <a:noAutofit/>
          </a:bodyPr>
          <a:lstStyle/>
          <a:p>
            <a:pPr marL="457200" lvl="0" indent="-317500" algn="ctr" rtl="0">
              <a:spcBef>
                <a:spcPts val="0"/>
              </a:spcBef>
              <a:spcAft>
                <a:spcPts val="0"/>
              </a:spcAft>
              <a:buClr>
                <a:schemeClr val="lt1"/>
              </a:buClr>
              <a:buSzPts val="1400"/>
              <a:buAutoNum type="arabicPeriod"/>
            </a:pPr>
            <a:r>
              <a:rPr lang="en" b="1">
                <a:solidFill>
                  <a:schemeClr val="lt1"/>
                </a:solidFill>
              </a:rPr>
              <a:t>High-tech investment</a:t>
            </a:r>
            <a:endParaRPr b="1">
              <a:solidFill>
                <a:schemeClr val="lt1"/>
              </a:solidFill>
            </a:endParaRPr>
          </a:p>
        </p:txBody>
      </p:sp>
      <p:pic>
        <p:nvPicPr>
          <p:cNvPr id="904" name="Google Shape;904;p98"/>
          <p:cNvPicPr preferRelativeResize="0"/>
          <p:nvPr/>
        </p:nvPicPr>
        <p:blipFill rotWithShape="1">
          <a:blip r:embed="rId3">
            <a:alphaModFix/>
          </a:blip>
          <a:srcRect l="17170"/>
          <a:stretch/>
        </p:blipFill>
        <p:spPr>
          <a:xfrm>
            <a:off x="1371600" y="914400"/>
            <a:ext cx="1989000" cy="1601400"/>
          </a:xfrm>
          <a:prstGeom prst="roundRect">
            <a:avLst>
              <a:gd name="adj" fmla="val 16667"/>
            </a:avLst>
          </a:prstGeom>
          <a:noFill/>
          <a:ln>
            <a:noFill/>
          </a:ln>
        </p:spPr>
      </p:pic>
      <p:sp>
        <p:nvSpPr>
          <p:cNvPr id="905" name="Google Shape;905;p98"/>
          <p:cNvSpPr txBox="1"/>
          <p:nvPr/>
        </p:nvSpPr>
        <p:spPr>
          <a:xfrm>
            <a:off x="3630275" y="3341658"/>
            <a:ext cx="4141800" cy="1293000"/>
          </a:xfrm>
          <a:prstGeom prst="rect">
            <a:avLst/>
          </a:prstGeom>
          <a:noFill/>
          <a:ln>
            <a:noFill/>
          </a:ln>
        </p:spPr>
        <p:txBody>
          <a:bodyPr spcFirstLastPara="1" wrap="square" lIns="0" tIns="0" rIns="0" bIns="0" anchor="t" anchorCtr="0">
            <a:spAutoFit/>
          </a:bodyPr>
          <a:lstStyle/>
          <a:p>
            <a:pPr marL="0" lvl="0" indent="0" algn="just" rtl="0">
              <a:lnSpc>
                <a:spcPct val="150000"/>
              </a:lnSpc>
              <a:spcBef>
                <a:spcPts val="0"/>
              </a:spcBef>
              <a:spcAft>
                <a:spcPts val="250"/>
              </a:spcAft>
              <a:buNone/>
            </a:pPr>
            <a:r>
              <a:rPr lang="en" sz="1200">
                <a:solidFill>
                  <a:schemeClr val="dk1"/>
                </a:solidFill>
              </a:rPr>
              <a:t>Kenya has established itself as a reliable supplier in major international markets. Europe, particularly the Netherlands, Germany, and the UK, are the key buyers of Kenyan flowers. Improvements in air transport and export systems have helped maintain export timelines and quality.</a:t>
            </a:r>
            <a:endParaRPr sz="1200">
              <a:solidFill>
                <a:schemeClr val="dk1"/>
              </a:solidFill>
            </a:endParaRPr>
          </a:p>
        </p:txBody>
      </p:sp>
      <p:sp>
        <p:nvSpPr>
          <p:cNvPr id="906" name="Google Shape;906;p98"/>
          <p:cNvSpPr txBox="1"/>
          <p:nvPr/>
        </p:nvSpPr>
        <p:spPr>
          <a:xfrm>
            <a:off x="1775100" y="2772308"/>
            <a:ext cx="5593800" cy="320100"/>
          </a:xfrm>
          <a:prstGeom prst="rect">
            <a:avLst/>
          </a:prstGeom>
          <a:solidFill>
            <a:srgbClr val="0B539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b="1">
                <a:solidFill>
                  <a:schemeClr val="lt1"/>
                </a:solidFill>
              </a:rPr>
              <a:t>2.    Direct Access to The Global Market</a:t>
            </a:r>
            <a:endParaRPr b="1">
              <a:solidFill>
                <a:schemeClr val="lt1"/>
              </a:solidFill>
            </a:endParaRPr>
          </a:p>
        </p:txBody>
      </p:sp>
      <p:pic>
        <p:nvPicPr>
          <p:cNvPr id="907" name="Google Shape;907;p98"/>
          <p:cNvPicPr preferRelativeResize="0"/>
          <p:nvPr/>
        </p:nvPicPr>
        <p:blipFill rotWithShape="1">
          <a:blip r:embed="rId4">
            <a:alphaModFix/>
          </a:blip>
          <a:srcRect l="8574" r="8582"/>
          <a:stretch/>
        </p:blipFill>
        <p:spPr>
          <a:xfrm>
            <a:off x="1371600" y="3227358"/>
            <a:ext cx="1989000" cy="1601400"/>
          </a:xfrm>
          <a:prstGeom prst="roundRect">
            <a:avLst>
              <a:gd name="adj" fmla="val 16667"/>
            </a:avLst>
          </a:prstGeom>
          <a:noFill/>
          <a:ln>
            <a:noFill/>
          </a:ln>
        </p:spPr>
      </p:pic>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911"/>
        <p:cNvGrpSpPr/>
        <p:nvPr/>
      </p:nvGrpSpPr>
      <p:grpSpPr>
        <a:xfrm>
          <a:off x="0" y="0"/>
          <a:ext cx="0" cy="0"/>
          <a:chOff x="0" y="0"/>
          <a:chExt cx="0" cy="0"/>
        </a:xfrm>
      </p:grpSpPr>
      <p:pic>
        <p:nvPicPr>
          <p:cNvPr id="912" name="Google Shape;912;p99"/>
          <p:cNvPicPr preferRelativeResize="0"/>
          <p:nvPr/>
        </p:nvPicPr>
        <p:blipFill rotWithShape="1">
          <a:blip r:embed="rId3">
            <a:alphaModFix/>
          </a:blip>
          <a:srcRect l="2606" r="2597"/>
          <a:stretch/>
        </p:blipFill>
        <p:spPr>
          <a:xfrm>
            <a:off x="1369950" y="457675"/>
            <a:ext cx="2971800" cy="2089500"/>
          </a:xfrm>
          <a:prstGeom prst="roundRect">
            <a:avLst>
              <a:gd name="adj" fmla="val 16667"/>
            </a:avLst>
          </a:prstGeom>
          <a:noFill/>
          <a:ln>
            <a:noFill/>
          </a:ln>
        </p:spPr>
      </p:pic>
      <p:sp>
        <p:nvSpPr>
          <p:cNvPr id="913" name="Google Shape;913;p99"/>
          <p:cNvSpPr txBox="1"/>
          <p:nvPr/>
        </p:nvSpPr>
        <p:spPr>
          <a:xfrm>
            <a:off x="1425450" y="2745700"/>
            <a:ext cx="2860800" cy="2290500"/>
          </a:xfrm>
          <a:prstGeom prst="rect">
            <a:avLst/>
          </a:prstGeom>
          <a:solidFill>
            <a:srgbClr val="F3F3F3"/>
          </a:solidFill>
          <a:ln>
            <a:noFill/>
          </a:ln>
        </p:spPr>
        <p:txBody>
          <a:bodyPr spcFirstLastPara="1" wrap="square" lIns="91425" tIns="182875" rIns="91425" bIns="0" anchor="t" anchorCtr="0">
            <a:noAutofit/>
          </a:bodyPr>
          <a:lstStyle/>
          <a:p>
            <a:pPr marL="0" lvl="0" indent="0" algn="just" rtl="0">
              <a:lnSpc>
                <a:spcPct val="150000"/>
              </a:lnSpc>
              <a:spcBef>
                <a:spcPts val="0"/>
              </a:spcBef>
              <a:spcAft>
                <a:spcPts val="250"/>
              </a:spcAft>
              <a:buNone/>
            </a:pPr>
            <a:r>
              <a:rPr lang="en" sz="1200" b="1">
                <a:solidFill>
                  <a:schemeClr val="dk1"/>
                </a:solidFill>
              </a:rPr>
              <a:t>Kenya's annual flower export value </a:t>
            </a:r>
            <a:r>
              <a:rPr lang="en" sz="1200">
                <a:solidFill>
                  <a:schemeClr val="dk1"/>
                </a:solidFill>
              </a:rPr>
              <a:t>is approximately </a:t>
            </a:r>
            <a:r>
              <a:rPr lang="en" sz="1200">
                <a:solidFill>
                  <a:srgbClr val="00B050"/>
                </a:solidFill>
              </a:rPr>
              <a:t>1 billion US dollars (around ₹8,300 crore INR)</a:t>
            </a:r>
            <a:r>
              <a:rPr lang="en" sz="1200">
                <a:solidFill>
                  <a:schemeClr val="dk1"/>
                </a:solidFill>
              </a:rPr>
              <a:t>. This figure highlights the international significance of the flower industry and its contribution to the country's economy.</a:t>
            </a:r>
            <a:endParaRPr sz="1200">
              <a:solidFill>
                <a:schemeClr val="dk1"/>
              </a:solidFill>
            </a:endParaRPr>
          </a:p>
        </p:txBody>
      </p:sp>
      <p:sp>
        <p:nvSpPr>
          <p:cNvPr id="914" name="Google Shape;914;p99"/>
          <p:cNvSpPr txBox="1"/>
          <p:nvPr/>
        </p:nvSpPr>
        <p:spPr>
          <a:xfrm>
            <a:off x="1371600" y="2425600"/>
            <a:ext cx="2968500" cy="320100"/>
          </a:xfrm>
          <a:prstGeom prst="rect">
            <a:avLst/>
          </a:prstGeom>
          <a:solidFill>
            <a:srgbClr val="F1C232"/>
          </a:solidFill>
          <a:ln>
            <a:noFill/>
          </a:ln>
        </p:spPr>
        <p:txBody>
          <a:bodyPr spcFirstLastPara="1" wrap="square" lIns="91425" tIns="109725" rIns="91425" bIns="91425" anchor="ctr" anchorCtr="0">
            <a:noAutofit/>
          </a:bodyPr>
          <a:lstStyle/>
          <a:p>
            <a:pPr marL="0" lvl="0" indent="0" algn="ctr" rtl="0">
              <a:spcBef>
                <a:spcPts val="0"/>
              </a:spcBef>
              <a:spcAft>
                <a:spcPts val="0"/>
              </a:spcAft>
              <a:buNone/>
            </a:pPr>
            <a:r>
              <a:rPr lang="en" sz="1200" b="1">
                <a:solidFill>
                  <a:schemeClr val="dk1"/>
                </a:solidFill>
              </a:rPr>
              <a:t>Exports and Economic Contribution</a:t>
            </a:r>
            <a:endParaRPr sz="1200" b="1">
              <a:solidFill>
                <a:schemeClr val="dk1"/>
              </a:solidFill>
            </a:endParaRPr>
          </a:p>
        </p:txBody>
      </p:sp>
      <p:pic>
        <p:nvPicPr>
          <p:cNvPr id="915" name="Google Shape;915;p99"/>
          <p:cNvPicPr preferRelativeResize="0"/>
          <p:nvPr/>
        </p:nvPicPr>
        <p:blipFill rotWithShape="1">
          <a:blip r:embed="rId4">
            <a:alphaModFix/>
          </a:blip>
          <a:srcRect l="3008" r="17398"/>
          <a:stretch/>
        </p:blipFill>
        <p:spPr>
          <a:xfrm>
            <a:off x="4802250" y="457675"/>
            <a:ext cx="2971800" cy="2089500"/>
          </a:xfrm>
          <a:prstGeom prst="roundRect">
            <a:avLst>
              <a:gd name="adj" fmla="val 16667"/>
            </a:avLst>
          </a:prstGeom>
          <a:noFill/>
          <a:ln>
            <a:noFill/>
          </a:ln>
        </p:spPr>
      </p:pic>
      <p:sp>
        <p:nvSpPr>
          <p:cNvPr id="916" name="Google Shape;916;p99"/>
          <p:cNvSpPr txBox="1"/>
          <p:nvPr/>
        </p:nvSpPr>
        <p:spPr>
          <a:xfrm>
            <a:off x="4857750" y="2745700"/>
            <a:ext cx="2860800" cy="2290500"/>
          </a:xfrm>
          <a:prstGeom prst="rect">
            <a:avLst/>
          </a:prstGeom>
          <a:solidFill>
            <a:srgbClr val="F3F3F3"/>
          </a:solidFill>
          <a:ln>
            <a:noFill/>
          </a:ln>
        </p:spPr>
        <p:txBody>
          <a:bodyPr spcFirstLastPara="1" wrap="square" lIns="91425" tIns="182875" rIns="91425" bIns="0" anchor="t" anchorCtr="0">
            <a:spAutoFit/>
          </a:bodyPr>
          <a:lstStyle/>
          <a:p>
            <a:pPr marL="0" lvl="0" indent="0" algn="just" rtl="0">
              <a:lnSpc>
                <a:spcPct val="130000"/>
              </a:lnSpc>
              <a:spcBef>
                <a:spcPts val="0"/>
              </a:spcBef>
              <a:spcAft>
                <a:spcPts val="250"/>
              </a:spcAft>
              <a:buNone/>
            </a:pPr>
            <a:r>
              <a:rPr lang="en" sz="1200" b="1">
                <a:solidFill>
                  <a:schemeClr val="dk1"/>
                </a:solidFill>
              </a:rPr>
              <a:t>Kenya's flower industry</a:t>
            </a:r>
            <a:r>
              <a:rPr lang="en" sz="1200">
                <a:solidFill>
                  <a:schemeClr val="dk1"/>
                </a:solidFill>
              </a:rPr>
              <a:t> has played a significant role in job creation. According to </a:t>
            </a:r>
            <a:r>
              <a:rPr lang="en" sz="1200" b="1">
                <a:solidFill>
                  <a:schemeClr val="dk1"/>
                </a:solidFill>
              </a:rPr>
              <a:t>SOFTA's research</a:t>
            </a:r>
            <a:r>
              <a:rPr lang="en" sz="1200">
                <a:solidFill>
                  <a:schemeClr val="dk1"/>
                </a:solidFill>
              </a:rPr>
              <a:t>, approximately 1</a:t>
            </a:r>
            <a:r>
              <a:rPr lang="en" sz="1200" b="1">
                <a:solidFill>
                  <a:schemeClr val="dk1"/>
                </a:solidFill>
              </a:rPr>
              <a:t>50,000 people</a:t>
            </a:r>
            <a:r>
              <a:rPr lang="en" sz="1200">
                <a:solidFill>
                  <a:schemeClr val="dk1"/>
                </a:solidFill>
              </a:rPr>
              <a:t> are directly involved in this sector. Additionally, many others indirectly benefit from livelihoods, including those in the transportation, packaging, and distribution sectors.</a:t>
            </a:r>
            <a:endParaRPr sz="1200">
              <a:solidFill>
                <a:schemeClr val="dk1"/>
              </a:solidFill>
            </a:endParaRPr>
          </a:p>
        </p:txBody>
      </p:sp>
      <p:sp>
        <p:nvSpPr>
          <p:cNvPr id="917" name="Google Shape;917;p99"/>
          <p:cNvSpPr txBox="1"/>
          <p:nvPr/>
        </p:nvSpPr>
        <p:spPr>
          <a:xfrm>
            <a:off x="4803900" y="2425600"/>
            <a:ext cx="2968500" cy="320100"/>
          </a:xfrm>
          <a:prstGeom prst="rect">
            <a:avLst/>
          </a:prstGeom>
          <a:solidFill>
            <a:srgbClr val="F1C232"/>
          </a:solidFill>
          <a:ln>
            <a:noFill/>
          </a:ln>
        </p:spPr>
        <p:txBody>
          <a:bodyPr spcFirstLastPara="1" wrap="square" lIns="91425" tIns="109725" rIns="91425" bIns="91425" anchor="ctr" anchorCtr="0">
            <a:noAutofit/>
          </a:bodyPr>
          <a:lstStyle/>
          <a:p>
            <a:pPr marL="0" lvl="0" indent="0" algn="ctr" rtl="0">
              <a:spcBef>
                <a:spcPts val="0"/>
              </a:spcBef>
              <a:spcAft>
                <a:spcPts val="0"/>
              </a:spcAft>
              <a:buNone/>
            </a:pPr>
            <a:r>
              <a:rPr lang="en" b="1">
                <a:solidFill>
                  <a:schemeClr val="dk1"/>
                </a:solidFill>
              </a:rPr>
              <a:t>Employment and Social Impact </a:t>
            </a:r>
            <a:endParaRPr b="1">
              <a:solidFill>
                <a:schemeClr val="dk1"/>
              </a:solidFill>
            </a:endParaRP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921"/>
        <p:cNvGrpSpPr/>
        <p:nvPr/>
      </p:nvGrpSpPr>
      <p:grpSpPr>
        <a:xfrm>
          <a:off x="0" y="0"/>
          <a:ext cx="0" cy="0"/>
          <a:chOff x="0" y="0"/>
          <a:chExt cx="0" cy="0"/>
        </a:xfrm>
      </p:grpSpPr>
      <p:sp>
        <p:nvSpPr>
          <p:cNvPr id="922" name="Google Shape;922;p100"/>
          <p:cNvSpPr/>
          <p:nvPr/>
        </p:nvSpPr>
        <p:spPr>
          <a:xfrm>
            <a:off x="2376075" y="457200"/>
            <a:ext cx="4257600" cy="365700"/>
          </a:xfrm>
          <a:prstGeom prst="rect">
            <a:avLst/>
          </a:prstGeom>
          <a:solidFill>
            <a:srgbClr val="6AA84F"/>
          </a:solidFill>
          <a:ln>
            <a:noFill/>
          </a:ln>
        </p:spPr>
        <p:txBody>
          <a:bodyPr spcFirstLastPara="1" wrap="square" lIns="0" tIns="91425" rIns="0" bIns="0" anchor="ctr" anchorCtr="0">
            <a:noAutofit/>
          </a:bodyPr>
          <a:lstStyle/>
          <a:p>
            <a:pPr marL="0" lvl="0" indent="0" algn="ctr" rtl="0">
              <a:lnSpc>
                <a:spcPct val="115000"/>
              </a:lnSpc>
              <a:spcBef>
                <a:spcPts val="0"/>
              </a:spcBef>
              <a:spcAft>
                <a:spcPts val="400"/>
              </a:spcAft>
              <a:buNone/>
            </a:pPr>
            <a:r>
              <a:rPr lang="en" sz="1750" b="1">
                <a:solidFill>
                  <a:schemeClr val="lt1"/>
                </a:solidFill>
              </a:rPr>
              <a:t>Important Aspects of This Mega Project</a:t>
            </a:r>
            <a:endParaRPr sz="1750" b="1">
              <a:solidFill>
                <a:schemeClr val="lt1"/>
              </a:solidFill>
            </a:endParaRPr>
          </a:p>
        </p:txBody>
      </p:sp>
      <p:sp>
        <p:nvSpPr>
          <p:cNvPr id="923" name="Google Shape;923;p100"/>
          <p:cNvSpPr txBox="1"/>
          <p:nvPr/>
        </p:nvSpPr>
        <p:spPr>
          <a:xfrm>
            <a:off x="1371600" y="1989972"/>
            <a:ext cx="6400800" cy="461700"/>
          </a:xfrm>
          <a:prstGeom prst="rect">
            <a:avLst/>
          </a:prstGeom>
          <a:noFill/>
          <a:ln>
            <a:noFill/>
          </a:ln>
        </p:spPr>
        <p:txBody>
          <a:bodyPr spcFirstLastPara="1" wrap="square" lIns="0" tIns="0" rIns="0" bIns="0" anchor="t" anchorCtr="0">
            <a:spAutoFit/>
          </a:bodyPr>
          <a:lstStyle/>
          <a:p>
            <a:pPr marL="0" lvl="0" indent="0" algn="just" rtl="0">
              <a:lnSpc>
                <a:spcPct val="150000"/>
              </a:lnSpc>
              <a:spcBef>
                <a:spcPts val="0"/>
              </a:spcBef>
              <a:spcAft>
                <a:spcPts val="250"/>
              </a:spcAft>
              <a:buNone/>
            </a:pPr>
            <a:r>
              <a:rPr lang="en" sz="1200" dirty="0">
                <a:solidFill>
                  <a:schemeClr val="dk1"/>
                </a:solidFill>
              </a:rPr>
              <a:t>The total project cost has been set at ₹20,000 crore (USD 2.5 billion), which is divided into various components:</a:t>
            </a:r>
            <a:endParaRPr sz="1200" dirty="0">
              <a:solidFill>
                <a:schemeClr val="dk1"/>
              </a:solidFill>
            </a:endParaRPr>
          </a:p>
        </p:txBody>
      </p:sp>
      <p:sp>
        <p:nvSpPr>
          <p:cNvPr id="924" name="Google Shape;924;p100"/>
          <p:cNvSpPr/>
          <p:nvPr/>
        </p:nvSpPr>
        <p:spPr>
          <a:xfrm>
            <a:off x="1588500" y="959526"/>
            <a:ext cx="5967000" cy="461700"/>
          </a:xfrm>
          <a:prstGeom prst="roundRect">
            <a:avLst>
              <a:gd name="adj" fmla="val 0"/>
            </a:avLst>
          </a:prstGeom>
          <a:noFill/>
          <a:ln>
            <a:noFill/>
          </a:ln>
        </p:spPr>
        <p:txBody>
          <a:bodyPr spcFirstLastPara="1" wrap="square" lIns="0" tIns="0" rIns="0" bIns="0" anchor="ctr" anchorCtr="0">
            <a:noAutofit/>
          </a:bodyPr>
          <a:lstStyle/>
          <a:p>
            <a:pPr marL="0" lvl="0" indent="0" algn="ctr" rtl="0">
              <a:lnSpc>
                <a:spcPct val="115000"/>
              </a:lnSpc>
              <a:spcBef>
                <a:spcPts val="0"/>
              </a:spcBef>
              <a:spcAft>
                <a:spcPts val="0"/>
              </a:spcAft>
              <a:buNone/>
            </a:pPr>
            <a:r>
              <a:rPr lang="en" b="1">
                <a:solidFill>
                  <a:schemeClr val="dk1"/>
                </a:solidFill>
              </a:rPr>
              <a:t>Total cost of the project and budget report (₹24,000 crore / USD 3 billion)</a:t>
            </a:r>
            <a:endParaRPr b="1">
              <a:solidFill>
                <a:schemeClr val="dk1"/>
              </a:solidFill>
            </a:endParaRPr>
          </a:p>
        </p:txBody>
      </p:sp>
      <p:sp>
        <p:nvSpPr>
          <p:cNvPr id="925" name="Google Shape;925;p100"/>
          <p:cNvSpPr/>
          <p:nvPr/>
        </p:nvSpPr>
        <p:spPr>
          <a:xfrm>
            <a:off x="1371600" y="1512850"/>
            <a:ext cx="4257600" cy="320100"/>
          </a:xfrm>
          <a:prstGeom prst="rect">
            <a:avLst/>
          </a:prstGeom>
          <a:solidFill>
            <a:srgbClr val="F1C232"/>
          </a:solidFill>
          <a:ln>
            <a:noFill/>
          </a:ln>
        </p:spPr>
        <p:txBody>
          <a:bodyPr spcFirstLastPara="1" wrap="square" lIns="91425" tIns="91425" rIns="91425" bIns="91425" anchor="ctr" anchorCtr="0">
            <a:noAutofit/>
          </a:bodyPr>
          <a:lstStyle/>
          <a:p>
            <a:pPr marL="45720" lvl="0" indent="0" algn="l" rtl="0">
              <a:spcBef>
                <a:spcPts val="1200"/>
              </a:spcBef>
              <a:spcAft>
                <a:spcPts val="1200"/>
              </a:spcAft>
              <a:buNone/>
            </a:pPr>
            <a:r>
              <a:rPr lang="en" sz="1200" b="1">
                <a:solidFill>
                  <a:schemeClr val="dk1"/>
                </a:solidFill>
              </a:rPr>
              <a:t>1. Overall Project Cost</a:t>
            </a:r>
            <a:endParaRPr sz="1200" b="1">
              <a:solidFill>
                <a:schemeClr val="dk1"/>
              </a:solidFill>
            </a:endParaRPr>
          </a:p>
        </p:txBody>
      </p:sp>
      <p:sp>
        <p:nvSpPr>
          <p:cNvPr id="926" name="Google Shape;926;p100"/>
          <p:cNvSpPr txBox="1"/>
          <p:nvPr/>
        </p:nvSpPr>
        <p:spPr>
          <a:xfrm>
            <a:off x="1371500" y="2532500"/>
            <a:ext cx="3046800" cy="2401200"/>
          </a:xfrm>
          <a:prstGeom prst="rect">
            <a:avLst/>
          </a:prstGeom>
          <a:noFill/>
          <a:ln>
            <a:noFill/>
          </a:ln>
        </p:spPr>
        <p:txBody>
          <a:bodyPr spcFirstLastPara="1" wrap="square" lIns="0" tIns="0" rIns="0" bIns="0" anchor="t" anchorCtr="0">
            <a:spAutoFit/>
          </a:bodyPr>
          <a:lstStyle/>
          <a:p>
            <a:pPr marL="457200" lvl="0" indent="-304800" algn="just" rtl="0">
              <a:lnSpc>
                <a:spcPct val="150000"/>
              </a:lnSpc>
              <a:spcBef>
                <a:spcPts val="0"/>
              </a:spcBef>
              <a:spcAft>
                <a:spcPts val="0"/>
              </a:spcAft>
              <a:buClr>
                <a:schemeClr val="dk1"/>
              </a:buClr>
              <a:buSzPts val="1200"/>
              <a:buChar char="●"/>
            </a:pPr>
            <a:r>
              <a:rPr lang="en" sz="1200" dirty="0">
                <a:solidFill>
                  <a:schemeClr val="dk1"/>
                </a:solidFill>
              </a:rPr>
              <a:t>Construction and Infrastructure: ₹12,000 crore</a:t>
            </a:r>
            <a:endParaRPr sz="1200" dirty="0">
              <a:solidFill>
                <a:schemeClr val="dk1"/>
              </a:solidFill>
            </a:endParaRPr>
          </a:p>
          <a:p>
            <a:pPr marL="457200" lvl="0" indent="-304800" algn="just" rtl="0">
              <a:lnSpc>
                <a:spcPct val="150000"/>
              </a:lnSpc>
              <a:spcBef>
                <a:spcPts val="0"/>
              </a:spcBef>
              <a:spcAft>
                <a:spcPts val="0"/>
              </a:spcAft>
              <a:buClr>
                <a:schemeClr val="dk1"/>
              </a:buClr>
              <a:buSzPts val="1200"/>
              <a:buChar char="●"/>
            </a:pPr>
            <a:r>
              <a:rPr lang="en" sz="1200" dirty="0">
                <a:solidFill>
                  <a:schemeClr val="dk1"/>
                </a:solidFill>
              </a:rPr>
              <a:t>Technological Development (SOFTA Technology): ₹4,000 crore</a:t>
            </a:r>
            <a:endParaRPr sz="1200" dirty="0">
              <a:solidFill>
                <a:schemeClr val="dk1"/>
              </a:solidFill>
            </a:endParaRPr>
          </a:p>
          <a:p>
            <a:pPr marL="457200" lvl="0" indent="-304800" algn="just" rtl="0">
              <a:lnSpc>
                <a:spcPct val="150000"/>
              </a:lnSpc>
              <a:spcBef>
                <a:spcPts val="0"/>
              </a:spcBef>
              <a:spcAft>
                <a:spcPts val="0"/>
              </a:spcAft>
              <a:buClr>
                <a:schemeClr val="dk1"/>
              </a:buClr>
              <a:buSzPts val="1200"/>
              <a:buChar char="●"/>
            </a:pPr>
            <a:r>
              <a:rPr lang="en" sz="1200" dirty="0">
                <a:solidFill>
                  <a:schemeClr val="dk1"/>
                </a:solidFill>
              </a:rPr>
              <a:t>Equipment and Machinery: ₹2,000  crore</a:t>
            </a:r>
            <a:endParaRPr sz="1200" dirty="0">
              <a:solidFill>
                <a:schemeClr val="dk1"/>
              </a:solidFill>
            </a:endParaRPr>
          </a:p>
          <a:p>
            <a:pPr marL="457200" lvl="0" indent="-304800" algn="just" rtl="0">
              <a:lnSpc>
                <a:spcPct val="150000"/>
              </a:lnSpc>
              <a:spcBef>
                <a:spcPts val="0"/>
              </a:spcBef>
              <a:spcAft>
                <a:spcPts val="0"/>
              </a:spcAft>
              <a:buClr>
                <a:schemeClr val="dk1"/>
              </a:buClr>
              <a:buSzPts val="1200"/>
              <a:buChar char="●"/>
            </a:pPr>
            <a:r>
              <a:rPr lang="en" sz="1200" dirty="0">
                <a:solidFill>
                  <a:schemeClr val="dk1"/>
                </a:solidFill>
              </a:rPr>
              <a:t>Other Expenses (Administration, Planning, and Contingencies): ₹2,000  crore</a:t>
            </a:r>
            <a:endParaRPr sz="1200" dirty="0">
              <a:solidFill>
                <a:schemeClr val="dk1"/>
              </a:solidFill>
            </a:endParaRPr>
          </a:p>
        </p:txBody>
      </p:sp>
      <p:pic>
        <p:nvPicPr>
          <p:cNvPr id="927" name="Google Shape;927;p100"/>
          <p:cNvPicPr preferRelativeResize="0"/>
          <p:nvPr/>
        </p:nvPicPr>
        <p:blipFill>
          <a:blip r:embed="rId3">
            <a:alphaModFix/>
          </a:blip>
          <a:stretch>
            <a:fillRect/>
          </a:stretch>
        </p:blipFill>
        <p:spPr>
          <a:xfrm>
            <a:off x="4570700" y="2451672"/>
            <a:ext cx="3310389" cy="2387028"/>
          </a:xfrm>
          <a:prstGeom prst="rect">
            <a:avLst/>
          </a:prstGeom>
          <a:noFill/>
          <a:ln>
            <a:noFill/>
          </a:ln>
        </p:spPr>
      </p:pic>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931"/>
        <p:cNvGrpSpPr/>
        <p:nvPr/>
      </p:nvGrpSpPr>
      <p:grpSpPr>
        <a:xfrm>
          <a:off x="0" y="0"/>
          <a:ext cx="0" cy="0"/>
          <a:chOff x="0" y="0"/>
          <a:chExt cx="0" cy="0"/>
        </a:xfrm>
      </p:grpSpPr>
      <p:sp>
        <p:nvSpPr>
          <p:cNvPr id="932" name="Google Shape;932;p101"/>
          <p:cNvSpPr txBox="1"/>
          <p:nvPr/>
        </p:nvSpPr>
        <p:spPr>
          <a:xfrm>
            <a:off x="1371600" y="846975"/>
            <a:ext cx="3227100" cy="184800"/>
          </a:xfrm>
          <a:prstGeom prst="rect">
            <a:avLst/>
          </a:prstGeom>
          <a:noFill/>
          <a:ln>
            <a:noFill/>
          </a:ln>
        </p:spPr>
        <p:txBody>
          <a:bodyPr spcFirstLastPara="1" wrap="square" lIns="0" tIns="0" rIns="0" bIns="0" anchor="t" anchorCtr="0">
            <a:spAutoFit/>
          </a:bodyPr>
          <a:lstStyle/>
          <a:p>
            <a:pPr marL="0" lvl="0" indent="0" algn="just" rtl="0">
              <a:lnSpc>
                <a:spcPct val="150000"/>
              </a:lnSpc>
              <a:spcBef>
                <a:spcPts val="0"/>
              </a:spcBef>
              <a:spcAft>
                <a:spcPts val="250"/>
              </a:spcAft>
              <a:buNone/>
            </a:pPr>
            <a:r>
              <a:rPr lang="en" sz="1200">
                <a:solidFill>
                  <a:schemeClr val="dk1"/>
                </a:solidFill>
              </a:rPr>
              <a:t>Total Time: 10 - 15 years</a:t>
            </a:r>
            <a:endParaRPr sz="1200">
              <a:solidFill>
                <a:schemeClr val="dk1"/>
              </a:solidFill>
            </a:endParaRPr>
          </a:p>
        </p:txBody>
      </p:sp>
      <p:sp>
        <p:nvSpPr>
          <p:cNvPr id="933" name="Google Shape;933;p101"/>
          <p:cNvSpPr/>
          <p:nvPr/>
        </p:nvSpPr>
        <p:spPr>
          <a:xfrm>
            <a:off x="1371600" y="446050"/>
            <a:ext cx="4467000" cy="320100"/>
          </a:xfrm>
          <a:prstGeom prst="rect">
            <a:avLst/>
          </a:prstGeom>
          <a:solidFill>
            <a:srgbClr val="F1C232"/>
          </a:solidFill>
          <a:ln>
            <a:noFill/>
          </a:ln>
        </p:spPr>
        <p:txBody>
          <a:bodyPr spcFirstLastPara="1" wrap="square" lIns="91425" tIns="91425" rIns="91425" bIns="91425" anchor="ctr" anchorCtr="0">
            <a:noAutofit/>
          </a:bodyPr>
          <a:lstStyle/>
          <a:p>
            <a:pPr marL="45720" lvl="0" indent="0" algn="l" rtl="0">
              <a:spcBef>
                <a:spcPts val="1200"/>
              </a:spcBef>
              <a:spcAft>
                <a:spcPts val="1200"/>
              </a:spcAft>
              <a:buNone/>
            </a:pPr>
            <a:r>
              <a:rPr lang="en" sz="1200" b="1">
                <a:solidFill>
                  <a:schemeClr val="dk1"/>
                </a:solidFill>
              </a:rPr>
              <a:t>2. Timeline</a:t>
            </a:r>
            <a:endParaRPr sz="1200" b="1">
              <a:solidFill>
                <a:schemeClr val="dk1"/>
              </a:solidFill>
            </a:endParaRPr>
          </a:p>
        </p:txBody>
      </p:sp>
      <p:sp>
        <p:nvSpPr>
          <p:cNvPr id="934" name="Google Shape;934;p101"/>
          <p:cNvSpPr txBox="1"/>
          <p:nvPr/>
        </p:nvSpPr>
        <p:spPr>
          <a:xfrm>
            <a:off x="1371500" y="1145350"/>
            <a:ext cx="4467000" cy="1080000"/>
          </a:xfrm>
          <a:prstGeom prst="rect">
            <a:avLst/>
          </a:prstGeom>
          <a:noFill/>
          <a:ln>
            <a:noFill/>
          </a:ln>
        </p:spPr>
        <p:txBody>
          <a:bodyPr spcFirstLastPara="1" wrap="square" lIns="0" tIns="0" rIns="0" bIns="0" anchor="t" anchorCtr="0">
            <a:spAutoFit/>
          </a:bodyPr>
          <a:lstStyle/>
          <a:p>
            <a:pPr marL="457200" lvl="0" indent="-304800" algn="just" rtl="0">
              <a:lnSpc>
                <a:spcPct val="150000"/>
              </a:lnSpc>
              <a:spcBef>
                <a:spcPts val="0"/>
              </a:spcBef>
              <a:spcAft>
                <a:spcPts val="0"/>
              </a:spcAft>
              <a:buClr>
                <a:schemeClr val="dk1"/>
              </a:buClr>
              <a:buSzPts val="1200"/>
              <a:buChar char="●"/>
            </a:pPr>
            <a:r>
              <a:rPr lang="en" sz="1200">
                <a:solidFill>
                  <a:schemeClr val="dk1"/>
                </a:solidFill>
              </a:rPr>
              <a:t>The first 2-3 years will focus on infrastructure and technical setup.</a:t>
            </a:r>
            <a:endParaRPr sz="1200">
              <a:solidFill>
                <a:schemeClr val="dk1"/>
              </a:solidFill>
            </a:endParaRPr>
          </a:p>
          <a:p>
            <a:pPr marL="457200" lvl="0" indent="-304800" algn="just" rtl="0">
              <a:lnSpc>
                <a:spcPct val="150000"/>
              </a:lnSpc>
              <a:spcBef>
                <a:spcPts val="500"/>
              </a:spcBef>
              <a:spcAft>
                <a:spcPts val="500"/>
              </a:spcAft>
              <a:buClr>
                <a:schemeClr val="dk1"/>
              </a:buClr>
              <a:buSzPts val="1200"/>
              <a:buChar char="●"/>
            </a:pPr>
            <a:r>
              <a:rPr lang="en" sz="1200">
                <a:solidFill>
                  <a:schemeClr val="dk1"/>
                </a:solidFill>
              </a:rPr>
              <a:t>In the remaining 7-12 years, production, operations, marketing, and exports will be streamlined.</a:t>
            </a:r>
            <a:endParaRPr sz="1200">
              <a:solidFill>
                <a:schemeClr val="dk1"/>
              </a:solidFill>
            </a:endParaRPr>
          </a:p>
        </p:txBody>
      </p:sp>
      <p:sp>
        <p:nvSpPr>
          <p:cNvPr id="935" name="Google Shape;935;p101"/>
          <p:cNvSpPr/>
          <p:nvPr/>
        </p:nvSpPr>
        <p:spPr>
          <a:xfrm>
            <a:off x="1371600" y="2342100"/>
            <a:ext cx="4467000" cy="320100"/>
          </a:xfrm>
          <a:prstGeom prst="rect">
            <a:avLst/>
          </a:prstGeom>
          <a:solidFill>
            <a:srgbClr val="F1C232"/>
          </a:solidFill>
          <a:ln>
            <a:noFill/>
          </a:ln>
        </p:spPr>
        <p:txBody>
          <a:bodyPr spcFirstLastPara="1" wrap="square" lIns="91425" tIns="91425" rIns="91425" bIns="91425" anchor="ctr" anchorCtr="0">
            <a:noAutofit/>
          </a:bodyPr>
          <a:lstStyle/>
          <a:p>
            <a:pPr marL="45720" lvl="0" indent="0" algn="l" rtl="0">
              <a:spcBef>
                <a:spcPts val="1200"/>
              </a:spcBef>
              <a:spcAft>
                <a:spcPts val="1200"/>
              </a:spcAft>
              <a:buNone/>
            </a:pPr>
            <a:r>
              <a:rPr lang="en" sz="1200" b="1">
                <a:solidFill>
                  <a:schemeClr val="dk1"/>
                </a:solidFill>
              </a:rPr>
              <a:t>3. Employment Generation</a:t>
            </a:r>
            <a:endParaRPr sz="1200" b="1">
              <a:solidFill>
                <a:schemeClr val="dk1"/>
              </a:solidFill>
            </a:endParaRPr>
          </a:p>
        </p:txBody>
      </p:sp>
      <p:sp>
        <p:nvSpPr>
          <p:cNvPr id="936" name="Google Shape;936;p101"/>
          <p:cNvSpPr txBox="1"/>
          <p:nvPr/>
        </p:nvSpPr>
        <p:spPr>
          <a:xfrm>
            <a:off x="1371600" y="2728658"/>
            <a:ext cx="4467000" cy="276999"/>
          </a:xfrm>
          <a:prstGeom prst="rect">
            <a:avLst/>
          </a:prstGeom>
          <a:noFill/>
          <a:ln>
            <a:noFill/>
          </a:ln>
        </p:spPr>
        <p:txBody>
          <a:bodyPr spcFirstLastPara="1" wrap="square" lIns="0" tIns="0" rIns="0" bIns="0" anchor="t" anchorCtr="0">
            <a:spAutoFit/>
          </a:bodyPr>
          <a:lstStyle/>
          <a:p>
            <a:pPr marL="0" lvl="0" indent="0" algn="just" rtl="0">
              <a:lnSpc>
                <a:spcPct val="150000"/>
              </a:lnSpc>
              <a:spcBef>
                <a:spcPts val="0"/>
              </a:spcBef>
              <a:buNone/>
            </a:pPr>
            <a:r>
              <a:rPr lang="en" sz="1200" dirty="0">
                <a:solidFill>
                  <a:schemeClr val="dk1"/>
                </a:solidFill>
              </a:rPr>
              <a:t>This project will create employment opportunities in rural areas:</a:t>
            </a:r>
            <a:endParaRPr sz="1200" dirty="0">
              <a:solidFill>
                <a:schemeClr val="dk1"/>
              </a:solidFill>
            </a:endParaRPr>
          </a:p>
        </p:txBody>
      </p:sp>
      <p:sp>
        <p:nvSpPr>
          <p:cNvPr id="937" name="Google Shape;937;p101"/>
          <p:cNvSpPr txBox="1"/>
          <p:nvPr/>
        </p:nvSpPr>
        <p:spPr>
          <a:xfrm>
            <a:off x="1371500" y="3027033"/>
            <a:ext cx="4467000" cy="2039400"/>
          </a:xfrm>
          <a:prstGeom prst="rect">
            <a:avLst/>
          </a:prstGeom>
          <a:noFill/>
          <a:ln>
            <a:noFill/>
          </a:ln>
        </p:spPr>
        <p:txBody>
          <a:bodyPr spcFirstLastPara="1" wrap="square" lIns="0" tIns="0" rIns="0" bIns="0" anchor="t" anchorCtr="0">
            <a:spAutoFit/>
          </a:bodyPr>
          <a:lstStyle/>
          <a:p>
            <a:pPr marL="457200" lvl="0" indent="-304800" algn="just" rtl="0">
              <a:lnSpc>
                <a:spcPct val="150000"/>
              </a:lnSpc>
              <a:spcBef>
                <a:spcPts val="0"/>
              </a:spcBef>
              <a:spcAft>
                <a:spcPts val="0"/>
              </a:spcAft>
              <a:buClr>
                <a:schemeClr val="dk1"/>
              </a:buClr>
              <a:buSzPts val="1200"/>
              <a:buChar char="●"/>
            </a:pPr>
            <a:r>
              <a:rPr lang="en" sz="1200" dirty="0">
                <a:solidFill>
                  <a:schemeClr val="dk1"/>
                </a:solidFill>
              </a:rPr>
              <a:t>Direct Employment: 100,000 - 120,000 jobs (in rural areas)</a:t>
            </a:r>
            <a:endParaRPr sz="1200" dirty="0">
              <a:solidFill>
                <a:schemeClr val="dk1"/>
              </a:solidFill>
            </a:endParaRPr>
          </a:p>
          <a:p>
            <a:pPr marL="457200" lvl="0" indent="-304800" algn="just" rtl="0">
              <a:lnSpc>
                <a:spcPct val="150000"/>
              </a:lnSpc>
              <a:spcBef>
                <a:spcPts val="500"/>
              </a:spcBef>
              <a:spcAft>
                <a:spcPts val="0"/>
              </a:spcAft>
              <a:buClr>
                <a:schemeClr val="dk1"/>
              </a:buClr>
              <a:buSzPts val="1200"/>
              <a:buChar char="●"/>
            </a:pPr>
            <a:r>
              <a:rPr lang="en" sz="1200" dirty="0">
                <a:solidFill>
                  <a:schemeClr val="dk1"/>
                </a:solidFill>
              </a:rPr>
              <a:t>Indirect Employment: 10,000 - 20,000 indirect jobs (in construction, supply chain, and service sectors)</a:t>
            </a:r>
            <a:endParaRPr sz="1200" dirty="0">
              <a:solidFill>
                <a:schemeClr val="dk1"/>
              </a:solidFill>
            </a:endParaRPr>
          </a:p>
          <a:p>
            <a:pPr marL="457200" lvl="0" indent="-304800" algn="just" rtl="0">
              <a:lnSpc>
                <a:spcPct val="150000"/>
              </a:lnSpc>
              <a:spcBef>
                <a:spcPts val="500"/>
              </a:spcBef>
              <a:spcAft>
                <a:spcPts val="0"/>
              </a:spcAft>
              <a:buClr>
                <a:schemeClr val="dk1"/>
              </a:buClr>
              <a:buSzPts val="1200"/>
              <a:buChar char="●"/>
            </a:pPr>
            <a:r>
              <a:rPr lang="en" sz="1200" dirty="0">
                <a:solidFill>
                  <a:schemeClr val="dk1"/>
                </a:solidFill>
              </a:rPr>
              <a:t>Total Employment (in 10 years): Approximately 200,000 jobs</a:t>
            </a:r>
            <a:endParaRPr sz="1200" dirty="0">
              <a:solidFill>
                <a:schemeClr val="dk1"/>
              </a:solidFill>
            </a:endParaRPr>
          </a:p>
          <a:p>
            <a:pPr marL="457200" lvl="0" indent="-304800" algn="just" rtl="0">
              <a:lnSpc>
                <a:spcPct val="150000"/>
              </a:lnSpc>
              <a:spcBef>
                <a:spcPts val="500"/>
              </a:spcBef>
              <a:spcAft>
                <a:spcPts val="500"/>
              </a:spcAft>
              <a:buClr>
                <a:schemeClr val="dk1"/>
              </a:buClr>
              <a:buSzPts val="1200"/>
              <a:buChar char="●"/>
            </a:pPr>
            <a:r>
              <a:rPr lang="en" sz="1200" dirty="0">
                <a:solidFill>
                  <a:schemeClr val="dk1"/>
                </a:solidFill>
              </a:rPr>
              <a:t>Total Employment (in 15 years): Approximately 300,000 jobs</a:t>
            </a:r>
            <a:endParaRPr sz="1200" dirty="0">
              <a:solidFill>
                <a:schemeClr val="dk1"/>
              </a:solidFill>
            </a:endParaRPr>
          </a:p>
        </p:txBody>
      </p:sp>
      <p:pic>
        <p:nvPicPr>
          <p:cNvPr id="938" name="Google Shape;938;p101"/>
          <p:cNvPicPr preferRelativeResize="0"/>
          <p:nvPr/>
        </p:nvPicPr>
        <p:blipFill rotWithShape="1">
          <a:blip r:embed="rId3">
            <a:alphaModFix/>
          </a:blip>
          <a:srcRect t="3057" b="7031"/>
          <a:stretch/>
        </p:blipFill>
        <p:spPr>
          <a:xfrm>
            <a:off x="5990875" y="846975"/>
            <a:ext cx="1781100" cy="1601400"/>
          </a:xfrm>
          <a:prstGeom prst="roundRect">
            <a:avLst>
              <a:gd name="adj" fmla="val 16667"/>
            </a:avLst>
          </a:prstGeom>
          <a:noFill/>
          <a:ln w="9525" cap="flat" cmpd="sng">
            <a:solidFill>
              <a:srgbClr val="CCCCCC"/>
            </a:solidFill>
            <a:prstDash val="solid"/>
            <a:round/>
            <a:headEnd type="none" w="sm" len="sm"/>
            <a:tailEnd type="none" w="sm" len="sm"/>
          </a:ln>
        </p:spPr>
      </p:pic>
      <p:pic>
        <p:nvPicPr>
          <p:cNvPr id="939" name="Google Shape;939;p101"/>
          <p:cNvPicPr preferRelativeResize="0"/>
          <p:nvPr/>
        </p:nvPicPr>
        <p:blipFill rotWithShape="1">
          <a:blip r:embed="rId4">
            <a:alphaModFix/>
          </a:blip>
          <a:srcRect t="5044" b="5044"/>
          <a:stretch/>
        </p:blipFill>
        <p:spPr>
          <a:xfrm>
            <a:off x="5990875" y="3016250"/>
            <a:ext cx="1781100" cy="1601400"/>
          </a:xfrm>
          <a:prstGeom prst="roundRect">
            <a:avLst>
              <a:gd name="adj" fmla="val 16667"/>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24" name="Google Shape;124;p21"/>
          <p:cNvSpPr/>
          <p:nvPr/>
        </p:nvSpPr>
        <p:spPr>
          <a:xfrm>
            <a:off x="1371600" y="884250"/>
            <a:ext cx="3938700" cy="318600"/>
          </a:xfrm>
          <a:prstGeom prst="rect">
            <a:avLst/>
          </a:prstGeom>
          <a:solidFill>
            <a:srgbClr val="3D85C6"/>
          </a:solidFill>
          <a:ln>
            <a:noFill/>
          </a:ln>
        </p:spPr>
        <p:txBody>
          <a:bodyPr spcFirstLastPara="1" wrap="square" lIns="91425" tIns="91425" rIns="91425" bIns="91425" anchor="ctr" anchorCtr="0">
            <a:noAutofit/>
          </a:bodyPr>
          <a:lstStyle/>
          <a:p>
            <a:pPr marL="0" lvl="0" indent="0" algn="l" rtl="0">
              <a:lnSpc>
                <a:spcPct val="115000"/>
              </a:lnSpc>
              <a:spcBef>
                <a:spcPts val="1200"/>
              </a:spcBef>
              <a:spcAft>
                <a:spcPts val="1200"/>
              </a:spcAft>
              <a:buNone/>
            </a:pPr>
            <a:r>
              <a:rPr lang="en" sz="1200" b="1">
                <a:solidFill>
                  <a:schemeClr val="lt1"/>
                </a:solidFill>
              </a:rPr>
              <a:t>   2.     Contribution to The Prosperity of The State</a:t>
            </a:r>
            <a:endParaRPr sz="1200" b="1">
              <a:solidFill>
                <a:schemeClr val="lt1"/>
              </a:solidFill>
            </a:endParaRPr>
          </a:p>
        </p:txBody>
      </p:sp>
      <p:sp>
        <p:nvSpPr>
          <p:cNvPr id="125" name="Google Shape;125;p21"/>
          <p:cNvSpPr/>
          <p:nvPr/>
        </p:nvSpPr>
        <p:spPr>
          <a:xfrm>
            <a:off x="2757300" y="454700"/>
            <a:ext cx="3629400" cy="320100"/>
          </a:xfrm>
          <a:prstGeom prst="rect">
            <a:avLst/>
          </a:prstGeom>
          <a:solidFill>
            <a:srgbClr val="F1C232"/>
          </a:solidFill>
          <a:ln>
            <a:noFill/>
          </a:ln>
        </p:spPr>
        <p:txBody>
          <a:bodyPr spcFirstLastPara="1" wrap="square" lIns="91425" tIns="91425" rIns="91425" bIns="91425" anchor="ctr" anchorCtr="0">
            <a:noAutofit/>
          </a:bodyPr>
          <a:lstStyle/>
          <a:p>
            <a:pPr marL="0" lvl="0" indent="0" algn="ctr" rtl="0">
              <a:spcBef>
                <a:spcPts val="1200"/>
              </a:spcBef>
              <a:spcAft>
                <a:spcPts val="1200"/>
              </a:spcAft>
              <a:buNone/>
            </a:pPr>
            <a:r>
              <a:rPr lang="en" b="1">
                <a:solidFill>
                  <a:schemeClr val="dk1"/>
                </a:solidFill>
              </a:rPr>
              <a:t>The Impact of This Project</a:t>
            </a:r>
            <a:endParaRPr b="1">
              <a:solidFill>
                <a:srgbClr val="1E1B54"/>
              </a:solidFill>
            </a:endParaRPr>
          </a:p>
        </p:txBody>
      </p:sp>
      <p:pic>
        <p:nvPicPr>
          <p:cNvPr id="126" name="Google Shape;126;p21"/>
          <p:cNvPicPr preferRelativeResize="0"/>
          <p:nvPr/>
        </p:nvPicPr>
        <p:blipFill rotWithShape="1">
          <a:blip r:embed="rId3">
            <a:alphaModFix/>
          </a:blip>
          <a:srcRect t="11143" b="11143"/>
          <a:stretch/>
        </p:blipFill>
        <p:spPr>
          <a:xfrm>
            <a:off x="1375236" y="1340694"/>
            <a:ext cx="1328700" cy="1032600"/>
          </a:xfrm>
          <a:prstGeom prst="roundRect">
            <a:avLst>
              <a:gd name="adj" fmla="val 16667"/>
            </a:avLst>
          </a:prstGeom>
          <a:solidFill>
            <a:schemeClr val="lt1"/>
          </a:solidFill>
          <a:ln>
            <a:noFill/>
          </a:ln>
        </p:spPr>
      </p:pic>
      <p:sp>
        <p:nvSpPr>
          <p:cNvPr id="127" name="Google Shape;127;p21"/>
          <p:cNvSpPr txBox="1"/>
          <p:nvPr/>
        </p:nvSpPr>
        <p:spPr>
          <a:xfrm>
            <a:off x="2843700" y="1273223"/>
            <a:ext cx="4928700" cy="1015800"/>
          </a:xfrm>
          <a:prstGeom prst="rect">
            <a:avLst/>
          </a:prstGeom>
          <a:noFill/>
          <a:ln>
            <a:noFill/>
          </a:ln>
        </p:spPr>
        <p:txBody>
          <a:bodyPr spcFirstLastPara="1" wrap="square" lIns="91425" tIns="0" rIns="0" bIns="0" anchor="t" anchorCtr="0">
            <a:spAutoFit/>
          </a:bodyPr>
          <a:lstStyle/>
          <a:p>
            <a:pPr marL="228600" lvl="0" indent="-298450" algn="l" rtl="0">
              <a:lnSpc>
                <a:spcPct val="150000"/>
              </a:lnSpc>
              <a:spcBef>
                <a:spcPts val="1200"/>
              </a:spcBef>
              <a:spcAft>
                <a:spcPts val="0"/>
              </a:spcAft>
              <a:buClr>
                <a:schemeClr val="dk1"/>
              </a:buClr>
              <a:buSzPts val="1100"/>
              <a:buChar char="●"/>
            </a:pPr>
            <a:r>
              <a:rPr lang="en" sz="1200">
                <a:solidFill>
                  <a:schemeClr val="dk1"/>
                </a:solidFill>
              </a:rPr>
              <a:t>Self-reliant villages will play an important role in the development of the state.</a:t>
            </a:r>
            <a:endParaRPr sz="1200">
              <a:solidFill>
                <a:schemeClr val="dk1"/>
              </a:solidFill>
            </a:endParaRPr>
          </a:p>
          <a:p>
            <a:pPr marL="228600" lvl="0" indent="-298450" algn="l" rtl="0">
              <a:lnSpc>
                <a:spcPct val="150000"/>
              </a:lnSpc>
              <a:spcBef>
                <a:spcPts val="0"/>
              </a:spcBef>
              <a:spcAft>
                <a:spcPts val="0"/>
              </a:spcAft>
              <a:buClr>
                <a:schemeClr val="dk1"/>
              </a:buClr>
              <a:buSzPts val="1100"/>
              <a:buChar char="●"/>
            </a:pPr>
            <a:r>
              <a:rPr lang="en" sz="1200">
                <a:solidFill>
                  <a:schemeClr val="dk1"/>
                </a:solidFill>
              </a:rPr>
              <a:t>The economic imbalance between rural and urban areas will reduce.</a:t>
            </a:r>
            <a:endParaRPr sz="1200">
              <a:solidFill>
                <a:schemeClr val="dk1"/>
              </a:solidFill>
            </a:endParaRPr>
          </a:p>
        </p:txBody>
      </p:sp>
      <p:sp>
        <p:nvSpPr>
          <p:cNvPr id="128" name="Google Shape;128;p21"/>
          <p:cNvSpPr/>
          <p:nvPr/>
        </p:nvSpPr>
        <p:spPr>
          <a:xfrm>
            <a:off x="1371600" y="2585989"/>
            <a:ext cx="3286500" cy="318600"/>
          </a:xfrm>
          <a:prstGeom prst="rect">
            <a:avLst/>
          </a:prstGeom>
          <a:solidFill>
            <a:srgbClr val="3D85C6"/>
          </a:solidFill>
          <a:ln>
            <a:noFill/>
          </a:ln>
        </p:spPr>
        <p:txBody>
          <a:bodyPr spcFirstLastPara="1" wrap="square" lIns="91425" tIns="91425" rIns="91425" bIns="91425" anchor="ctr" anchorCtr="0">
            <a:noAutofit/>
          </a:bodyPr>
          <a:lstStyle/>
          <a:p>
            <a:pPr marL="0" lvl="0" indent="0" algn="l" rtl="0">
              <a:lnSpc>
                <a:spcPct val="115000"/>
              </a:lnSpc>
              <a:spcBef>
                <a:spcPts val="1200"/>
              </a:spcBef>
              <a:spcAft>
                <a:spcPts val="1200"/>
              </a:spcAft>
              <a:buNone/>
            </a:pPr>
            <a:r>
              <a:rPr lang="en" sz="1200" b="1">
                <a:solidFill>
                  <a:schemeClr val="lt1"/>
                </a:solidFill>
              </a:rPr>
              <a:t>   3.   Jharkhand: A Model State</a:t>
            </a:r>
            <a:endParaRPr sz="1200" b="1">
              <a:solidFill>
                <a:schemeClr val="lt1"/>
              </a:solidFill>
            </a:endParaRPr>
          </a:p>
        </p:txBody>
      </p:sp>
      <p:pic>
        <p:nvPicPr>
          <p:cNvPr id="129" name="Google Shape;129;p21"/>
          <p:cNvPicPr preferRelativeResize="0"/>
          <p:nvPr/>
        </p:nvPicPr>
        <p:blipFill rotWithShape="1">
          <a:blip r:embed="rId4">
            <a:alphaModFix/>
          </a:blip>
          <a:srcRect l="3166" r="3156"/>
          <a:stretch/>
        </p:blipFill>
        <p:spPr>
          <a:xfrm>
            <a:off x="1375236" y="2982340"/>
            <a:ext cx="1328700" cy="1032600"/>
          </a:xfrm>
          <a:prstGeom prst="roundRect">
            <a:avLst>
              <a:gd name="adj" fmla="val 16667"/>
            </a:avLst>
          </a:prstGeom>
          <a:solidFill>
            <a:schemeClr val="lt1"/>
          </a:solidFill>
          <a:ln>
            <a:noFill/>
          </a:ln>
        </p:spPr>
      </p:pic>
      <p:sp>
        <p:nvSpPr>
          <p:cNvPr id="130" name="Google Shape;130;p21"/>
          <p:cNvSpPr txBox="1"/>
          <p:nvPr/>
        </p:nvSpPr>
        <p:spPr>
          <a:xfrm>
            <a:off x="2843700" y="2783242"/>
            <a:ext cx="4928700" cy="1015800"/>
          </a:xfrm>
          <a:prstGeom prst="rect">
            <a:avLst/>
          </a:prstGeom>
          <a:noFill/>
          <a:ln>
            <a:noFill/>
          </a:ln>
        </p:spPr>
        <p:txBody>
          <a:bodyPr spcFirstLastPara="1" wrap="square" lIns="91425" tIns="0" rIns="0" bIns="0" anchor="t" anchorCtr="0">
            <a:spAutoFit/>
          </a:bodyPr>
          <a:lstStyle/>
          <a:p>
            <a:pPr marL="228600" lvl="0" indent="-298450" algn="just" rtl="0">
              <a:lnSpc>
                <a:spcPct val="150000"/>
              </a:lnSpc>
              <a:spcBef>
                <a:spcPts val="1200"/>
              </a:spcBef>
              <a:spcAft>
                <a:spcPts val="0"/>
              </a:spcAft>
              <a:buClr>
                <a:schemeClr val="dk1"/>
              </a:buClr>
              <a:buSzPts val="1100"/>
              <a:buChar char="●"/>
            </a:pPr>
            <a:r>
              <a:rPr lang="en" sz="1200">
                <a:solidFill>
                  <a:schemeClr val="dk1"/>
                </a:solidFill>
              </a:rPr>
              <a:t>When the villages of Jharkhand become self-reliant and prosperous, the state will be established as a model state.</a:t>
            </a:r>
            <a:endParaRPr sz="1200">
              <a:solidFill>
                <a:schemeClr val="dk1"/>
              </a:solidFill>
            </a:endParaRPr>
          </a:p>
          <a:p>
            <a:pPr marL="228600" lvl="0" indent="-298450" algn="just" rtl="0">
              <a:lnSpc>
                <a:spcPct val="150000"/>
              </a:lnSpc>
              <a:spcBef>
                <a:spcPts val="0"/>
              </a:spcBef>
              <a:spcAft>
                <a:spcPts val="0"/>
              </a:spcAft>
              <a:buClr>
                <a:schemeClr val="dk1"/>
              </a:buClr>
              <a:buSzPts val="1100"/>
              <a:buChar char="●"/>
            </a:pPr>
            <a:r>
              <a:rPr lang="en" sz="1200">
                <a:solidFill>
                  <a:schemeClr val="dk1"/>
                </a:solidFill>
              </a:rPr>
              <a:t>The success of this project will inspire other states to adopt similar development plans.</a:t>
            </a:r>
            <a:endParaRPr sz="1200">
              <a:solidFill>
                <a:schemeClr val="dk1"/>
              </a:solidFill>
            </a:endParaRPr>
          </a:p>
        </p:txBody>
      </p:sp>
      <p:sp>
        <p:nvSpPr>
          <p:cNvPr id="131" name="Google Shape;131;p21"/>
          <p:cNvSpPr txBox="1"/>
          <p:nvPr/>
        </p:nvSpPr>
        <p:spPr>
          <a:xfrm>
            <a:off x="1369500" y="3910832"/>
            <a:ext cx="6405000" cy="1108200"/>
          </a:xfrm>
          <a:prstGeom prst="rect">
            <a:avLst/>
          </a:prstGeom>
          <a:noFill/>
          <a:ln>
            <a:noFill/>
          </a:ln>
        </p:spPr>
        <p:txBody>
          <a:bodyPr spcFirstLastPara="1" wrap="square" lIns="0" tIns="0" rIns="0" bIns="91425" anchor="t" anchorCtr="0">
            <a:spAutoFit/>
          </a:bodyPr>
          <a:lstStyle/>
          <a:p>
            <a:pPr marL="0" lvl="0" indent="0" algn="just" rtl="0">
              <a:lnSpc>
                <a:spcPct val="150000"/>
              </a:lnSpc>
              <a:spcBef>
                <a:spcPts val="1200"/>
              </a:spcBef>
              <a:spcAft>
                <a:spcPts val="1200"/>
              </a:spcAft>
              <a:buNone/>
            </a:pPr>
            <a:r>
              <a:rPr lang="en" sz="1200">
                <a:solidFill>
                  <a:schemeClr val="dk1"/>
                </a:solidFill>
              </a:rPr>
              <a:t>Vananchal Udyam Shakti Project is not just a means of development, but an effective medium to usher Jharkhand into a new era of self-reliance and holistic development. Through this initiative, Jharkhand will not only empower its rural areas but will also emerge as a model for the entire country.</a:t>
            </a:r>
            <a:endParaRPr sz="1800">
              <a:solidFill>
                <a:schemeClr val="dk2"/>
              </a:solidFill>
            </a:endParaRP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943"/>
        <p:cNvGrpSpPr/>
        <p:nvPr/>
      </p:nvGrpSpPr>
      <p:grpSpPr>
        <a:xfrm>
          <a:off x="0" y="0"/>
          <a:ext cx="0" cy="0"/>
          <a:chOff x="0" y="0"/>
          <a:chExt cx="0" cy="0"/>
        </a:xfrm>
      </p:grpSpPr>
      <p:sp>
        <p:nvSpPr>
          <p:cNvPr id="944" name="Google Shape;944;p102"/>
          <p:cNvSpPr txBox="1"/>
          <p:nvPr/>
        </p:nvSpPr>
        <p:spPr>
          <a:xfrm>
            <a:off x="1371600" y="846975"/>
            <a:ext cx="3227100" cy="184800"/>
          </a:xfrm>
          <a:prstGeom prst="rect">
            <a:avLst/>
          </a:prstGeom>
          <a:noFill/>
          <a:ln>
            <a:noFill/>
          </a:ln>
        </p:spPr>
        <p:txBody>
          <a:bodyPr spcFirstLastPara="1" wrap="square" lIns="0" tIns="0" rIns="0" bIns="0" anchor="t" anchorCtr="0">
            <a:spAutoFit/>
          </a:bodyPr>
          <a:lstStyle/>
          <a:p>
            <a:pPr marL="0" lvl="0" indent="0" algn="just" rtl="0">
              <a:lnSpc>
                <a:spcPct val="150000"/>
              </a:lnSpc>
              <a:spcBef>
                <a:spcPts val="0"/>
              </a:spcBef>
              <a:spcAft>
                <a:spcPts val="250"/>
              </a:spcAft>
              <a:buClr>
                <a:schemeClr val="dk1"/>
              </a:buClr>
              <a:buSzPts val="1100"/>
              <a:buFont typeface="Arial"/>
              <a:buNone/>
            </a:pPr>
            <a:r>
              <a:rPr lang="en" sz="1200">
                <a:solidFill>
                  <a:schemeClr val="dk1"/>
                </a:solidFill>
              </a:rPr>
              <a:t>Total Time: 10 - 15 years</a:t>
            </a:r>
            <a:endParaRPr sz="1200">
              <a:solidFill>
                <a:schemeClr val="dk1"/>
              </a:solidFill>
            </a:endParaRPr>
          </a:p>
        </p:txBody>
      </p:sp>
      <p:sp>
        <p:nvSpPr>
          <p:cNvPr id="945" name="Google Shape;945;p102"/>
          <p:cNvSpPr/>
          <p:nvPr/>
        </p:nvSpPr>
        <p:spPr>
          <a:xfrm>
            <a:off x="1371600" y="446050"/>
            <a:ext cx="6400500" cy="320100"/>
          </a:xfrm>
          <a:prstGeom prst="rect">
            <a:avLst/>
          </a:prstGeom>
          <a:solidFill>
            <a:srgbClr val="F1C232"/>
          </a:solidFill>
          <a:ln>
            <a:noFill/>
          </a:ln>
        </p:spPr>
        <p:txBody>
          <a:bodyPr spcFirstLastPara="1" wrap="square" lIns="91425" tIns="91425" rIns="91425" bIns="91425" anchor="ctr" anchorCtr="0">
            <a:noAutofit/>
          </a:bodyPr>
          <a:lstStyle/>
          <a:p>
            <a:pPr marL="45720" lvl="0" indent="0" algn="l" rtl="0">
              <a:spcBef>
                <a:spcPts val="1200"/>
              </a:spcBef>
              <a:spcAft>
                <a:spcPts val="1200"/>
              </a:spcAft>
              <a:buNone/>
            </a:pPr>
            <a:r>
              <a:rPr lang="en" sz="1200" b="1">
                <a:solidFill>
                  <a:schemeClr val="dk1"/>
                </a:solidFill>
              </a:rPr>
              <a:t>3. Annual Production &amp; Economic Output</a:t>
            </a:r>
            <a:endParaRPr sz="1200" b="1">
              <a:solidFill>
                <a:schemeClr val="dk1"/>
              </a:solidFill>
            </a:endParaRPr>
          </a:p>
        </p:txBody>
      </p:sp>
      <p:sp>
        <p:nvSpPr>
          <p:cNvPr id="946" name="Google Shape;946;p102"/>
          <p:cNvSpPr txBox="1"/>
          <p:nvPr/>
        </p:nvSpPr>
        <p:spPr>
          <a:xfrm>
            <a:off x="1371500" y="1145350"/>
            <a:ext cx="6400500" cy="867000"/>
          </a:xfrm>
          <a:prstGeom prst="rect">
            <a:avLst/>
          </a:prstGeom>
          <a:noFill/>
          <a:ln>
            <a:noFill/>
          </a:ln>
        </p:spPr>
        <p:txBody>
          <a:bodyPr spcFirstLastPara="1" wrap="square" lIns="0" tIns="0" rIns="0" bIns="0" anchor="t" anchorCtr="0">
            <a:spAutoFit/>
          </a:bodyPr>
          <a:lstStyle/>
          <a:p>
            <a:pPr marL="457200" lvl="0" indent="-304800" algn="just" rtl="0">
              <a:lnSpc>
                <a:spcPct val="150000"/>
              </a:lnSpc>
              <a:spcBef>
                <a:spcPts val="0"/>
              </a:spcBef>
              <a:spcAft>
                <a:spcPts val="0"/>
              </a:spcAft>
              <a:buClr>
                <a:schemeClr val="dk1"/>
              </a:buClr>
              <a:buSzPts val="1200"/>
              <a:buChar char="●"/>
            </a:pPr>
            <a:r>
              <a:rPr lang="en" sz="1200">
                <a:solidFill>
                  <a:schemeClr val="dk1"/>
                </a:solidFill>
              </a:rPr>
              <a:t>Initial Production: ₹2,000-2,500 Crore (USD 250-312.5 Million) annually</a:t>
            </a:r>
            <a:endParaRPr sz="1200">
              <a:solidFill>
                <a:schemeClr val="dk1"/>
              </a:solidFill>
            </a:endParaRPr>
          </a:p>
          <a:p>
            <a:pPr marL="457200" lvl="0" indent="-304800" algn="just" rtl="0">
              <a:lnSpc>
                <a:spcPct val="150000"/>
              </a:lnSpc>
              <a:spcBef>
                <a:spcPts val="1000"/>
              </a:spcBef>
              <a:spcAft>
                <a:spcPts val="1000"/>
              </a:spcAft>
              <a:buClr>
                <a:schemeClr val="dk1"/>
              </a:buClr>
              <a:buSzPts val="1200"/>
              <a:buChar char="●"/>
            </a:pPr>
            <a:r>
              <a:rPr lang="en" sz="1200" b="1">
                <a:solidFill>
                  <a:schemeClr val="dk1"/>
                </a:solidFill>
              </a:rPr>
              <a:t>10 Years Later (Target at Full Project Completion): </a:t>
            </a:r>
            <a:r>
              <a:rPr lang="en" sz="1200">
                <a:solidFill>
                  <a:schemeClr val="dk1"/>
                </a:solidFill>
              </a:rPr>
              <a:t>Annual production is expected to grow by 20% each year.</a:t>
            </a:r>
            <a:endParaRPr sz="1200">
              <a:solidFill>
                <a:schemeClr val="dk1"/>
              </a:solidFill>
            </a:endParaRPr>
          </a:p>
        </p:txBody>
      </p:sp>
      <p:sp>
        <p:nvSpPr>
          <p:cNvPr id="947" name="Google Shape;947;p102"/>
          <p:cNvSpPr txBox="1"/>
          <p:nvPr/>
        </p:nvSpPr>
        <p:spPr>
          <a:xfrm>
            <a:off x="1371600" y="2338505"/>
            <a:ext cx="4172400" cy="200100"/>
          </a:xfrm>
          <a:prstGeom prst="rect">
            <a:avLst/>
          </a:prstGeom>
          <a:noFill/>
          <a:ln>
            <a:noFill/>
          </a:ln>
        </p:spPr>
        <p:txBody>
          <a:bodyPr spcFirstLastPara="1" wrap="square" lIns="0" tIns="0" rIns="0" bIns="0" anchor="t" anchorCtr="0">
            <a:spAutoFit/>
          </a:bodyPr>
          <a:lstStyle/>
          <a:p>
            <a:pPr marL="0" lvl="0" indent="0" algn="l" rtl="0">
              <a:lnSpc>
                <a:spcPct val="115000"/>
              </a:lnSpc>
              <a:spcBef>
                <a:spcPts val="1400"/>
              </a:spcBef>
              <a:spcAft>
                <a:spcPts val="400"/>
              </a:spcAft>
              <a:buNone/>
            </a:pPr>
            <a:r>
              <a:rPr lang="en" sz="1200" b="1">
                <a:solidFill>
                  <a:schemeClr val="dk1"/>
                </a:solidFill>
              </a:rPr>
              <a:t> </a:t>
            </a:r>
            <a:r>
              <a:rPr lang="en" sz="1300" b="1">
                <a:solidFill>
                  <a:schemeClr val="dk1"/>
                </a:solidFill>
              </a:rPr>
              <a:t>Initial Details</a:t>
            </a:r>
            <a:endParaRPr sz="1200">
              <a:solidFill>
                <a:schemeClr val="dk1"/>
              </a:solidFill>
            </a:endParaRPr>
          </a:p>
        </p:txBody>
      </p:sp>
      <p:sp>
        <p:nvSpPr>
          <p:cNvPr id="948" name="Google Shape;948;p102"/>
          <p:cNvSpPr txBox="1"/>
          <p:nvPr/>
        </p:nvSpPr>
        <p:spPr>
          <a:xfrm>
            <a:off x="1371600" y="2687125"/>
            <a:ext cx="6545700" cy="2211300"/>
          </a:xfrm>
          <a:prstGeom prst="rect">
            <a:avLst/>
          </a:prstGeom>
          <a:noFill/>
          <a:ln>
            <a:noFill/>
          </a:ln>
        </p:spPr>
        <p:txBody>
          <a:bodyPr spcFirstLastPara="1" wrap="square" lIns="0" tIns="0" rIns="0" bIns="0" anchor="t" anchorCtr="0">
            <a:spAutoFit/>
          </a:bodyPr>
          <a:lstStyle/>
          <a:p>
            <a:pPr marL="457200" lvl="0" indent="-304800" algn="just" rtl="0">
              <a:lnSpc>
                <a:spcPct val="150000"/>
              </a:lnSpc>
              <a:spcBef>
                <a:spcPts val="0"/>
              </a:spcBef>
              <a:spcAft>
                <a:spcPts val="0"/>
              </a:spcAft>
              <a:buClr>
                <a:schemeClr val="dk1"/>
              </a:buClr>
              <a:buSzPts val="1200"/>
              <a:buChar char="●"/>
            </a:pPr>
            <a:r>
              <a:rPr lang="en" sz="1200">
                <a:solidFill>
                  <a:schemeClr val="dk1"/>
                </a:solidFill>
              </a:rPr>
              <a:t>Initial annual production: ₹2,000 - ₹2,500 crores</a:t>
            </a:r>
            <a:endParaRPr sz="1200">
              <a:solidFill>
                <a:schemeClr val="dk1"/>
              </a:solidFill>
            </a:endParaRPr>
          </a:p>
          <a:p>
            <a:pPr marL="457200" lvl="0" indent="-304800" algn="just" rtl="0">
              <a:lnSpc>
                <a:spcPct val="150000"/>
              </a:lnSpc>
              <a:spcBef>
                <a:spcPts val="1000"/>
              </a:spcBef>
              <a:spcAft>
                <a:spcPts val="0"/>
              </a:spcAft>
              <a:buClr>
                <a:schemeClr val="dk1"/>
              </a:buClr>
              <a:buSzPts val="1200"/>
              <a:buChar char="●"/>
            </a:pPr>
            <a:r>
              <a:rPr lang="en" sz="1200">
                <a:solidFill>
                  <a:schemeClr val="dk1"/>
                </a:solidFill>
              </a:rPr>
              <a:t>Annual growth rate in first 3-5 years: 20%</a:t>
            </a:r>
            <a:endParaRPr sz="1200">
              <a:solidFill>
                <a:schemeClr val="dk1"/>
              </a:solidFill>
            </a:endParaRPr>
          </a:p>
          <a:p>
            <a:pPr marL="457200" lvl="0" indent="-304800" algn="just" rtl="0">
              <a:lnSpc>
                <a:spcPct val="150000"/>
              </a:lnSpc>
              <a:spcBef>
                <a:spcPts val="1000"/>
              </a:spcBef>
              <a:spcAft>
                <a:spcPts val="0"/>
              </a:spcAft>
              <a:buClr>
                <a:schemeClr val="dk1"/>
              </a:buClr>
              <a:buSzPts val="1200"/>
              <a:buChar char="●"/>
            </a:pPr>
            <a:r>
              <a:rPr lang="en" sz="1200">
                <a:solidFill>
                  <a:schemeClr val="dk1"/>
                </a:solidFill>
              </a:rPr>
              <a:t>Annual growth rate in 5-10 years: 35%</a:t>
            </a:r>
            <a:endParaRPr sz="1200">
              <a:solidFill>
                <a:schemeClr val="dk1"/>
              </a:solidFill>
            </a:endParaRPr>
          </a:p>
          <a:p>
            <a:pPr marL="457200" lvl="0" indent="-304800" algn="just" rtl="0">
              <a:lnSpc>
                <a:spcPct val="150000"/>
              </a:lnSpc>
              <a:spcBef>
                <a:spcPts val="1000"/>
              </a:spcBef>
              <a:spcAft>
                <a:spcPts val="0"/>
              </a:spcAft>
              <a:buClr>
                <a:schemeClr val="dk1"/>
              </a:buClr>
              <a:buSzPts val="1200"/>
              <a:buChar char="●"/>
            </a:pPr>
            <a:r>
              <a:rPr lang="en" sz="1200">
                <a:solidFill>
                  <a:schemeClr val="dk1"/>
                </a:solidFill>
              </a:rPr>
              <a:t>Annual production after 10 years (estimated): ₹10,000 - ₹13,000 crores</a:t>
            </a:r>
            <a:endParaRPr sz="1200">
              <a:solidFill>
                <a:schemeClr val="dk1"/>
              </a:solidFill>
            </a:endParaRPr>
          </a:p>
          <a:p>
            <a:pPr marL="457200" lvl="0" indent="-304800" algn="just" rtl="0">
              <a:lnSpc>
                <a:spcPct val="150000"/>
              </a:lnSpc>
              <a:spcBef>
                <a:spcPts val="1000"/>
              </a:spcBef>
              <a:spcAft>
                <a:spcPts val="0"/>
              </a:spcAft>
              <a:buClr>
                <a:schemeClr val="dk1"/>
              </a:buClr>
              <a:buSzPts val="1200"/>
              <a:buChar char="●"/>
            </a:pPr>
            <a:r>
              <a:rPr lang="en" sz="1200">
                <a:solidFill>
                  <a:schemeClr val="dk1"/>
                </a:solidFill>
              </a:rPr>
              <a:t>Production growth will remain constant after 10 years.</a:t>
            </a:r>
            <a:endParaRPr sz="1200">
              <a:solidFill>
                <a:schemeClr val="dk1"/>
              </a:solidFill>
            </a:endParaRPr>
          </a:p>
          <a:p>
            <a:pPr marL="457200" lvl="0" indent="-304800" algn="just" rtl="0">
              <a:lnSpc>
                <a:spcPct val="150000"/>
              </a:lnSpc>
              <a:spcBef>
                <a:spcPts val="1000"/>
              </a:spcBef>
              <a:spcAft>
                <a:spcPts val="1000"/>
              </a:spcAft>
              <a:buClr>
                <a:schemeClr val="dk1"/>
              </a:buClr>
              <a:buSzPts val="1200"/>
              <a:buChar char="●"/>
            </a:pPr>
            <a:r>
              <a:rPr lang="en" sz="1200">
                <a:solidFill>
                  <a:schemeClr val="dk1"/>
                </a:solidFill>
              </a:rPr>
              <a:t>Now calculate for the first 10 years and the next 10 years (11th to 20th year).</a:t>
            </a:r>
            <a:endParaRPr sz="1200">
              <a:solidFill>
                <a:schemeClr val="dk1"/>
              </a:solidFill>
            </a:endParaRP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952"/>
        <p:cNvGrpSpPr/>
        <p:nvPr/>
      </p:nvGrpSpPr>
      <p:grpSpPr>
        <a:xfrm>
          <a:off x="0" y="0"/>
          <a:ext cx="0" cy="0"/>
          <a:chOff x="0" y="0"/>
          <a:chExt cx="0" cy="0"/>
        </a:xfrm>
      </p:grpSpPr>
      <p:sp>
        <p:nvSpPr>
          <p:cNvPr id="953" name="Google Shape;953;p103"/>
          <p:cNvSpPr txBox="1"/>
          <p:nvPr/>
        </p:nvSpPr>
        <p:spPr>
          <a:xfrm>
            <a:off x="1371600" y="846975"/>
            <a:ext cx="6400800" cy="184800"/>
          </a:xfrm>
          <a:prstGeom prst="rect">
            <a:avLst/>
          </a:prstGeom>
          <a:noFill/>
          <a:ln>
            <a:noFill/>
          </a:ln>
        </p:spPr>
        <p:txBody>
          <a:bodyPr spcFirstLastPara="1" wrap="square" lIns="0" tIns="0" rIns="0" bIns="0" anchor="t" anchorCtr="0">
            <a:spAutoFit/>
          </a:bodyPr>
          <a:lstStyle/>
          <a:p>
            <a:pPr marL="0" lvl="0" indent="0" algn="just" rtl="0">
              <a:lnSpc>
                <a:spcPct val="150000"/>
              </a:lnSpc>
              <a:spcBef>
                <a:spcPts val="0"/>
              </a:spcBef>
              <a:spcAft>
                <a:spcPts val="250"/>
              </a:spcAft>
              <a:buNone/>
            </a:pPr>
            <a:r>
              <a:rPr lang="en" sz="1200">
                <a:solidFill>
                  <a:schemeClr val="dk1"/>
                </a:solidFill>
              </a:rPr>
              <a:t>(Starting from ₹2,000-2,500 crore based on 20% and 35% growth rate)</a:t>
            </a:r>
            <a:endParaRPr sz="1200">
              <a:solidFill>
                <a:schemeClr val="dk1"/>
              </a:solidFill>
            </a:endParaRPr>
          </a:p>
        </p:txBody>
      </p:sp>
      <p:sp>
        <p:nvSpPr>
          <p:cNvPr id="954" name="Google Shape;954;p103"/>
          <p:cNvSpPr/>
          <p:nvPr/>
        </p:nvSpPr>
        <p:spPr>
          <a:xfrm>
            <a:off x="1371600" y="446050"/>
            <a:ext cx="4208700" cy="320100"/>
          </a:xfrm>
          <a:prstGeom prst="rect">
            <a:avLst/>
          </a:prstGeom>
          <a:solidFill>
            <a:srgbClr val="0B5394"/>
          </a:solidFill>
          <a:ln>
            <a:noFill/>
          </a:ln>
        </p:spPr>
        <p:txBody>
          <a:bodyPr spcFirstLastPara="1" wrap="square" lIns="91425" tIns="91425" rIns="91425" bIns="91425" anchor="ctr" anchorCtr="0">
            <a:noAutofit/>
          </a:bodyPr>
          <a:lstStyle/>
          <a:p>
            <a:pPr marL="45720" lvl="0" indent="0" algn="l" rtl="0">
              <a:spcBef>
                <a:spcPts val="1200"/>
              </a:spcBef>
              <a:spcAft>
                <a:spcPts val="1200"/>
              </a:spcAft>
              <a:buNone/>
            </a:pPr>
            <a:r>
              <a:rPr lang="en" sz="1200" b="1">
                <a:solidFill>
                  <a:schemeClr val="lt1"/>
                </a:solidFill>
              </a:rPr>
              <a:t>Step 1: Recalculate production for the first 10 years</a:t>
            </a:r>
            <a:endParaRPr sz="1200" b="1">
              <a:solidFill>
                <a:schemeClr val="lt1"/>
              </a:solidFill>
            </a:endParaRPr>
          </a:p>
        </p:txBody>
      </p:sp>
      <p:graphicFrame>
        <p:nvGraphicFramePr>
          <p:cNvPr id="955" name="Google Shape;955;p103"/>
          <p:cNvGraphicFramePr/>
          <p:nvPr/>
        </p:nvGraphicFramePr>
        <p:xfrm>
          <a:off x="1371588" y="1149950"/>
          <a:ext cx="6400825" cy="3453340"/>
        </p:xfrm>
        <a:graphic>
          <a:graphicData uri="http://schemas.openxmlformats.org/drawingml/2006/table">
            <a:tbl>
              <a:tblPr>
                <a:noFill/>
                <a:tableStyleId>{E7061960-550A-4679-88C0-A7D07B7901C3}</a:tableStyleId>
              </a:tblPr>
              <a:tblGrid>
                <a:gridCol w="1226775">
                  <a:extLst>
                    <a:ext uri="{9D8B030D-6E8A-4147-A177-3AD203B41FA5}">
                      <a16:colId xmlns:a16="http://schemas.microsoft.com/office/drawing/2014/main" val="20000"/>
                    </a:ext>
                  </a:extLst>
                </a:gridCol>
                <a:gridCol w="2312225">
                  <a:extLst>
                    <a:ext uri="{9D8B030D-6E8A-4147-A177-3AD203B41FA5}">
                      <a16:colId xmlns:a16="http://schemas.microsoft.com/office/drawing/2014/main" val="20001"/>
                    </a:ext>
                  </a:extLst>
                </a:gridCol>
                <a:gridCol w="2861825">
                  <a:extLst>
                    <a:ext uri="{9D8B030D-6E8A-4147-A177-3AD203B41FA5}">
                      <a16:colId xmlns:a16="http://schemas.microsoft.com/office/drawing/2014/main" val="20002"/>
                    </a:ext>
                  </a:extLst>
                </a:gridCol>
              </a:tblGrid>
              <a:tr h="191850">
                <a:tc>
                  <a:txBody>
                    <a:bodyPr/>
                    <a:lstStyle/>
                    <a:p>
                      <a:pPr marL="0" lvl="0" indent="0" algn="l" rtl="0">
                        <a:lnSpc>
                          <a:spcPct val="100000"/>
                        </a:lnSpc>
                        <a:spcBef>
                          <a:spcPts val="1200"/>
                        </a:spcBef>
                        <a:spcAft>
                          <a:spcPts val="0"/>
                        </a:spcAft>
                        <a:buNone/>
                      </a:pPr>
                      <a:r>
                        <a:rPr lang="en" sz="1100" b="1"/>
                        <a:t>Year</a:t>
                      </a:r>
                      <a:endParaRPr sz="1100" b="1"/>
                    </a:p>
                  </a:txBody>
                  <a:tcPr marL="91425" marR="91425" marT="73150" marB="73150">
                    <a:lnL w="9525" cap="flat" cmpd="sng">
                      <a:solidFill>
                        <a:srgbClr val="666666"/>
                      </a:solidFill>
                      <a:prstDash val="solid"/>
                      <a:round/>
                      <a:headEnd type="none" w="sm" len="sm"/>
                      <a:tailEnd type="none" w="sm" len="sm"/>
                    </a:lnL>
                    <a:lnR w="9525" cap="flat" cmpd="sng">
                      <a:solidFill>
                        <a:srgbClr val="666666"/>
                      </a:solidFill>
                      <a:prstDash val="solid"/>
                      <a:round/>
                      <a:headEnd type="none" w="sm" len="sm"/>
                      <a:tailEnd type="none" w="sm" len="sm"/>
                    </a:lnR>
                    <a:lnT w="9525" cap="flat" cmpd="sng">
                      <a:solidFill>
                        <a:srgbClr val="666666"/>
                      </a:solidFill>
                      <a:prstDash val="solid"/>
                      <a:round/>
                      <a:headEnd type="none" w="sm" len="sm"/>
                      <a:tailEnd type="none" w="sm" len="sm"/>
                    </a:lnT>
                    <a:lnB w="9525" cap="flat" cmpd="sng">
                      <a:solidFill>
                        <a:srgbClr val="666666"/>
                      </a:solidFill>
                      <a:prstDash val="solid"/>
                      <a:round/>
                      <a:headEnd type="none" w="sm" len="sm"/>
                      <a:tailEnd type="none" w="sm" len="sm"/>
                    </a:lnB>
                    <a:solidFill>
                      <a:srgbClr val="F1C232"/>
                    </a:solidFill>
                  </a:tcPr>
                </a:tc>
                <a:tc>
                  <a:txBody>
                    <a:bodyPr/>
                    <a:lstStyle/>
                    <a:p>
                      <a:pPr marL="0" lvl="0" indent="0" algn="l" rtl="0">
                        <a:lnSpc>
                          <a:spcPct val="100000"/>
                        </a:lnSpc>
                        <a:spcBef>
                          <a:spcPts val="1200"/>
                        </a:spcBef>
                        <a:spcAft>
                          <a:spcPts val="0"/>
                        </a:spcAft>
                        <a:buNone/>
                      </a:pPr>
                      <a:r>
                        <a:rPr lang="en" sz="1100" b="1"/>
                        <a:t>Production (₹ crore)</a:t>
                      </a:r>
                      <a:endParaRPr sz="1100" b="1"/>
                    </a:p>
                  </a:txBody>
                  <a:tcPr marL="91425" marR="91425" marT="73150" marB="73150">
                    <a:lnL w="9525" cap="flat" cmpd="sng">
                      <a:solidFill>
                        <a:srgbClr val="666666"/>
                      </a:solidFill>
                      <a:prstDash val="solid"/>
                      <a:round/>
                      <a:headEnd type="none" w="sm" len="sm"/>
                      <a:tailEnd type="none" w="sm" len="sm"/>
                    </a:lnL>
                    <a:lnR w="9525" cap="flat" cmpd="sng">
                      <a:solidFill>
                        <a:srgbClr val="666666"/>
                      </a:solidFill>
                      <a:prstDash val="solid"/>
                      <a:round/>
                      <a:headEnd type="none" w="sm" len="sm"/>
                      <a:tailEnd type="none" w="sm" len="sm"/>
                    </a:lnR>
                    <a:lnT w="9525" cap="flat" cmpd="sng">
                      <a:solidFill>
                        <a:srgbClr val="666666"/>
                      </a:solidFill>
                      <a:prstDash val="solid"/>
                      <a:round/>
                      <a:headEnd type="none" w="sm" len="sm"/>
                      <a:tailEnd type="none" w="sm" len="sm"/>
                    </a:lnT>
                    <a:lnB w="9525" cap="flat" cmpd="sng">
                      <a:solidFill>
                        <a:srgbClr val="666666"/>
                      </a:solidFill>
                      <a:prstDash val="solid"/>
                      <a:round/>
                      <a:headEnd type="none" w="sm" len="sm"/>
                      <a:tailEnd type="none" w="sm" len="sm"/>
                    </a:lnB>
                    <a:solidFill>
                      <a:srgbClr val="F1C232"/>
                    </a:solidFill>
                  </a:tcPr>
                </a:tc>
                <a:tc>
                  <a:txBody>
                    <a:bodyPr/>
                    <a:lstStyle/>
                    <a:p>
                      <a:pPr marL="0" lvl="0" indent="0" algn="l" rtl="0">
                        <a:lnSpc>
                          <a:spcPct val="100000"/>
                        </a:lnSpc>
                        <a:spcBef>
                          <a:spcPts val="1200"/>
                        </a:spcBef>
                        <a:spcAft>
                          <a:spcPts val="0"/>
                        </a:spcAft>
                        <a:buNone/>
                      </a:pPr>
                      <a:r>
                        <a:rPr lang="en" sz="1100" b="1"/>
                        <a:t>Production (USD million, $1 = ₹80)</a:t>
                      </a:r>
                      <a:endParaRPr sz="1100" b="1"/>
                    </a:p>
                  </a:txBody>
                  <a:tcPr marL="91425" marR="91425" marT="73150" marB="73150">
                    <a:lnL w="9525" cap="flat" cmpd="sng">
                      <a:solidFill>
                        <a:srgbClr val="666666"/>
                      </a:solidFill>
                      <a:prstDash val="solid"/>
                      <a:round/>
                      <a:headEnd type="none" w="sm" len="sm"/>
                      <a:tailEnd type="none" w="sm" len="sm"/>
                    </a:lnL>
                    <a:lnR w="9525" cap="flat" cmpd="sng">
                      <a:solidFill>
                        <a:srgbClr val="666666"/>
                      </a:solidFill>
                      <a:prstDash val="solid"/>
                      <a:round/>
                      <a:headEnd type="none" w="sm" len="sm"/>
                      <a:tailEnd type="none" w="sm" len="sm"/>
                    </a:lnR>
                    <a:lnT w="9525" cap="flat" cmpd="sng">
                      <a:solidFill>
                        <a:srgbClr val="666666"/>
                      </a:solidFill>
                      <a:prstDash val="solid"/>
                      <a:round/>
                      <a:headEnd type="none" w="sm" len="sm"/>
                      <a:tailEnd type="none" w="sm" len="sm"/>
                    </a:lnT>
                    <a:lnB w="9525" cap="flat" cmpd="sng">
                      <a:solidFill>
                        <a:srgbClr val="666666"/>
                      </a:solidFill>
                      <a:prstDash val="solid"/>
                      <a:round/>
                      <a:headEnd type="none" w="sm" len="sm"/>
                      <a:tailEnd type="none" w="sm" len="sm"/>
                    </a:lnB>
                    <a:solidFill>
                      <a:srgbClr val="F1C232"/>
                    </a:solidFill>
                  </a:tcPr>
                </a:tc>
                <a:extLst>
                  <a:ext uri="{0D108BD9-81ED-4DB2-BD59-A6C34878D82A}">
                    <a16:rowId xmlns:a16="http://schemas.microsoft.com/office/drawing/2014/main" val="10000"/>
                  </a:ext>
                </a:extLst>
              </a:tr>
              <a:tr h="228825">
                <a:tc>
                  <a:txBody>
                    <a:bodyPr/>
                    <a:lstStyle/>
                    <a:p>
                      <a:pPr marL="0" lvl="0" indent="0" algn="l" rtl="0">
                        <a:lnSpc>
                          <a:spcPct val="100000"/>
                        </a:lnSpc>
                        <a:spcBef>
                          <a:spcPts val="1200"/>
                        </a:spcBef>
                        <a:spcAft>
                          <a:spcPts val="0"/>
                        </a:spcAft>
                        <a:buNone/>
                      </a:pPr>
                      <a:r>
                        <a:rPr lang="en" sz="1100"/>
                        <a:t>1</a:t>
                      </a:r>
                      <a:endParaRPr sz="1100"/>
                    </a:p>
                  </a:txBody>
                  <a:tcPr marL="91425" marR="91425" marT="73150" marB="73150">
                    <a:lnL w="9525" cap="flat" cmpd="sng">
                      <a:solidFill>
                        <a:srgbClr val="666666"/>
                      </a:solidFill>
                      <a:prstDash val="solid"/>
                      <a:round/>
                      <a:headEnd type="none" w="sm" len="sm"/>
                      <a:tailEnd type="none" w="sm" len="sm"/>
                    </a:lnL>
                    <a:lnR w="9525" cap="flat" cmpd="sng">
                      <a:solidFill>
                        <a:srgbClr val="666666"/>
                      </a:solidFill>
                      <a:prstDash val="solid"/>
                      <a:round/>
                      <a:headEnd type="none" w="sm" len="sm"/>
                      <a:tailEnd type="none" w="sm" len="sm"/>
                    </a:lnR>
                    <a:lnT w="9525" cap="flat" cmpd="sng">
                      <a:solidFill>
                        <a:srgbClr val="666666"/>
                      </a:solidFill>
                      <a:prstDash val="solid"/>
                      <a:round/>
                      <a:headEnd type="none" w="sm" len="sm"/>
                      <a:tailEnd type="none" w="sm" len="sm"/>
                    </a:lnT>
                    <a:lnB w="9525" cap="flat" cmpd="sng">
                      <a:solidFill>
                        <a:srgbClr val="666666"/>
                      </a:solidFill>
                      <a:prstDash val="solid"/>
                      <a:round/>
                      <a:headEnd type="none" w="sm" len="sm"/>
                      <a:tailEnd type="none" w="sm" len="sm"/>
                    </a:lnB>
                  </a:tcPr>
                </a:tc>
                <a:tc>
                  <a:txBody>
                    <a:bodyPr/>
                    <a:lstStyle/>
                    <a:p>
                      <a:pPr marL="0" lvl="0" indent="0" algn="l" rtl="0">
                        <a:lnSpc>
                          <a:spcPct val="100000"/>
                        </a:lnSpc>
                        <a:spcBef>
                          <a:spcPts val="1200"/>
                        </a:spcBef>
                        <a:spcAft>
                          <a:spcPts val="0"/>
                        </a:spcAft>
                        <a:buNone/>
                      </a:pPr>
                      <a:r>
                        <a:rPr lang="en" sz="1100"/>
                        <a:t>₹2,000 - ₹2,500</a:t>
                      </a:r>
                      <a:endParaRPr sz="1100"/>
                    </a:p>
                  </a:txBody>
                  <a:tcPr marL="91425" marR="91425" marT="73150" marB="73150">
                    <a:lnL w="9525" cap="flat" cmpd="sng">
                      <a:solidFill>
                        <a:srgbClr val="666666"/>
                      </a:solidFill>
                      <a:prstDash val="solid"/>
                      <a:round/>
                      <a:headEnd type="none" w="sm" len="sm"/>
                      <a:tailEnd type="none" w="sm" len="sm"/>
                    </a:lnL>
                    <a:lnR w="9525" cap="flat" cmpd="sng">
                      <a:solidFill>
                        <a:srgbClr val="666666"/>
                      </a:solidFill>
                      <a:prstDash val="solid"/>
                      <a:round/>
                      <a:headEnd type="none" w="sm" len="sm"/>
                      <a:tailEnd type="none" w="sm" len="sm"/>
                    </a:lnR>
                    <a:lnT w="9525" cap="flat" cmpd="sng">
                      <a:solidFill>
                        <a:srgbClr val="666666"/>
                      </a:solidFill>
                      <a:prstDash val="solid"/>
                      <a:round/>
                      <a:headEnd type="none" w="sm" len="sm"/>
                      <a:tailEnd type="none" w="sm" len="sm"/>
                    </a:lnT>
                    <a:lnB w="9525" cap="flat" cmpd="sng">
                      <a:solidFill>
                        <a:srgbClr val="666666"/>
                      </a:solidFill>
                      <a:prstDash val="solid"/>
                      <a:round/>
                      <a:headEnd type="none" w="sm" len="sm"/>
                      <a:tailEnd type="none" w="sm" len="sm"/>
                    </a:lnB>
                  </a:tcPr>
                </a:tc>
                <a:tc>
                  <a:txBody>
                    <a:bodyPr/>
                    <a:lstStyle/>
                    <a:p>
                      <a:pPr marL="0" lvl="0" indent="0" algn="l" rtl="0">
                        <a:lnSpc>
                          <a:spcPct val="100000"/>
                        </a:lnSpc>
                        <a:spcBef>
                          <a:spcPts val="1200"/>
                        </a:spcBef>
                        <a:spcAft>
                          <a:spcPts val="0"/>
                        </a:spcAft>
                        <a:buNone/>
                      </a:pPr>
                      <a:r>
                        <a:rPr lang="en" sz="1100"/>
                        <a:t>$250 - $312.5</a:t>
                      </a:r>
                      <a:endParaRPr sz="1100"/>
                    </a:p>
                  </a:txBody>
                  <a:tcPr marL="91425" marR="91425" marT="73150" marB="73150">
                    <a:lnL w="9525" cap="flat" cmpd="sng">
                      <a:solidFill>
                        <a:srgbClr val="666666"/>
                      </a:solidFill>
                      <a:prstDash val="solid"/>
                      <a:round/>
                      <a:headEnd type="none" w="sm" len="sm"/>
                      <a:tailEnd type="none" w="sm" len="sm"/>
                    </a:lnL>
                    <a:lnR w="9525" cap="flat" cmpd="sng">
                      <a:solidFill>
                        <a:srgbClr val="666666"/>
                      </a:solidFill>
                      <a:prstDash val="solid"/>
                      <a:round/>
                      <a:headEnd type="none" w="sm" len="sm"/>
                      <a:tailEnd type="none" w="sm" len="sm"/>
                    </a:lnR>
                    <a:lnT w="9525" cap="flat" cmpd="sng">
                      <a:solidFill>
                        <a:srgbClr val="666666"/>
                      </a:solidFill>
                      <a:prstDash val="solid"/>
                      <a:round/>
                      <a:headEnd type="none" w="sm" len="sm"/>
                      <a:tailEnd type="none" w="sm" len="sm"/>
                    </a:lnT>
                    <a:lnB w="9525" cap="flat" cmpd="sng">
                      <a:solidFill>
                        <a:srgbClr val="666666"/>
                      </a:solidFill>
                      <a:prstDash val="solid"/>
                      <a:round/>
                      <a:headEnd type="none" w="sm" len="sm"/>
                      <a:tailEnd type="none" w="sm" len="sm"/>
                    </a:lnB>
                  </a:tcPr>
                </a:tc>
                <a:extLst>
                  <a:ext uri="{0D108BD9-81ED-4DB2-BD59-A6C34878D82A}">
                    <a16:rowId xmlns:a16="http://schemas.microsoft.com/office/drawing/2014/main" val="10001"/>
                  </a:ext>
                </a:extLst>
              </a:tr>
              <a:tr h="234625">
                <a:tc>
                  <a:txBody>
                    <a:bodyPr/>
                    <a:lstStyle/>
                    <a:p>
                      <a:pPr marL="0" lvl="0" indent="0" algn="l" rtl="0">
                        <a:lnSpc>
                          <a:spcPct val="100000"/>
                        </a:lnSpc>
                        <a:spcBef>
                          <a:spcPts val="1200"/>
                        </a:spcBef>
                        <a:spcAft>
                          <a:spcPts val="0"/>
                        </a:spcAft>
                        <a:buNone/>
                      </a:pPr>
                      <a:r>
                        <a:rPr lang="en" sz="1100"/>
                        <a:t>2</a:t>
                      </a:r>
                      <a:endParaRPr sz="1100"/>
                    </a:p>
                  </a:txBody>
                  <a:tcPr marL="91425" marR="91425" marT="73150" marB="73150">
                    <a:lnL w="9525" cap="flat" cmpd="sng">
                      <a:solidFill>
                        <a:srgbClr val="666666"/>
                      </a:solidFill>
                      <a:prstDash val="solid"/>
                      <a:round/>
                      <a:headEnd type="none" w="sm" len="sm"/>
                      <a:tailEnd type="none" w="sm" len="sm"/>
                    </a:lnL>
                    <a:lnR w="9525" cap="flat" cmpd="sng">
                      <a:solidFill>
                        <a:srgbClr val="666666"/>
                      </a:solidFill>
                      <a:prstDash val="solid"/>
                      <a:round/>
                      <a:headEnd type="none" w="sm" len="sm"/>
                      <a:tailEnd type="none" w="sm" len="sm"/>
                    </a:lnR>
                    <a:lnT w="9525" cap="flat" cmpd="sng">
                      <a:solidFill>
                        <a:srgbClr val="666666"/>
                      </a:solidFill>
                      <a:prstDash val="solid"/>
                      <a:round/>
                      <a:headEnd type="none" w="sm" len="sm"/>
                      <a:tailEnd type="none" w="sm" len="sm"/>
                    </a:lnT>
                    <a:lnB w="9525" cap="flat" cmpd="sng">
                      <a:solidFill>
                        <a:srgbClr val="666666"/>
                      </a:solidFill>
                      <a:prstDash val="solid"/>
                      <a:round/>
                      <a:headEnd type="none" w="sm" len="sm"/>
                      <a:tailEnd type="none" w="sm" len="sm"/>
                    </a:lnB>
                  </a:tcPr>
                </a:tc>
                <a:tc>
                  <a:txBody>
                    <a:bodyPr/>
                    <a:lstStyle/>
                    <a:p>
                      <a:pPr marL="0" lvl="0" indent="0" algn="l" rtl="0">
                        <a:lnSpc>
                          <a:spcPct val="100000"/>
                        </a:lnSpc>
                        <a:spcBef>
                          <a:spcPts val="1200"/>
                        </a:spcBef>
                        <a:spcAft>
                          <a:spcPts val="0"/>
                        </a:spcAft>
                        <a:buNone/>
                      </a:pPr>
                      <a:r>
                        <a:rPr lang="en" sz="1100"/>
                        <a:t>₹2,400 - ₹3,000</a:t>
                      </a:r>
                      <a:endParaRPr sz="1100"/>
                    </a:p>
                  </a:txBody>
                  <a:tcPr marL="91425" marR="91425" marT="73150" marB="73150">
                    <a:lnL w="9525" cap="flat" cmpd="sng">
                      <a:solidFill>
                        <a:srgbClr val="666666"/>
                      </a:solidFill>
                      <a:prstDash val="solid"/>
                      <a:round/>
                      <a:headEnd type="none" w="sm" len="sm"/>
                      <a:tailEnd type="none" w="sm" len="sm"/>
                    </a:lnL>
                    <a:lnR w="9525" cap="flat" cmpd="sng">
                      <a:solidFill>
                        <a:srgbClr val="666666"/>
                      </a:solidFill>
                      <a:prstDash val="solid"/>
                      <a:round/>
                      <a:headEnd type="none" w="sm" len="sm"/>
                      <a:tailEnd type="none" w="sm" len="sm"/>
                    </a:lnR>
                    <a:lnT w="9525" cap="flat" cmpd="sng">
                      <a:solidFill>
                        <a:srgbClr val="666666"/>
                      </a:solidFill>
                      <a:prstDash val="solid"/>
                      <a:round/>
                      <a:headEnd type="none" w="sm" len="sm"/>
                      <a:tailEnd type="none" w="sm" len="sm"/>
                    </a:lnT>
                    <a:lnB w="9525" cap="flat" cmpd="sng">
                      <a:solidFill>
                        <a:srgbClr val="666666"/>
                      </a:solidFill>
                      <a:prstDash val="solid"/>
                      <a:round/>
                      <a:headEnd type="none" w="sm" len="sm"/>
                      <a:tailEnd type="none" w="sm" len="sm"/>
                    </a:lnB>
                  </a:tcPr>
                </a:tc>
                <a:tc>
                  <a:txBody>
                    <a:bodyPr/>
                    <a:lstStyle/>
                    <a:p>
                      <a:pPr marL="0" lvl="0" indent="0" algn="l" rtl="0">
                        <a:lnSpc>
                          <a:spcPct val="100000"/>
                        </a:lnSpc>
                        <a:spcBef>
                          <a:spcPts val="1200"/>
                        </a:spcBef>
                        <a:spcAft>
                          <a:spcPts val="0"/>
                        </a:spcAft>
                        <a:buNone/>
                      </a:pPr>
                      <a:r>
                        <a:rPr lang="en" sz="1100"/>
                        <a:t>$300 - $375</a:t>
                      </a:r>
                      <a:endParaRPr sz="1100"/>
                    </a:p>
                  </a:txBody>
                  <a:tcPr marL="91425" marR="91425" marT="73150" marB="73150">
                    <a:lnL w="9525" cap="flat" cmpd="sng">
                      <a:solidFill>
                        <a:srgbClr val="666666"/>
                      </a:solidFill>
                      <a:prstDash val="solid"/>
                      <a:round/>
                      <a:headEnd type="none" w="sm" len="sm"/>
                      <a:tailEnd type="none" w="sm" len="sm"/>
                    </a:lnL>
                    <a:lnR w="9525" cap="flat" cmpd="sng">
                      <a:solidFill>
                        <a:srgbClr val="666666"/>
                      </a:solidFill>
                      <a:prstDash val="solid"/>
                      <a:round/>
                      <a:headEnd type="none" w="sm" len="sm"/>
                      <a:tailEnd type="none" w="sm" len="sm"/>
                    </a:lnR>
                    <a:lnT w="9525" cap="flat" cmpd="sng">
                      <a:solidFill>
                        <a:srgbClr val="666666"/>
                      </a:solidFill>
                      <a:prstDash val="solid"/>
                      <a:round/>
                      <a:headEnd type="none" w="sm" len="sm"/>
                      <a:tailEnd type="none" w="sm" len="sm"/>
                    </a:lnT>
                    <a:lnB w="9525" cap="flat" cmpd="sng">
                      <a:solidFill>
                        <a:srgbClr val="666666"/>
                      </a:solidFill>
                      <a:prstDash val="solid"/>
                      <a:round/>
                      <a:headEnd type="none" w="sm" len="sm"/>
                      <a:tailEnd type="none" w="sm" len="sm"/>
                    </a:lnB>
                  </a:tcPr>
                </a:tc>
                <a:extLst>
                  <a:ext uri="{0D108BD9-81ED-4DB2-BD59-A6C34878D82A}">
                    <a16:rowId xmlns:a16="http://schemas.microsoft.com/office/drawing/2014/main" val="10002"/>
                  </a:ext>
                </a:extLst>
              </a:tr>
              <a:tr h="236575">
                <a:tc>
                  <a:txBody>
                    <a:bodyPr/>
                    <a:lstStyle/>
                    <a:p>
                      <a:pPr marL="0" lvl="0" indent="0" algn="l" rtl="0">
                        <a:lnSpc>
                          <a:spcPct val="100000"/>
                        </a:lnSpc>
                        <a:spcBef>
                          <a:spcPts val="1200"/>
                        </a:spcBef>
                        <a:spcAft>
                          <a:spcPts val="0"/>
                        </a:spcAft>
                        <a:buNone/>
                      </a:pPr>
                      <a:r>
                        <a:rPr lang="en" sz="1100"/>
                        <a:t>3</a:t>
                      </a:r>
                      <a:endParaRPr sz="1100"/>
                    </a:p>
                  </a:txBody>
                  <a:tcPr marL="91425" marR="91425" marT="73150" marB="73150">
                    <a:lnL w="9525" cap="flat" cmpd="sng">
                      <a:solidFill>
                        <a:srgbClr val="666666"/>
                      </a:solidFill>
                      <a:prstDash val="solid"/>
                      <a:round/>
                      <a:headEnd type="none" w="sm" len="sm"/>
                      <a:tailEnd type="none" w="sm" len="sm"/>
                    </a:lnL>
                    <a:lnR w="9525" cap="flat" cmpd="sng">
                      <a:solidFill>
                        <a:srgbClr val="666666"/>
                      </a:solidFill>
                      <a:prstDash val="solid"/>
                      <a:round/>
                      <a:headEnd type="none" w="sm" len="sm"/>
                      <a:tailEnd type="none" w="sm" len="sm"/>
                    </a:lnR>
                    <a:lnT w="9525" cap="flat" cmpd="sng">
                      <a:solidFill>
                        <a:srgbClr val="666666"/>
                      </a:solidFill>
                      <a:prstDash val="solid"/>
                      <a:round/>
                      <a:headEnd type="none" w="sm" len="sm"/>
                      <a:tailEnd type="none" w="sm" len="sm"/>
                    </a:lnT>
                    <a:lnB w="9525" cap="flat" cmpd="sng">
                      <a:solidFill>
                        <a:srgbClr val="666666"/>
                      </a:solidFill>
                      <a:prstDash val="solid"/>
                      <a:round/>
                      <a:headEnd type="none" w="sm" len="sm"/>
                      <a:tailEnd type="none" w="sm" len="sm"/>
                    </a:lnB>
                  </a:tcPr>
                </a:tc>
                <a:tc>
                  <a:txBody>
                    <a:bodyPr/>
                    <a:lstStyle/>
                    <a:p>
                      <a:pPr marL="0" lvl="0" indent="0" algn="l" rtl="0">
                        <a:lnSpc>
                          <a:spcPct val="100000"/>
                        </a:lnSpc>
                        <a:spcBef>
                          <a:spcPts val="1200"/>
                        </a:spcBef>
                        <a:spcAft>
                          <a:spcPts val="0"/>
                        </a:spcAft>
                        <a:buNone/>
                      </a:pPr>
                      <a:r>
                        <a:rPr lang="en" sz="1100"/>
                        <a:t>₹2,880 - ₹3,600</a:t>
                      </a:r>
                      <a:endParaRPr sz="1100"/>
                    </a:p>
                  </a:txBody>
                  <a:tcPr marL="91425" marR="91425" marT="73150" marB="73150">
                    <a:lnL w="9525" cap="flat" cmpd="sng">
                      <a:solidFill>
                        <a:srgbClr val="666666"/>
                      </a:solidFill>
                      <a:prstDash val="solid"/>
                      <a:round/>
                      <a:headEnd type="none" w="sm" len="sm"/>
                      <a:tailEnd type="none" w="sm" len="sm"/>
                    </a:lnL>
                    <a:lnR w="9525" cap="flat" cmpd="sng">
                      <a:solidFill>
                        <a:srgbClr val="666666"/>
                      </a:solidFill>
                      <a:prstDash val="solid"/>
                      <a:round/>
                      <a:headEnd type="none" w="sm" len="sm"/>
                      <a:tailEnd type="none" w="sm" len="sm"/>
                    </a:lnR>
                    <a:lnT w="9525" cap="flat" cmpd="sng">
                      <a:solidFill>
                        <a:srgbClr val="666666"/>
                      </a:solidFill>
                      <a:prstDash val="solid"/>
                      <a:round/>
                      <a:headEnd type="none" w="sm" len="sm"/>
                      <a:tailEnd type="none" w="sm" len="sm"/>
                    </a:lnT>
                    <a:lnB w="9525" cap="flat" cmpd="sng">
                      <a:solidFill>
                        <a:srgbClr val="666666"/>
                      </a:solidFill>
                      <a:prstDash val="solid"/>
                      <a:round/>
                      <a:headEnd type="none" w="sm" len="sm"/>
                      <a:tailEnd type="none" w="sm" len="sm"/>
                    </a:lnB>
                  </a:tcPr>
                </a:tc>
                <a:tc>
                  <a:txBody>
                    <a:bodyPr/>
                    <a:lstStyle/>
                    <a:p>
                      <a:pPr marL="0" lvl="0" indent="0" algn="l" rtl="0">
                        <a:lnSpc>
                          <a:spcPct val="100000"/>
                        </a:lnSpc>
                        <a:spcBef>
                          <a:spcPts val="1200"/>
                        </a:spcBef>
                        <a:spcAft>
                          <a:spcPts val="0"/>
                        </a:spcAft>
                        <a:buNone/>
                      </a:pPr>
                      <a:r>
                        <a:rPr lang="en" sz="1100"/>
                        <a:t>$360 - $450</a:t>
                      </a:r>
                      <a:endParaRPr sz="1100"/>
                    </a:p>
                  </a:txBody>
                  <a:tcPr marL="91425" marR="91425" marT="73150" marB="73150">
                    <a:lnL w="9525" cap="flat" cmpd="sng">
                      <a:solidFill>
                        <a:srgbClr val="666666"/>
                      </a:solidFill>
                      <a:prstDash val="solid"/>
                      <a:round/>
                      <a:headEnd type="none" w="sm" len="sm"/>
                      <a:tailEnd type="none" w="sm" len="sm"/>
                    </a:lnL>
                    <a:lnR w="9525" cap="flat" cmpd="sng">
                      <a:solidFill>
                        <a:srgbClr val="666666"/>
                      </a:solidFill>
                      <a:prstDash val="solid"/>
                      <a:round/>
                      <a:headEnd type="none" w="sm" len="sm"/>
                      <a:tailEnd type="none" w="sm" len="sm"/>
                    </a:lnR>
                    <a:lnT w="9525" cap="flat" cmpd="sng">
                      <a:solidFill>
                        <a:srgbClr val="666666"/>
                      </a:solidFill>
                      <a:prstDash val="solid"/>
                      <a:round/>
                      <a:headEnd type="none" w="sm" len="sm"/>
                      <a:tailEnd type="none" w="sm" len="sm"/>
                    </a:lnT>
                    <a:lnB w="9525" cap="flat" cmpd="sng">
                      <a:solidFill>
                        <a:srgbClr val="666666"/>
                      </a:solidFill>
                      <a:prstDash val="solid"/>
                      <a:round/>
                      <a:headEnd type="none" w="sm" len="sm"/>
                      <a:tailEnd type="none" w="sm" len="sm"/>
                    </a:lnB>
                  </a:tcPr>
                </a:tc>
                <a:extLst>
                  <a:ext uri="{0D108BD9-81ED-4DB2-BD59-A6C34878D82A}">
                    <a16:rowId xmlns:a16="http://schemas.microsoft.com/office/drawing/2014/main" val="10003"/>
                  </a:ext>
                </a:extLst>
              </a:tr>
              <a:tr h="0">
                <a:tc>
                  <a:txBody>
                    <a:bodyPr/>
                    <a:lstStyle/>
                    <a:p>
                      <a:pPr marL="0" lvl="0" indent="0" algn="l" rtl="0">
                        <a:lnSpc>
                          <a:spcPct val="100000"/>
                        </a:lnSpc>
                        <a:spcBef>
                          <a:spcPts val="1200"/>
                        </a:spcBef>
                        <a:spcAft>
                          <a:spcPts val="0"/>
                        </a:spcAft>
                        <a:buNone/>
                      </a:pPr>
                      <a:r>
                        <a:rPr lang="en" sz="1100"/>
                        <a:t>4</a:t>
                      </a:r>
                      <a:endParaRPr sz="1100"/>
                    </a:p>
                  </a:txBody>
                  <a:tcPr marL="91425" marR="91425" marT="73150" marB="73150">
                    <a:lnL w="9525" cap="flat" cmpd="sng">
                      <a:solidFill>
                        <a:srgbClr val="666666"/>
                      </a:solidFill>
                      <a:prstDash val="solid"/>
                      <a:round/>
                      <a:headEnd type="none" w="sm" len="sm"/>
                      <a:tailEnd type="none" w="sm" len="sm"/>
                    </a:lnL>
                    <a:lnR w="9525" cap="flat" cmpd="sng">
                      <a:solidFill>
                        <a:srgbClr val="666666"/>
                      </a:solidFill>
                      <a:prstDash val="solid"/>
                      <a:round/>
                      <a:headEnd type="none" w="sm" len="sm"/>
                      <a:tailEnd type="none" w="sm" len="sm"/>
                    </a:lnR>
                    <a:lnT w="9525" cap="flat" cmpd="sng">
                      <a:solidFill>
                        <a:srgbClr val="666666"/>
                      </a:solidFill>
                      <a:prstDash val="solid"/>
                      <a:round/>
                      <a:headEnd type="none" w="sm" len="sm"/>
                      <a:tailEnd type="none" w="sm" len="sm"/>
                    </a:lnT>
                    <a:lnB w="9525" cap="flat" cmpd="sng">
                      <a:solidFill>
                        <a:srgbClr val="666666"/>
                      </a:solidFill>
                      <a:prstDash val="solid"/>
                      <a:round/>
                      <a:headEnd type="none" w="sm" len="sm"/>
                      <a:tailEnd type="none" w="sm" len="sm"/>
                    </a:lnB>
                  </a:tcPr>
                </a:tc>
                <a:tc>
                  <a:txBody>
                    <a:bodyPr/>
                    <a:lstStyle/>
                    <a:p>
                      <a:pPr marL="0" lvl="0" indent="0" algn="l" rtl="0">
                        <a:lnSpc>
                          <a:spcPct val="100000"/>
                        </a:lnSpc>
                        <a:spcBef>
                          <a:spcPts val="1200"/>
                        </a:spcBef>
                        <a:spcAft>
                          <a:spcPts val="0"/>
                        </a:spcAft>
                        <a:buNone/>
                      </a:pPr>
                      <a:r>
                        <a:rPr lang="en" sz="1100"/>
                        <a:t>₹3,456 - ₹4,320</a:t>
                      </a:r>
                      <a:endParaRPr sz="1100"/>
                    </a:p>
                  </a:txBody>
                  <a:tcPr marL="91425" marR="91425" marT="73150" marB="73150">
                    <a:lnL w="9525" cap="flat" cmpd="sng">
                      <a:solidFill>
                        <a:srgbClr val="666666"/>
                      </a:solidFill>
                      <a:prstDash val="solid"/>
                      <a:round/>
                      <a:headEnd type="none" w="sm" len="sm"/>
                      <a:tailEnd type="none" w="sm" len="sm"/>
                    </a:lnL>
                    <a:lnR w="9525" cap="flat" cmpd="sng">
                      <a:solidFill>
                        <a:srgbClr val="666666"/>
                      </a:solidFill>
                      <a:prstDash val="solid"/>
                      <a:round/>
                      <a:headEnd type="none" w="sm" len="sm"/>
                      <a:tailEnd type="none" w="sm" len="sm"/>
                    </a:lnR>
                    <a:lnT w="9525" cap="flat" cmpd="sng">
                      <a:solidFill>
                        <a:srgbClr val="666666"/>
                      </a:solidFill>
                      <a:prstDash val="solid"/>
                      <a:round/>
                      <a:headEnd type="none" w="sm" len="sm"/>
                      <a:tailEnd type="none" w="sm" len="sm"/>
                    </a:lnT>
                    <a:lnB w="9525" cap="flat" cmpd="sng">
                      <a:solidFill>
                        <a:srgbClr val="666666"/>
                      </a:solidFill>
                      <a:prstDash val="solid"/>
                      <a:round/>
                      <a:headEnd type="none" w="sm" len="sm"/>
                      <a:tailEnd type="none" w="sm" len="sm"/>
                    </a:lnB>
                  </a:tcPr>
                </a:tc>
                <a:tc>
                  <a:txBody>
                    <a:bodyPr/>
                    <a:lstStyle/>
                    <a:p>
                      <a:pPr marL="0" lvl="0" indent="0" algn="l" rtl="0">
                        <a:lnSpc>
                          <a:spcPct val="100000"/>
                        </a:lnSpc>
                        <a:spcBef>
                          <a:spcPts val="1200"/>
                        </a:spcBef>
                        <a:spcAft>
                          <a:spcPts val="0"/>
                        </a:spcAft>
                        <a:buNone/>
                      </a:pPr>
                      <a:r>
                        <a:rPr lang="en" sz="1100"/>
                        <a:t>$432 - $540</a:t>
                      </a:r>
                      <a:endParaRPr sz="1100"/>
                    </a:p>
                  </a:txBody>
                  <a:tcPr marL="91425" marR="91425" marT="73150" marB="73150">
                    <a:lnL w="9525" cap="flat" cmpd="sng">
                      <a:solidFill>
                        <a:srgbClr val="666666"/>
                      </a:solidFill>
                      <a:prstDash val="solid"/>
                      <a:round/>
                      <a:headEnd type="none" w="sm" len="sm"/>
                      <a:tailEnd type="none" w="sm" len="sm"/>
                    </a:lnL>
                    <a:lnR w="9525" cap="flat" cmpd="sng">
                      <a:solidFill>
                        <a:srgbClr val="666666"/>
                      </a:solidFill>
                      <a:prstDash val="solid"/>
                      <a:round/>
                      <a:headEnd type="none" w="sm" len="sm"/>
                      <a:tailEnd type="none" w="sm" len="sm"/>
                    </a:lnR>
                    <a:lnT w="9525" cap="flat" cmpd="sng">
                      <a:solidFill>
                        <a:srgbClr val="666666"/>
                      </a:solidFill>
                      <a:prstDash val="solid"/>
                      <a:round/>
                      <a:headEnd type="none" w="sm" len="sm"/>
                      <a:tailEnd type="none" w="sm" len="sm"/>
                    </a:lnT>
                    <a:lnB w="9525" cap="flat" cmpd="sng">
                      <a:solidFill>
                        <a:srgbClr val="666666"/>
                      </a:solidFill>
                      <a:prstDash val="solid"/>
                      <a:round/>
                      <a:headEnd type="none" w="sm" len="sm"/>
                      <a:tailEnd type="none" w="sm" len="sm"/>
                    </a:lnB>
                  </a:tcPr>
                </a:tc>
                <a:extLst>
                  <a:ext uri="{0D108BD9-81ED-4DB2-BD59-A6C34878D82A}">
                    <a16:rowId xmlns:a16="http://schemas.microsoft.com/office/drawing/2014/main" val="10004"/>
                  </a:ext>
                </a:extLst>
              </a:tr>
              <a:tr h="0">
                <a:tc>
                  <a:txBody>
                    <a:bodyPr/>
                    <a:lstStyle/>
                    <a:p>
                      <a:pPr marL="0" lvl="0" indent="0" algn="l" rtl="0">
                        <a:lnSpc>
                          <a:spcPct val="100000"/>
                        </a:lnSpc>
                        <a:spcBef>
                          <a:spcPts val="1200"/>
                        </a:spcBef>
                        <a:spcAft>
                          <a:spcPts val="0"/>
                        </a:spcAft>
                        <a:buNone/>
                      </a:pPr>
                      <a:r>
                        <a:rPr lang="en" sz="1100"/>
                        <a:t>5</a:t>
                      </a:r>
                      <a:endParaRPr sz="1100"/>
                    </a:p>
                  </a:txBody>
                  <a:tcPr marL="91425" marR="91425" marT="73150" marB="73150">
                    <a:lnL w="9525" cap="flat" cmpd="sng">
                      <a:solidFill>
                        <a:srgbClr val="666666"/>
                      </a:solidFill>
                      <a:prstDash val="solid"/>
                      <a:round/>
                      <a:headEnd type="none" w="sm" len="sm"/>
                      <a:tailEnd type="none" w="sm" len="sm"/>
                    </a:lnL>
                    <a:lnR w="9525" cap="flat" cmpd="sng">
                      <a:solidFill>
                        <a:srgbClr val="666666"/>
                      </a:solidFill>
                      <a:prstDash val="solid"/>
                      <a:round/>
                      <a:headEnd type="none" w="sm" len="sm"/>
                      <a:tailEnd type="none" w="sm" len="sm"/>
                    </a:lnR>
                    <a:lnT w="9525" cap="flat" cmpd="sng">
                      <a:solidFill>
                        <a:srgbClr val="666666"/>
                      </a:solidFill>
                      <a:prstDash val="solid"/>
                      <a:round/>
                      <a:headEnd type="none" w="sm" len="sm"/>
                      <a:tailEnd type="none" w="sm" len="sm"/>
                    </a:lnT>
                    <a:lnB w="9525" cap="flat" cmpd="sng">
                      <a:solidFill>
                        <a:srgbClr val="666666"/>
                      </a:solidFill>
                      <a:prstDash val="solid"/>
                      <a:round/>
                      <a:headEnd type="none" w="sm" len="sm"/>
                      <a:tailEnd type="none" w="sm" len="sm"/>
                    </a:lnB>
                  </a:tcPr>
                </a:tc>
                <a:tc>
                  <a:txBody>
                    <a:bodyPr/>
                    <a:lstStyle/>
                    <a:p>
                      <a:pPr marL="0" lvl="0" indent="0" algn="l" rtl="0">
                        <a:lnSpc>
                          <a:spcPct val="100000"/>
                        </a:lnSpc>
                        <a:spcBef>
                          <a:spcPts val="1200"/>
                        </a:spcBef>
                        <a:spcAft>
                          <a:spcPts val="0"/>
                        </a:spcAft>
                        <a:buNone/>
                      </a:pPr>
                      <a:r>
                        <a:rPr lang="en" sz="1100"/>
                        <a:t>₹4,147 - ₹5,184</a:t>
                      </a:r>
                      <a:endParaRPr sz="1100"/>
                    </a:p>
                  </a:txBody>
                  <a:tcPr marL="91425" marR="91425" marT="73150" marB="73150">
                    <a:lnL w="9525" cap="flat" cmpd="sng">
                      <a:solidFill>
                        <a:srgbClr val="666666"/>
                      </a:solidFill>
                      <a:prstDash val="solid"/>
                      <a:round/>
                      <a:headEnd type="none" w="sm" len="sm"/>
                      <a:tailEnd type="none" w="sm" len="sm"/>
                    </a:lnL>
                    <a:lnR w="9525" cap="flat" cmpd="sng">
                      <a:solidFill>
                        <a:srgbClr val="666666"/>
                      </a:solidFill>
                      <a:prstDash val="solid"/>
                      <a:round/>
                      <a:headEnd type="none" w="sm" len="sm"/>
                      <a:tailEnd type="none" w="sm" len="sm"/>
                    </a:lnR>
                    <a:lnT w="9525" cap="flat" cmpd="sng">
                      <a:solidFill>
                        <a:srgbClr val="666666"/>
                      </a:solidFill>
                      <a:prstDash val="solid"/>
                      <a:round/>
                      <a:headEnd type="none" w="sm" len="sm"/>
                      <a:tailEnd type="none" w="sm" len="sm"/>
                    </a:lnT>
                    <a:lnB w="9525" cap="flat" cmpd="sng">
                      <a:solidFill>
                        <a:srgbClr val="666666"/>
                      </a:solidFill>
                      <a:prstDash val="solid"/>
                      <a:round/>
                      <a:headEnd type="none" w="sm" len="sm"/>
                      <a:tailEnd type="none" w="sm" len="sm"/>
                    </a:lnB>
                  </a:tcPr>
                </a:tc>
                <a:tc>
                  <a:txBody>
                    <a:bodyPr/>
                    <a:lstStyle/>
                    <a:p>
                      <a:pPr marL="0" lvl="0" indent="0" algn="l" rtl="0">
                        <a:lnSpc>
                          <a:spcPct val="100000"/>
                        </a:lnSpc>
                        <a:spcBef>
                          <a:spcPts val="1200"/>
                        </a:spcBef>
                        <a:spcAft>
                          <a:spcPts val="0"/>
                        </a:spcAft>
                        <a:buNone/>
                      </a:pPr>
                      <a:r>
                        <a:rPr lang="en" sz="1100"/>
                        <a:t>$518.375 - $648</a:t>
                      </a:r>
                      <a:endParaRPr sz="1100"/>
                    </a:p>
                  </a:txBody>
                  <a:tcPr marL="91425" marR="91425" marT="73150" marB="73150">
                    <a:lnL w="9525" cap="flat" cmpd="sng">
                      <a:solidFill>
                        <a:srgbClr val="666666"/>
                      </a:solidFill>
                      <a:prstDash val="solid"/>
                      <a:round/>
                      <a:headEnd type="none" w="sm" len="sm"/>
                      <a:tailEnd type="none" w="sm" len="sm"/>
                    </a:lnL>
                    <a:lnR w="9525" cap="flat" cmpd="sng">
                      <a:solidFill>
                        <a:srgbClr val="666666"/>
                      </a:solidFill>
                      <a:prstDash val="solid"/>
                      <a:round/>
                      <a:headEnd type="none" w="sm" len="sm"/>
                      <a:tailEnd type="none" w="sm" len="sm"/>
                    </a:lnR>
                    <a:lnT w="9525" cap="flat" cmpd="sng">
                      <a:solidFill>
                        <a:srgbClr val="666666"/>
                      </a:solidFill>
                      <a:prstDash val="solid"/>
                      <a:round/>
                      <a:headEnd type="none" w="sm" len="sm"/>
                      <a:tailEnd type="none" w="sm" len="sm"/>
                    </a:lnT>
                    <a:lnB w="9525" cap="flat" cmpd="sng">
                      <a:solidFill>
                        <a:srgbClr val="666666"/>
                      </a:solidFill>
                      <a:prstDash val="solid"/>
                      <a:round/>
                      <a:headEnd type="none" w="sm" len="sm"/>
                      <a:tailEnd type="none" w="sm" len="sm"/>
                    </a:lnB>
                  </a:tcPr>
                </a:tc>
                <a:extLst>
                  <a:ext uri="{0D108BD9-81ED-4DB2-BD59-A6C34878D82A}">
                    <a16:rowId xmlns:a16="http://schemas.microsoft.com/office/drawing/2014/main" val="10005"/>
                  </a:ext>
                </a:extLst>
              </a:tr>
              <a:tr h="0">
                <a:tc>
                  <a:txBody>
                    <a:bodyPr/>
                    <a:lstStyle/>
                    <a:p>
                      <a:pPr marL="0" lvl="0" indent="0" algn="l" rtl="0">
                        <a:lnSpc>
                          <a:spcPct val="100000"/>
                        </a:lnSpc>
                        <a:spcBef>
                          <a:spcPts val="1200"/>
                        </a:spcBef>
                        <a:spcAft>
                          <a:spcPts val="0"/>
                        </a:spcAft>
                        <a:buNone/>
                      </a:pPr>
                      <a:r>
                        <a:rPr lang="en" sz="1100"/>
                        <a:t>6</a:t>
                      </a:r>
                      <a:endParaRPr sz="1100"/>
                    </a:p>
                  </a:txBody>
                  <a:tcPr marL="91425" marR="91425" marT="73150" marB="73150">
                    <a:lnL w="9525" cap="flat" cmpd="sng">
                      <a:solidFill>
                        <a:srgbClr val="666666"/>
                      </a:solidFill>
                      <a:prstDash val="solid"/>
                      <a:round/>
                      <a:headEnd type="none" w="sm" len="sm"/>
                      <a:tailEnd type="none" w="sm" len="sm"/>
                    </a:lnL>
                    <a:lnR w="9525" cap="flat" cmpd="sng">
                      <a:solidFill>
                        <a:srgbClr val="666666"/>
                      </a:solidFill>
                      <a:prstDash val="solid"/>
                      <a:round/>
                      <a:headEnd type="none" w="sm" len="sm"/>
                      <a:tailEnd type="none" w="sm" len="sm"/>
                    </a:lnR>
                    <a:lnT w="9525" cap="flat" cmpd="sng">
                      <a:solidFill>
                        <a:srgbClr val="666666"/>
                      </a:solidFill>
                      <a:prstDash val="solid"/>
                      <a:round/>
                      <a:headEnd type="none" w="sm" len="sm"/>
                      <a:tailEnd type="none" w="sm" len="sm"/>
                    </a:lnT>
                    <a:lnB w="9525" cap="flat" cmpd="sng">
                      <a:solidFill>
                        <a:srgbClr val="666666"/>
                      </a:solidFill>
                      <a:prstDash val="solid"/>
                      <a:round/>
                      <a:headEnd type="none" w="sm" len="sm"/>
                      <a:tailEnd type="none" w="sm" len="sm"/>
                    </a:lnB>
                  </a:tcPr>
                </a:tc>
                <a:tc>
                  <a:txBody>
                    <a:bodyPr/>
                    <a:lstStyle/>
                    <a:p>
                      <a:pPr marL="0" lvl="0" indent="0" algn="l" rtl="0">
                        <a:lnSpc>
                          <a:spcPct val="100000"/>
                        </a:lnSpc>
                        <a:spcBef>
                          <a:spcPts val="1200"/>
                        </a:spcBef>
                        <a:spcAft>
                          <a:spcPts val="0"/>
                        </a:spcAft>
                        <a:buNone/>
                      </a:pPr>
                      <a:r>
                        <a:rPr lang="en" sz="1100"/>
                        <a:t>₹4,976 - ₹6,220</a:t>
                      </a:r>
                      <a:endParaRPr sz="1100"/>
                    </a:p>
                  </a:txBody>
                  <a:tcPr marL="91425" marR="91425" marT="73150" marB="73150">
                    <a:lnL w="9525" cap="flat" cmpd="sng">
                      <a:solidFill>
                        <a:srgbClr val="666666"/>
                      </a:solidFill>
                      <a:prstDash val="solid"/>
                      <a:round/>
                      <a:headEnd type="none" w="sm" len="sm"/>
                      <a:tailEnd type="none" w="sm" len="sm"/>
                    </a:lnL>
                    <a:lnR w="9525" cap="flat" cmpd="sng">
                      <a:solidFill>
                        <a:srgbClr val="666666"/>
                      </a:solidFill>
                      <a:prstDash val="solid"/>
                      <a:round/>
                      <a:headEnd type="none" w="sm" len="sm"/>
                      <a:tailEnd type="none" w="sm" len="sm"/>
                    </a:lnR>
                    <a:lnT w="9525" cap="flat" cmpd="sng">
                      <a:solidFill>
                        <a:srgbClr val="666666"/>
                      </a:solidFill>
                      <a:prstDash val="solid"/>
                      <a:round/>
                      <a:headEnd type="none" w="sm" len="sm"/>
                      <a:tailEnd type="none" w="sm" len="sm"/>
                    </a:lnT>
                    <a:lnB w="9525" cap="flat" cmpd="sng">
                      <a:solidFill>
                        <a:srgbClr val="666666"/>
                      </a:solidFill>
                      <a:prstDash val="solid"/>
                      <a:round/>
                      <a:headEnd type="none" w="sm" len="sm"/>
                      <a:tailEnd type="none" w="sm" len="sm"/>
                    </a:lnB>
                  </a:tcPr>
                </a:tc>
                <a:tc>
                  <a:txBody>
                    <a:bodyPr/>
                    <a:lstStyle/>
                    <a:p>
                      <a:pPr marL="0" lvl="0" indent="0" algn="l" rtl="0">
                        <a:lnSpc>
                          <a:spcPct val="100000"/>
                        </a:lnSpc>
                        <a:spcBef>
                          <a:spcPts val="1200"/>
                        </a:spcBef>
                        <a:spcAft>
                          <a:spcPts val="0"/>
                        </a:spcAft>
                        <a:buNone/>
                      </a:pPr>
                      <a:r>
                        <a:rPr lang="en" sz="1100"/>
                        <a:t>$620.5 - $777.5</a:t>
                      </a:r>
                      <a:endParaRPr sz="1100"/>
                    </a:p>
                  </a:txBody>
                  <a:tcPr marL="91425" marR="91425" marT="73150" marB="73150">
                    <a:lnL w="9525" cap="flat" cmpd="sng">
                      <a:solidFill>
                        <a:srgbClr val="666666"/>
                      </a:solidFill>
                      <a:prstDash val="solid"/>
                      <a:round/>
                      <a:headEnd type="none" w="sm" len="sm"/>
                      <a:tailEnd type="none" w="sm" len="sm"/>
                    </a:lnL>
                    <a:lnR w="9525" cap="flat" cmpd="sng">
                      <a:solidFill>
                        <a:srgbClr val="666666"/>
                      </a:solidFill>
                      <a:prstDash val="solid"/>
                      <a:round/>
                      <a:headEnd type="none" w="sm" len="sm"/>
                      <a:tailEnd type="none" w="sm" len="sm"/>
                    </a:lnR>
                    <a:lnT w="9525" cap="flat" cmpd="sng">
                      <a:solidFill>
                        <a:srgbClr val="666666"/>
                      </a:solidFill>
                      <a:prstDash val="solid"/>
                      <a:round/>
                      <a:headEnd type="none" w="sm" len="sm"/>
                      <a:tailEnd type="none" w="sm" len="sm"/>
                    </a:lnT>
                    <a:lnB w="9525" cap="flat" cmpd="sng">
                      <a:solidFill>
                        <a:srgbClr val="666666"/>
                      </a:solidFill>
                      <a:prstDash val="solid"/>
                      <a:round/>
                      <a:headEnd type="none" w="sm" len="sm"/>
                      <a:tailEnd type="none" w="sm" len="sm"/>
                    </a:lnB>
                  </a:tcPr>
                </a:tc>
                <a:extLst>
                  <a:ext uri="{0D108BD9-81ED-4DB2-BD59-A6C34878D82A}">
                    <a16:rowId xmlns:a16="http://schemas.microsoft.com/office/drawing/2014/main" val="10006"/>
                  </a:ext>
                </a:extLst>
              </a:tr>
              <a:tr h="0">
                <a:tc>
                  <a:txBody>
                    <a:bodyPr/>
                    <a:lstStyle/>
                    <a:p>
                      <a:pPr marL="0" lvl="0" indent="0" algn="l" rtl="0">
                        <a:lnSpc>
                          <a:spcPct val="100000"/>
                        </a:lnSpc>
                        <a:spcBef>
                          <a:spcPts val="1200"/>
                        </a:spcBef>
                        <a:spcAft>
                          <a:spcPts val="0"/>
                        </a:spcAft>
                        <a:buNone/>
                      </a:pPr>
                      <a:r>
                        <a:rPr lang="en" sz="1100"/>
                        <a:t>7</a:t>
                      </a:r>
                      <a:endParaRPr sz="1100"/>
                    </a:p>
                  </a:txBody>
                  <a:tcPr marL="91425" marR="91425" marT="73150" marB="73150">
                    <a:lnL w="9525" cap="flat" cmpd="sng">
                      <a:solidFill>
                        <a:srgbClr val="666666"/>
                      </a:solidFill>
                      <a:prstDash val="solid"/>
                      <a:round/>
                      <a:headEnd type="none" w="sm" len="sm"/>
                      <a:tailEnd type="none" w="sm" len="sm"/>
                    </a:lnL>
                    <a:lnR w="9525" cap="flat" cmpd="sng">
                      <a:solidFill>
                        <a:srgbClr val="666666"/>
                      </a:solidFill>
                      <a:prstDash val="solid"/>
                      <a:round/>
                      <a:headEnd type="none" w="sm" len="sm"/>
                      <a:tailEnd type="none" w="sm" len="sm"/>
                    </a:lnR>
                    <a:lnT w="9525" cap="flat" cmpd="sng">
                      <a:solidFill>
                        <a:srgbClr val="666666"/>
                      </a:solidFill>
                      <a:prstDash val="solid"/>
                      <a:round/>
                      <a:headEnd type="none" w="sm" len="sm"/>
                      <a:tailEnd type="none" w="sm" len="sm"/>
                    </a:lnT>
                    <a:lnB w="9525" cap="flat" cmpd="sng">
                      <a:solidFill>
                        <a:srgbClr val="666666"/>
                      </a:solidFill>
                      <a:prstDash val="solid"/>
                      <a:round/>
                      <a:headEnd type="none" w="sm" len="sm"/>
                      <a:tailEnd type="none" w="sm" len="sm"/>
                    </a:lnB>
                  </a:tcPr>
                </a:tc>
                <a:tc>
                  <a:txBody>
                    <a:bodyPr/>
                    <a:lstStyle/>
                    <a:p>
                      <a:pPr marL="0" lvl="0" indent="0" algn="l" rtl="0">
                        <a:lnSpc>
                          <a:spcPct val="100000"/>
                        </a:lnSpc>
                        <a:spcBef>
                          <a:spcPts val="1200"/>
                        </a:spcBef>
                        <a:spcAft>
                          <a:spcPts val="0"/>
                        </a:spcAft>
                        <a:buNone/>
                      </a:pPr>
                      <a:r>
                        <a:rPr lang="en" sz="1100"/>
                        <a:t>₹5,971 - ₹7,464</a:t>
                      </a:r>
                      <a:endParaRPr sz="1100"/>
                    </a:p>
                  </a:txBody>
                  <a:tcPr marL="91425" marR="91425" marT="73150" marB="73150">
                    <a:lnL w="9525" cap="flat" cmpd="sng">
                      <a:solidFill>
                        <a:srgbClr val="666666"/>
                      </a:solidFill>
                      <a:prstDash val="solid"/>
                      <a:round/>
                      <a:headEnd type="none" w="sm" len="sm"/>
                      <a:tailEnd type="none" w="sm" len="sm"/>
                    </a:lnL>
                    <a:lnR w="9525" cap="flat" cmpd="sng">
                      <a:solidFill>
                        <a:srgbClr val="666666"/>
                      </a:solidFill>
                      <a:prstDash val="solid"/>
                      <a:round/>
                      <a:headEnd type="none" w="sm" len="sm"/>
                      <a:tailEnd type="none" w="sm" len="sm"/>
                    </a:lnR>
                    <a:lnT w="9525" cap="flat" cmpd="sng">
                      <a:solidFill>
                        <a:srgbClr val="666666"/>
                      </a:solidFill>
                      <a:prstDash val="solid"/>
                      <a:round/>
                      <a:headEnd type="none" w="sm" len="sm"/>
                      <a:tailEnd type="none" w="sm" len="sm"/>
                    </a:lnT>
                    <a:lnB w="9525" cap="flat" cmpd="sng">
                      <a:solidFill>
                        <a:srgbClr val="666666"/>
                      </a:solidFill>
                      <a:prstDash val="solid"/>
                      <a:round/>
                      <a:headEnd type="none" w="sm" len="sm"/>
                      <a:tailEnd type="none" w="sm" len="sm"/>
                    </a:lnB>
                  </a:tcPr>
                </a:tc>
                <a:tc>
                  <a:txBody>
                    <a:bodyPr/>
                    <a:lstStyle/>
                    <a:p>
                      <a:pPr marL="0" lvl="0" indent="0" algn="l" rtl="0">
                        <a:lnSpc>
                          <a:spcPct val="100000"/>
                        </a:lnSpc>
                        <a:spcBef>
                          <a:spcPts val="1200"/>
                        </a:spcBef>
                        <a:spcAft>
                          <a:spcPts val="0"/>
                        </a:spcAft>
                        <a:buNone/>
                      </a:pPr>
                      <a:r>
                        <a:rPr lang="en" sz="1100"/>
                        <a:t>$745.875 - $933</a:t>
                      </a:r>
                      <a:endParaRPr sz="1100"/>
                    </a:p>
                  </a:txBody>
                  <a:tcPr marL="91425" marR="91425" marT="73150" marB="73150">
                    <a:lnL w="9525" cap="flat" cmpd="sng">
                      <a:solidFill>
                        <a:srgbClr val="666666"/>
                      </a:solidFill>
                      <a:prstDash val="solid"/>
                      <a:round/>
                      <a:headEnd type="none" w="sm" len="sm"/>
                      <a:tailEnd type="none" w="sm" len="sm"/>
                    </a:lnL>
                    <a:lnR w="9525" cap="flat" cmpd="sng">
                      <a:solidFill>
                        <a:srgbClr val="666666"/>
                      </a:solidFill>
                      <a:prstDash val="solid"/>
                      <a:round/>
                      <a:headEnd type="none" w="sm" len="sm"/>
                      <a:tailEnd type="none" w="sm" len="sm"/>
                    </a:lnR>
                    <a:lnT w="9525" cap="flat" cmpd="sng">
                      <a:solidFill>
                        <a:srgbClr val="666666"/>
                      </a:solidFill>
                      <a:prstDash val="solid"/>
                      <a:round/>
                      <a:headEnd type="none" w="sm" len="sm"/>
                      <a:tailEnd type="none" w="sm" len="sm"/>
                    </a:lnT>
                    <a:lnB w="9525" cap="flat" cmpd="sng">
                      <a:solidFill>
                        <a:srgbClr val="666666"/>
                      </a:solidFill>
                      <a:prstDash val="solid"/>
                      <a:round/>
                      <a:headEnd type="none" w="sm" len="sm"/>
                      <a:tailEnd type="none" w="sm" len="sm"/>
                    </a:lnB>
                  </a:tcPr>
                </a:tc>
                <a:extLst>
                  <a:ext uri="{0D108BD9-81ED-4DB2-BD59-A6C34878D82A}">
                    <a16:rowId xmlns:a16="http://schemas.microsoft.com/office/drawing/2014/main" val="10007"/>
                  </a:ext>
                </a:extLst>
              </a:tr>
              <a:tr h="0">
                <a:tc>
                  <a:txBody>
                    <a:bodyPr/>
                    <a:lstStyle/>
                    <a:p>
                      <a:pPr marL="0" lvl="0" indent="0" algn="l" rtl="0">
                        <a:lnSpc>
                          <a:spcPct val="100000"/>
                        </a:lnSpc>
                        <a:spcBef>
                          <a:spcPts val="1200"/>
                        </a:spcBef>
                        <a:spcAft>
                          <a:spcPts val="0"/>
                        </a:spcAft>
                        <a:buNone/>
                      </a:pPr>
                      <a:r>
                        <a:rPr lang="en" sz="1100"/>
                        <a:t>8</a:t>
                      </a:r>
                      <a:endParaRPr sz="1100"/>
                    </a:p>
                  </a:txBody>
                  <a:tcPr marL="91425" marR="91425" marT="73150" marB="73150">
                    <a:lnL w="9525" cap="flat" cmpd="sng">
                      <a:solidFill>
                        <a:srgbClr val="666666"/>
                      </a:solidFill>
                      <a:prstDash val="solid"/>
                      <a:round/>
                      <a:headEnd type="none" w="sm" len="sm"/>
                      <a:tailEnd type="none" w="sm" len="sm"/>
                    </a:lnL>
                    <a:lnR w="9525" cap="flat" cmpd="sng">
                      <a:solidFill>
                        <a:srgbClr val="666666"/>
                      </a:solidFill>
                      <a:prstDash val="solid"/>
                      <a:round/>
                      <a:headEnd type="none" w="sm" len="sm"/>
                      <a:tailEnd type="none" w="sm" len="sm"/>
                    </a:lnR>
                    <a:lnT w="9525" cap="flat" cmpd="sng">
                      <a:solidFill>
                        <a:srgbClr val="666666"/>
                      </a:solidFill>
                      <a:prstDash val="solid"/>
                      <a:round/>
                      <a:headEnd type="none" w="sm" len="sm"/>
                      <a:tailEnd type="none" w="sm" len="sm"/>
                    </a:lnT>
                    <a:lnB w="9525" cap="flat" cmpd="sng">
                      <a:solidFill>
                        <a:srgbClr val="666666"/>
                      </a:solidFill>
                      <a:prstDash val="solid"/>
                      <a:round/>
                      <a:headEnd type="none" w="sm" len="sm"/>
                      <a:tailEnd type="none" w="sm" len="sm"/>
                    </a:lnB>
                  </a:tcPr>
                </a:tc>
                <a:tc>
                  <a:txBody>
                    <a:bodyPr/>
                    <a:lstStyle/>
                    <a:p>
                      <a:pPr marL="0" lvl="0" indent="0" algn="l" rtl="0">
                        <a:lnSpc>
                          <a:spcPct val="100000"/>
                        </a:lnSpc>
                        <a:spcBef>
                          <a:spcPts val="1200"/>
                        </a:spcBef>
                        <a:spcAft>
                          <a:spcPts val="0"/>
                        </a:spcAft>
                        <a:buNone/>
                      </a:pPr>
                      <a:r>
                        <a:rPr lang="en" sz="1100"/>
                        <a:t>₹7,165 - ₹8,957</a:t>
                      </a:r>
                      <a:endParaRPr sz="1100"/>
                    </a:p>
                  </a:txBody>
                  <a:tcPr marL="91425" marR="91425" marT="73150" marB="73150">
                    <a:lnL w="9525" cap="flat" cmpd="sng">
                      <a:solidFill>
                        <a:srgbClr val="666666"/>
                      </a:solidFill>
                      <a:prstDash val="solid"/>
                      <a:round/>
                      <a:headEnd type="none" w="sm" len="sm"/>
                      <a:tailEnd type="none" w="sm" len="sm"/>
                    </a:lnL>
                    <a:lnR w="9525" cap="flat" cmpd="sng">
                      <a:solidFill>
                        <a:srgbClr val="666666"/>
                      </a:solidFill>
                      <a:prstDash val="solid"/>
                      <a:round/>
                      <a:headEnd type="none" w="sm" len="sm"/>
                      <a:tailEnd type="none" w="sm" len="sm"/>
                    </a:lnR>
                    <a:lnT w="9525" cap="flat" cmpd="sng">
                      <a:solidFill>
                        <a:srgbClr val="666666"/>
                      </a:solidFill>
                      <a:prstDash val="solid"/>
                      <a:round/>
                      <a:headEnd type="none" w="sm" len="sm"/>
                      <a:tailEnd type="none" w="sm" len="sm"/>
                    </a:lnT>
                    <a:lnB w="9525" cap="flat" cmpd="sng">
                      <a:solidFill>
                        <a:srgbClr val="666666"/>
                      </a:solidFill>
                      <a:prstDash val="solid"/>
                      <a:round/>
                      <a:headEnd type="none" w="sm" len="sm"/>
                      <a:tailEnd type="none" w="sm" len="sm"/>
                    </a:lnB>
                  </a:tcPr>
                </a:tc>
                <a:tc>
                  <a:txBody>
                    <a:bodyPr/>
                    <a:lstStyle/>
                    <a:p>
                      <a:pPr marL="0" lvl="0" indent="0" algn="l" rtl="0">
                        <a:lnSpc>
                          <a:spcPct val="100000"/>
                        </a:lnSpc>
                        <a:spcBef>
                          <a:spcPts val="1200"/>
                        </a:spcBef>
                        <a:spcAft>
                          <a:spcPts val="0"/>
                        </a:spcAft>
                        <a:buNone/>
                      </a:pPr>
                      <a:r>
                        <a:rPr lang="en" sz="1100"/>
                        <a:t>$894.375 - $1,119.625</a:t>
                      </a:r>
                      <a:endParaRPr sz="1100"/>
                    </a:p>
                  </a:txBody>
                  <a:tcPr marL="91425" marR="91425" marT="73150" marB="73150">
                    <a:lnL w="9525" cap="flat" cmpd="sng">
                      <a:solidFill>
                        <a:srgbClr val="666666"/>
                      </a:solidFill>
                      <a:prstDash val="solid"/>
                      <a:round/>
                      <a:headEnd type="none" w="sm" len="sm"/>
                      <a:tailEnd type="none" w="sm" len="sm"/>
                    </a:lnL>
                    <a:lnR w="9525" cap="flat" cmpd="sng">
                      <a:solidFill>
                        <a:srgbClr val="666666"/>
                      </a:solidFill>
                      <a:prstDash val="solid"/>
                      <a:round/>
                      <a:headEnd type="none" w="sm" len="sm"/>
                      <a:tailEnd type="none" w="sm" len="sm"/>
                    </a:lnR>
                    <a:lnT w="9525" cap="flat" cmpd="sng">
                      <a:solidFill>
                        <a:srgbClr val="666666"/>
                      </a:solidFill>
                      <a:prstDash val="solid"/>
                      <a:round/>
                      <a:headEnd type="none" w="sm" len="sm"/>
                      <a:tailEnd type="none" w="sm" len="sm"/>
                    </a:lnT>
                    <a:lnB w="9525" cap="flat" cmpd="sng">
                      <a:solidFill>
                        <a:srgbClr val="666666"/>
                      </a:solidFill>
                      <a:prstDash val="solid"/>
                      <a:round/>
                      <a:headEnd type="none" w="sm" len="sm"/>
                      <a:tailEnd type="none" w="sm" len="sm"/>
                    </a:lnB>
                  </a:tcPr>
                </a:tc>
                <a:extLst>
                  <a:ext uri="{0D108BD9-81ED-4DB2-BD59-A6C34878D82A}">
                    <a16:rowId xmlns:a16="http://schemas.microsoft.com/office/drawing/2014/main" val="10008"/>
                  </a:ext>
                </a:extLst>
              </a:tr>
              <a:tr h="0">
                <a:tc>
                  <a:txBody>
                    <a:bodyPr/>
                    <a:lstStyle/>
                    <a:p>
                      <a:pPr marL="0" lvl="0" indent="0" algn="l" rtl="0">
                        <a:lnSpc>
                          <a:spcPct val="100000"/>
                        </a:lnSpc>
                        <a:spcBef>
                          <a:spcPts val="1200"/>
                        </a:spcBef>
                        <a:spcAft>
                          <a:spcPts val="0"/>
                        </a:spcAft>
                        <a:buNone/>
                      </a:pPr>
                      <a:r>
                        <a:rPr lang="en" sz="1100"/>
                        <a:t>9</a:t>
                      </a:r>
                      <a:endParaRPr sz="1100"/>
                    </a:p>
                  </a:txBody>
                  <a:tcPr marL="91425" marR="91425" marT="73150" marB="73150">
                    <a:lnL w="9525" cap="flat" cmpd="sng">
                      <a:solidFill>
                        <a:srgbClr val="666666"/>
                      </a:solidFill>
                      <a:prstDash val="solid"/>
                      <a:round/>
                      <a:headEnd type="none" w="sm" len="sm"/>
                      <a:tailEnd type="none" w="sm" len="sm"/>
                    </a:lnL>
                    <a:lnR w="9525" cap="flat" cmpd="sng">
                      <a:solidFill>
                        <a:srgbClr val="666666"/>
                      </a:solidFill>
                      <a:prstDash val="solid"/>
                      <a:round/>
                      <a:headEnd type="none" w="sm" len="sm"/>
                      <a:tailEnd type="none" w="sm" len="sm"/>
                    </a:lnR>
                    <a:lnT w="9525" cap="flat" cmpd="sng">
                      <a:solidFill>
                        <a:srgbClr val="666666"/>
                      </a:solidFill>
                      <a:prstDash val="solid"/>
                      <a:round/>
                      <a:headEnd type="none" w="sm" len="sm"/>
                      <a:tailEnd type="none" w="sm" len="sm"/>
                    </a:lnT>
                    <a:lnB w="9525" cap="flat" cmpd="sng">
                      <a:solidFill>
                        <a:srgbClr val="666666"/>
                      </a:solidFill>
                      <a:prstDash val="solid"/>
                      <a:round/>
                      <a:headEnd type="none" w="sm" len="sm"/>
                      <a:tailEnd type="none" w="sm" len="sm"/>
                    </a:lnB>
                  </a:tcPr>
                </a:tc>
                <a:tc>
                  <a:txBody>
                    <a:bodyPr/>
                    <a:lstStyle/>
                    <a:p>
                      <a:pPr marL="0" lvl="0" indent="0" algn="l" rtl="0">
                        <a:lnSpc>
                          <a:spcPct val="100000"/>
                        </a:lnSpc>
                        <a:spcBef>
                          <a:spcPts val="1200"/>
                        </a:spcBef>
                        <a:spcAft>
                          <a:spcPts val="0"/>
                        </a:spcAft>
                        <a:buNone/>
                      </a:pPr>
                      <a:r>
                        <a:rPr lang="en" sz="1100"/>
                        <a:t>₹8,598 - ₹10,748</a:t>
                      </a:r>
                      <a:endParaRPr sz="1100"/>
                    </a:p>
                  </a:txBody>
                  <a:tcPr marL="91425" marR="91425" marT="73150" marB="73150">
                    <a:lnL w="9525" cap="flat" cmpd="sng">
                      <a:solidFill>
                        <a:srgbClr val="666666"/>
                      </a:solidFill>
                      <a:prstDash val="solid"/>
                      <a:round/>
                      <a:headEnd type="none" w="sm" len="sm"/>
                      <a:tailEnd type="none" w="sm" len="sm"/>
                    </a:lnL>
                    <a:lnR w="9525" cap="flat" cmpd="sng">
                      <a:solidFill>
                        <a:srgbClr val="666666"/>
                      </a:solidFill>
                      <a:prstDash val="solid"/>
                      <a:round/>
                      <a:headEnd type="none" w="sm" len="sm"/>
                      <a:tailEnd type="none" w="sm" len="sm"/>
                    </a:lnR>
                    <a:lnT w="9525" cap="flat" cmpd="sng">
                      <a:solidFill>
                        <a:srgbClr val="666666"/>
                      </a:solidFill>
                      <a:prstDash val="solid"/>
                      <a:round/>
                      <a:headEnd type="none" w="sm" len="sm"/>
                      <a:tailEnd type="none" w="sm" len="sm"/>
                    </a:lnT>
                    <a:lnB w="9525" cap="flat" cmpd="sng">
                      <a:solidFill>
                        <a:srgbClr val="666666"/>
                      </a:solidFill>
                      <a:prstDash val="solid"/>
                      <a:round/>
                      <a:headEnd type="none" w="sm" len="sm"/>
                      <a:tailEnd type="none" w="sm" len="sm"/>
                    </a:lnB>
                  </a:tcPr>
                </a:tc>
                <a:tc>
                  <a:txBody>
                    <a:bodyPr/>
                    <a:lstStyle/>
                    <a:p>
                      <a:pPr marL="0" lvl="0" indent="0" algn="l" rtl="0">
                        <a:lnSpc>
                          <a:spcPct val="100000"/>
                        </a:lnSpc>
                        <a:spcBef>
                          <a:spcPts val="1200"/>
                        </a:spcBef>
                        <a:spcAft>
                          <a:spcPts val="0"/>
                        </a:spcAft>
                        <a:buNone/>
                      </a:pPr>
                      <a:r>
                        <a:rPr lang="en" sz="1100"/>
                        <a:t>$1,074.75 - $1,343.5</a:t>
                      </a:r>
                      <a:endParaRPr sz="1100"/>
                    </a:p>
                  </a:txBody>
                  <a:tcPr marL="91425" marR="91425" marT="73150" marB="73150">
                    <a:lnL w="9525" cap="flat" cmpd="sng">
                      <a:solidFill>
                        <a:srgbClr val="666666"/>
                      </a:solidFill>
                      <a:prstDash val="solid"/>
                      <a:round/>
                      <a:headEnd type="none" w="sm" len="sm"/>
                      <a:tailEnd type="none" w="sm" len="sm"/>
                    </a:lnL>
                    <a:lnR w="9525" cap="flat" cmpd="sng">
                      <a:solidFill>
                        <a:srgbClr val="666666"/>
                      </a:solidFill>
                      <a:prstDash val="solid"/>
                      <a:round/>
                      <a:headEnd type="none" w="sm" len="sm"/>
                      <a:tailEnd type="none" w="sm" len="sm"/>
                    </a:lnR>
                    <a:lnT w="9525" cap="flat" cmpd="sng">
                      <a:solidFill>
                        <a:srgbClr val="666666"/>
                      </a:solidFill>
                      <a:prstDash val="solid"/>
                      <a:round/>
                      <a:headEnd type="none" w="sm" len="sm"/>
                      <a:tailEnd type="none" w="sm" len="sm"/>
                    </a:lnT>
                    <a:lnB w="9525" cap="flat" cmpd="sng">
                      <a:solidFill>
                        <a:srgbClr val="666666"/>
                      </a:solidFill>
                      <a:prstDash val="solid"/>
                      <a:round/>
                      <a:headEnd type="none" w="sm" len="sm"/>
                      <a:tailEnd type="none" w="sm" len="sm"/>
                    </a:lnB>
                  </a:tcPr>
                </a:tc>
                <a:extLst>
                  <a:ext uri="{0D108BD9-81ED-4DB2-BD59-A6C34878D82A}">
                    <a16:rowId xmlns:a16="http://schemas.microsoft.com/office/drawing/2014/main" val="10009"/>
                  </a:ext>
                </a:extLst>
              </a:tr>
              <a:tr h="0">
                <a:tc>
                  <a:txBody>
                    <a:bodyPr/>
                    <a:lstStyle/>
                    <a:p>
                      <a:pPr marL="0" lvl="0" indent="0" algn="l" rtl="0">
                        <a:lnSpc>
                          <a:spcPct val="100000"/>
                        </a:lnSpc>
                        <a:spcBef>
                          <a:spcPts val="1200"/>
                        </a:spcBef>
                        <a:spcAft>
                          <a:spcPts val="0"/>
                        </a:spcAft>
                        <a:buNone/>
                      </a:pPr>
                      <a:r>
                        <a:rPr lang="en" sz="1100"/>
                        <a:t>10</a:t>
                      </a:r>
                      <a:endParaRPr sz="1100"/>
                    </a:p>
                  </a:txBody>
                  <a:tcPr marL="91425" marR="91425" marT="73150" marB="73150">
                    <a:lnL w="9525" cap="flat" cmpd="sng">
                      <a:solidFill>
                        <a:srgbClr val="666666"/>
                      </a:solidFill>
                      <a:prstDash val="solid"/>
                      <a:round/>
                      <a:headEnd type="none" w="sm" len="sm"/>
                      <a:tailEnd type="none" w="sm" len="sm"/>
                    </a:lnL>
                    <a:lnR w="9525" cap="flat" cmpd="sng">
                      <a:solidFill>
                        <a:srgbClr val="666666"/>
                      </a:solidFill>
                      <a:prstDash val="solid"/>
                      <a:round/>
                      <a:headEnd type="none" w="sm" len="sm"/>
                      <a:tailEnd type="none" w="sm" len="sm"/>
                    </a:lnR>
                    <a:lnT w="9525" cap="flat" cmpd="sng">
                      <a:solidFill>
                        <a:srgbClr val="666666"/>
                      </a:solidFill>
                      <a:prstDash val="solid"/>
                      <a:round/>
                      <a:headEnd type="none" w="sm" len="sm"/>
                      <a:tailEnd type="none" w="sm" len="sm"/>
                    </a:lnT>
                    <a:lnB w="9525" cap="flat" cmpd="sng">
                      <a:solidFill>
                        <a:srgbClr val="666666"/>
                      </a:solidFill>
                      <a:prstDash val="solid"/>
                      <a:round/>
                      <a:headEnd type="none" w="sm" len="sm"/>
                      <a:tailEnd type="none" w="sm" len="sm"/>
                    </a:lnB>
                  </a:tcPr>
                </a:tc>
                <a:tc>
                  <a:txBody>
                    <a:bodyPr/>
                    <a:lstStyle/>
                    <a:p>
                      <a:pPr marL="0" lvl="0" indent="0" algn="l" rtl="0">
                        <a:lnSpc>
                          <a:spcPct val="100000"/>
                        </a:lnSpc>
                        <a:spcBef>
                          <a:spcPts val="1200"/>
                        </a:spcBef>
                        <a:spcAft>
                          <a:spcPts val="0"/>
                        </a:spcAft>
                        <a:buNone/>
                      </a:pPr>
                      <a:r>
                        <a:rPr lang="en" sz="1100"/>
                        <a:t>₹10,318 - ₹12,897</a:t>
                      </a:r>
                      <a:endParaRPr sz="1100"/>
                    </a:p>
                  </a:txBody>
                  <a:tcPr marL="91425" marR="91425" marT="73150" marB="73150">
                    <a:lnL w="9525" cap="flat" cmpd="sng">
                      <a:solidFill>
                        <a:srgbClr val="666666"/>
                      </a:solidFill>
                      <a:prstDash val="solid"/>
                      <a:round/>
                      <a:headEnd type="none" w="sm" len="sm"/>
                      <a:tailEnd type="none" w="sm" len="sm"/>
                    </a:lnL>
                    <a:lnR w="9525" cap="flat" cmpd="sng">
                      <a:solidFill>
                        <a:srgbClr val="666666"/>
                      </a:solidFill>
                      <a:prstDash val="solid"/>
                      <a:round/>
                      <a:headEnd type="none" w="sm" len="sm"/>
                      <a:tailEnd type="none" w="sm" len="sm"/>
                    </a:lnR>
                    <a:lnT w="9525" cap="flat" cmpd="sng">
                      <a:solidFill>
                        <a:srgbClr val="666666"/>
                      </a:solidFill>
                      <a:prstDash val="solid"/>
                      <a:round/>
                      <a:headEnd type="none" w="sm" len="sm"/>
                      <a:tailEnd type="none" w="sm" len="sm"/>
                    </a:lnT>
                    <a:lnB w="9525" cap="flat" cmpd="sng">
                      <a:solidFill>
                        <a:srgbClr val="666666"/>
                      </a:solidFill>
                      <a:prstDash val="solid"/>
                      <a:round/>
                      <a:headEnd type="none" w="sm" len="sm"/>
                      <a:tailEnd type="none" w="sm" len="sm"/>
                    </a:lnB>
                  </a:tcPr>
                </a:tc>
                <a:tc>
                  <a:txBody>
                    <a:bodyPr/>
                    <a:lstStyle/>
                    <a:p>
                      <a:pPr marL="0" lvl="0" indent="0" algn="l" rtl="0">
                        <a:lnSpc>
                          <a:spcPct val="100000"/>
                        </a:lnSpc>
                        <a:spcBef>
                          <a:spcPts val="1200"/>
                        </a:spcBef>
                        <a:spcAft>
                          <a:spcPts val="0"/>
                        </a:spcAft>
                        <a:buNone/>
                      </a:pPr>
                      <a:r>
                        <a:rPr lang="en" sz="1100"/>
                        <a:t>$1,289.75 - $1,611.25</a:t>
                      </a:r>
                      <a:endParaRPr sz="1100"/>
                    </a:p>
                  </a:txBody>
                  <a:tcPr marL="91425" marR="91425" marT="73150" marB="73150">
                    <a:lnL w="9525" cap="flat" cmpd="sng">
                      <a:solidFill>
                        <a:srgbClr val="666666"/>
                      </a:solidFill>
                      <a:prstDash val="solid"/>
                      <a:round/>
                      <a:headEnd type="none" w="sm" len="sm"/>
                      <a:tailEnd type="none" w="sm" len="sm"/>
                    </a:lnL>
                    <a:lnR w="9525" cap="flat" cmpd="sng">
                      <a:solidFill>
                        <a:srgbClr val="666666"/>
                      </a:solidFill>
                      <a:prstDash val="solid"/>
                      <a:round/>
                      <a:headEnd type="none" w="sm" len="sm"/>
                      <a:tailEnd type="none" w="sm" len="sm"/>
                    </a:lnR>
                    <a:lnT w="9525" cap="flat" cmpd="sng">
                      <a:solidFill>
                        <a:srgbClr val="666666"/>
                      </a:solidFill>
                      <a:prstDash val="solid"/>
                      <a:round/>
                      <a:headEnd type="none" w="sm" len="sm"/>
                      <a:tailEnd type="none" w="sm" len="sm"/>
                    </a:lnT>
                    <a:lnB w="9525" cap="flat" cmpd="sng">
                      <a:solidFill>
                        <a:srgbClr val="666666"/>
                      </a:solidFill>
                      <a:prstDash val="solid"/>
                      <a:round/>
                      <a:headEnd type="none" w="sm" len="sm"/>
                      <a:tailEnd type="none" w="sm" len="sm"/>
                    </a:lnB>
                  </a:tcPr>
                </a:tc>
                <a:extLst>
                  <a:ext uri="{0D108BD9-81ED-4DB2-BD59-A6C34878D82A}">
                    <a16:rowId xmlns:a16="http://schemas.microsoft.com/office/drawing/2014/main" val="10010"/>
                  </a:ext>
                </a:extLst>
              </a:tr>
            </a:tbl>
          </a:graphicData>
        </a:graphic>
      </p:graphicFrame>
      <p:sp>
        <p:nvSpPr>
          <p:cNvPr id="956" name="Google Shape;956;p103"/>
          <p:cNvSpPr txBox="1"/>
          <p:nvPr/>
        </p:nvSpPr>
        <p:spPr>
          <a:xfrm>
            <a:off x="1371600" y="4721300"/>
            <a:ext cx="6400800" cy="184800"/>
          </a:xfrm>
          <a:prstGeom prst="rect">
            <a:avLst/>
          </a:prstGeom>
          <a:noFill/>
          <a:ln>
            <a:noFill/>
          </a:ln>
        </p:spPr>
        <p:txBody>
          <a:bodyPr spcFirstLastPara="1" wrap="square" lIns="0" tIns="0" rIns="0" bIns="0" anchor="t" anchorCtr="0">
            <a:spAutoFit/>
          </a:bodyPr>
          <a:lstStyle/>
          <a:p>
            <a:pPr marL="0" lvl="0" indent="0" algn="just" rtl="0">
              <a:lnSpc>
                <a:spcPct val="150000"/>
              </a:lnSpc>
              <a:spcBef>
                <a:spcPts val="0"/>
              </a:spcBef>
              <a:spcAft>
                <a:spcPts val="250"/>
              </a:spcAft>
              <a:buNone/>
            </a:pPr>
            <a:r>
              <a:rPr lang="en" sz="1200" i="1">
                <a:solidFill>
                  <a:schemeClr val="dk1"/>
                </a:solidFill>
              </a:rPr>
              <a:t>After </a:t>
            </a:r>
            <a:r>
              <a:rPr lang="en" sz="1200" b="1" i="1">
                <a:solidFill>
                  <a:schemeClr val="dk1"/>
                </a:solidFill>
              </a:rPr>
              <a:t>10 years</a:t>
            </a:r>
            <a:r>
              <a:rPr lang="en" sz="1200" i="1">
                <a:solidFill>
                  <a:schemeClr val="dk1"/>
                </a:solidFill>
              </a:rPr>
              <a:t>, the production has reached </a:t>
            </a:r>
            <a:r>
              <a:rPr lang="en" sz="1200" b="1" i="1">
                <a:solidFill>
                  <a:schemeClr val="dk1"/>
                </a:solidFill>
              </a:rPr>
              <a:t>₹10,000-₹13,000 crore</a:t>
            </a:r>
            <a:r>
              <a:rPr lang="en" sz="1200" i="1">
                <a:solidFill>
                  <a:schemeClr val="dk1"/>
                </a:solidFill>
              </a:rPr>
              <a:t>.</a:t>
            </a:r>
            <a:endParaRPr sz="1200" i="1">
              <a:solidFill>
                <a:schemeClr val="dk1"/>
              </a:solidFill>
            </a:endParaRP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960"/>
        <p:cNvGrpSpPr/>
        <p:nvPr/>
      </p:nvGrpSpPr>
      <p:grpSpPr>
        <a:xfrm>
          <a:off x="0" y="0"/>
          <a:ext cx="0" cy="0"/>
          <a:chOff x="0" y="0"/>
          <a:chExt cx="0" cy="0"/>
        </a:xfrm>
      </p:grpSpPr>
      <p:sp>
        <p:nvSpPr>
          <p:cNvPr id="961" name="Google Shape;961;p104"/>
          <p:cNvSpPr txBox="1"/>
          <p:nvPr/>
        </p:nvSpPr>
        <p:spPr>
          <a:xfrm>
            <a:off x="1371600" y="618375"/>
            <a:ext cx="6400800" cy="461700"/>
          </a:xfrm>
          <a:prstGeom prst="rect">
            <a:avLst/>
          </a:prstGeom>
          <a:noFill/>
          <a:ln>
            <a:noFill/>
          </a:ln>
        </p:spPr>
        <p:txBody>
          <a:bodyPr spcFirstLastPara="1" wrap="square" lIns="0" tIns="0" rIns="0" bIns="0" anchor="t" anchorCtr="0">
            <a:spAutoFit/>
          </a:bodyPr>
          <a:lstStyle/>
          <a:p>
            <a:pPr marL="0" lvl="0" indent="0" algn="just" rtl="0">
              <a:lnSpc>
                <a:spcPct val="150000"/>
              </a:lnSpc>
              <a:spcBef>
                <a:spcPts val="0"/>
              </a:spcBef>
              <a:spcAft>
                <a:spcPts val="250"/>
              </a:spcAft>
              <a:buNone/>
            </a:pPr>
            <a:r>
              <a:rPr lang="en" sz="1200">
                <a:solidFill>
                  <a:schemeClr val="dk1"/>
                </a:solidFill>
              </a:rPr>
              <a:t>Assuming the growth rate will be 10% (with stability), calculate the annual production for the next 10 years </a:t>
            </a:r>
            <a:endParaRPr sz="1200">
              <a:solidFill>
                <a:schemeClr val="dk1"/>
              </a:solidFill>
            </a:endParaRPr>
          </a:p>
        </p:txBody>
      </p:sp>
      <p:sp>
        <p:nvSpPr>
          <p:cNvPr id="962" name="Google Shape;962;p104"/>
          <p:cNvSpPr/>
          <p:nvPr/>
        </p:nvSpPr>
        <p:spPr>
          <a:xfrm>
            <a:off x="1371600" y="293650"/>
            <a:ext cx="6400800" cy="320100"/>
          </a:xfrm>
          <a:prstGeom prst="rect">
            <a:avLst/>
          </a:prstGeom>
          <a:solidFill>
            <a:srgbClr val="0B5394"/>
          </a:solidFill>
          <a:ln>
            <a:noFill/>
          </a:ln>
        </p:spPr>
        <p:txBody>
          <a:bodyPr spcFirstLastPara="1" wrap="square" lIns="91425" tIns="91425" rIns="91425" bIns="91425" anchor="ctr" anchorCtr="0">
            <a:noAutofit/>
          </a:bodyPr>
          <a:lstStyle/>
          <a:p>
            <a:pPr marL="45720" lvl="0" indent="0" algn="l" rtl="0">
              <a:spcBef>
                <a:spcPts val="1200"/>
              </a:spcBef>
              <a:spcAft>
                <a:spcPts val="1200"/>
              </a:spcAft>
              <a:buNone/>
            </a:pPr>
            <a:r>
              <a:rPr lang="en" sz="1200" b="1">
                <a:solidFill>
                  <a:schemeClr val="lt1"/>
                </a:solidFill>
              </a:rPr>
              <a:t>Step 2: Estimated annual production for the next 10 years (11th to 20th year)</a:t>
            </a:r>
            <a:endParaRPr sz="1200" b="1">
              <a:solidFill>
                <a:schemeClr val="lt1"/>
              </a:solidFill>
            </a:endParaRPr>
          </a:p>
        </p:txBody>
      </p:sp>
      <p:graphicFrame>
        <p:nvGraphicFramePr>
          <p:cNvPr id="963" name="Google Shape;963;p104"/>
          <p:cNvGraphicFramePr/>
          <p:nvPr/>
        </p:nvGraphicFramePr>
        <p:xfrm>
          <a:off x="1371588" y="1149950"/>
          <a:ext cx="6400825" cy="3729946"/>
        </p:xfrm>
        <a:graphic>
          <a:graphicData uri="http://schemas.openxmlformats.org/drawingml/2006/table">
            <a:tbl>
              <a:tblPr>
                <a:noFill/>
                <a:tableStyleId>{E7061960-550A-4679-88C0-A7D07B7901C3}</a:tableStyleId>
              </a:tblPr>
              <a:tblGrid>
                <a:gridCol w="1226775">
                  <a:extLst>
                    <a:ext uri="{9D8B030D-6E8A-4147-A177-3AD203B41FA5}">
                      <a16:colId xmlns:a16="http://schemas.microsoft.com/office/drawing/2014/main" val="20000"/>
                    </a:ext>
                  </a:extLst>
                </a:gridCol>
                <a:gridCol w="2312225">
                  <a:extLst>
                    <a:ext uri="{9D8B030D-6E8A-4147-A177-3AD203B41FA5}">
                      <a16:colId xmlns:a16="http://schemas.microsoft.com/office/drawing/2014/main" val="20001"/>
                    </a:ext>
                  </a:extLst>
                </a:gridCol>
                <a:gridCol w="2861825">
                  <a:extLst>
                    <a:ext uri="{9D8B030D-6E8A-4147-A177-3AD203B41FA5}">
                      <a16:colId xmlns:a16="http://schemas.microsoft.com/office/drawing/2014/main" val="20002"/>
                    </a:ext>
                  </a:extLst>
                </a:gridCol>
              </a:tblGrid>
              <a:tr h="191850">
                <a:tc>
                  <a:txBody>
                    <a:bodyPr/>
                    <a:lstStyle/>
                    <a:p>
                      <a:pPr marL="0" lvl="0" indent="0" algn="l" rtl="0">
                        <a:lnSpc>
                          <a:spcPct val="115000"/>
                        </a:lnSpc>
                        <a:spcBef>
                          <a:spcPts val="1200"/>
                        </a:spcBef>
                        <a:spcAft>
                          <a:spcPts val="1200"/>
                        </a:spcAft>
                        <a:buNone/>
                      </a:pPr>
                      <a:r>
                        <a:rPr lang="en" sz="1100" b="1"/>
                        <a:t>Year</a:t>
                      </a:r>
                      <a:endParaRPr sz="1100" b="1"/>
                    </a:p>
                  </a:txBody>
                  <a:tcPr marL="91425" marR="91425" marT="73150" marB="73150">
                    <a:lnL w="9525" cap="flat" cmpd="sng">
                      <a:solidFill>
                        <a:srgbClr val="666666"/>
                      </a:solidFill>
                      <a:prstDash val="solid"/>
                      <a:round/>
                      <a:headEnd type="none" w="sm" len="sm"/>
                      <a:tailEnd type="none" w="sm" len="sm"/>
                    </a:lnL>
                    <a:lnR w="9525" cap="flat" cmpd="sng">
                      <a:solidFill>
                        <a:srgbClr val="666666"/>
                      </a:solidFill>
                      <a:prstDash val="solid"/>
                      <a:round/>
                      <a:headEnd type="none" w="sm" len="sm"/>
                      <a:tailEnd type="none" w="sm" len="sm"/>
                    </a:lnR>
                    <a:lnT w="9525" cap="flat" cmpd="sng">
                      <a:solidFill>
                        <a:srgbClr val="666666"/>
                      </a:solidFill>
                      <a:prstDash val="solid"/>
                      <a:round/>
                      <a:headEnd type="none" w="sm" len="sm"/>
                      <a:tailEnd type="none" w="sm" len="sm"/>
                    </a:lnT>
                    <a:lnB w="9525" cap="flat" cmpd="sng">
                      <a:solidFill>
                        <a:srgbClr val="666666"/>
                      </a:solidFill>
                      <a:prstDash val="solid"/>
                      <a:round/>
                      <a:headEnd type="none" w="sm" len="sm"/>
                      <a:tailEnd type="none" w="sm" len="sm"/>
                    </a:lnB>
                    <a:solidFill>
                      <a:srgbClr val="F1C232"/>
                    </a:solidFill>
                  </a:tcPr>
                </a:tc>
                <a:tc>
                  <a:txBody>
                    <a:bodyPr/>
                    <a:lstStyle/>
                    <a:p>
                      <a:pPr marL="0" lvl="0" indent="0" algn="l" rtl="0">
                        <a:lnSpc>
                          <a:spcPct val="115000"/>
                        </a:lnSpc>
                        <a:spcBef>
                          <a:spcPts val="1200"/>
                        </a:spcBef>
                        <a:spcAft>
                          <a:spcPts val="1200"/>
                        </a:spcAft>
                        <a:buNone/>
                      </a:pPr>
                      <a:r>
                        <a:rPr lang="en" sz="1100" b="1"/>
                        <a:t>Annual Production (₹ Crore)</a:t>
                      </a:r>
                      <a:endParaRPr sz="1100" b="1"/>
                    </a:p>
                  </a:txBody>
                  <a:tcPr marL="91425" marR="91425" marT="73150" marB="73150">
                    <a:lnL w="9525" cap="flat" cmpd="sng">
                      <a:solidFill>
                        <a:srgbClr val="666666"/>
                      </a:solidFill>
                      <a:prstDash val="solid"/>
                      <a:round/>
                      <a:headEnd type="none" w="sm" len="sm"/>
                      <a:tailEnd type="none" w="sm" len="sm"/>
                    </a:lnL>
                    <a:lnR w="9525" cap="flat" cmpd="sng">
                      <a:solidFill>
                        <a:srgbClr val="666666"/>
                      </a:solidFill>
                      <a:prstDash val="solid"/>
                      <a:round/>
                      <a:headEnd type="none" w="sm" len="sm"/>
                      <a:tailEnd type="none" w="sm" len="sm"/>
                    </a:lnR>
                    <a:lnT w="9525" cap="flat" cmpd="sng">
                      <a:solidFill>
                        <a:srgbClr val="666666"/>
                      </a:solidFill>
                      <a:prstDash val="solid"/>
                      <a:round/>
                      <a:headEnd type="none" w="sm" len="sm"/>
                      <a:tailEnd type="none" w="sm" len="sm"/>
                    </a:lnT>
                    <a:lnB w="9525" cap="flat" cmpd="sng">
                      <a:solidFill>
                        <a:srgbClr val="666666"/>
                      </a:solidFill>
                      <a:prstDash val="solid"/>
                      <a:round/>
                      <a:headEnd type="none" w="sm" len="sm"/>
                      <a:tailEnd type="none" w="sm" len="sm"/>
                    </a:lnB>
                    <a:solidFill>
                      <a:srgbClr val="F1C232"/>
                    </a:solidFill>
                  </a:tcPr>
                </a:tc>
                <a:tc>
                  <a:txBody>
                    <a:bodyPr/>
                    <a:lstStyle/>
                    <a:p>
                      <a:pPr marL="0" lvl="0" indent="0" algn="l" rtl="0">
                        <a:lnSpc>
                          <a:spcPct val="115000"/>
                        </a:lnSpc>
                        <a:spcBef>
                          <a:spcPts val="1200"/>
                        </a:spcBef>
                        <a:spcAft>
                          <a:spcPts val="1200"/>
                        </a:spcAft>
                        <a:buNone/>
                      </a:pPr>
                      <a:r>
                        <a:rPr lang="en" sz="1100" b="1"/>
                        <a:t>Annual Production (USD million)</a:t>
                      </a:r>
                      <a:endParaRPr sz="1100" b="1"/>
                    </a:p>
                  </a:txBody>
                  <a:tcPr marL="91425" marR="91425" marT="73150" marB="73150">
                    <a:lnL w="9525" cap="flat" cmpd="sng">
                      <a:solidFill>
                        <a:srgbClr val="666666"/>
                      </a:solidFill>
                      <a:prstDash val="solid"/>
                      <a:round/>
                      <a:headEnd type="none" w="sm" len="sm"/>
                      <a:tailEnd type="none" w="sm" len="sm"/>
                    </a:lnL>
                    <a:lnR w="9525" cap="flat" cmpd="sng">
                      <a:solidFill>
                        <a:srgbClr val="666666"/>
                      </a:solidFill>
                      <a:prstDash val="solid"/>
                      <a:round/>
                      <a:headEnd type="none" w="sm" len="sm"/>
                      <a:tailEnd type="none" w="sm" len="sm"/>
                    </a:lnR>
                    <a:lnT w="9525" cap="flat" cmpd="sng">
                      <a:solidFill>
                        <a:srgbClr val="666666"/>
                      </a:solidFill>
                      <a:prstDash val="solid"/>
                      <a:round/>
                      <a:headEnd type="none" w="sm" len="sm"/>
                      <a:tailEnd type="none" w="sm" len="sm"/>
                    </a:lnT>
                    <a:lnB w="9525" cap="flat" cmpd="sng">
                      <a:solidFill>
                        <a:srgbClr val="666666"/>
                      </a:solidFill>
                      <a:prstDash val="solid"/>
                      <a:round/>
                      <a:headEnd type="none" w="sm" len="sm"/>
                      <a:tailEnd type="none" w="sm" len="sm"/>
                    </a:lnB>
                    <a:solidFill>
                      <a:srgbClr val="F1C232"/>
                    </a:solidFill>
                  </a:tcPr>
                </a:tc>
                <a:extLst>
                  <a:ext uri="{0D108BD9-81ED-4DB2-BD59-A6C34878D82A}">
                    <a16:rowId xmlns:a16="http://schemas.microsoft.com/office/drawing/2014/main" val="10000"/>
                  </a:ext>
                </a:extLst>
              </a:tr>
              <a:tr h="228825">
                <a:tc>
                  <a:txBody>
                    <a:bodyPr/>
                    <a:lstStyle/>
                    <a:p>
                      <a:pPr marL="0" lvl="0" indent="0" algn="l" rtl="0">
                        <a:lnSpc>
                          <a:spcPct val="115000"/>
                        </a:lnSpc>
                        <a:spcBef>
                          <a:spcPts val="1200"/>
                        </a:spcBef>
                        <a:spcAft>
                          <a:spcPts val="1200"/>
                        </a:spcAft>
                        <a:buNone/>
                      </a:pPr>
                      <a:r>
                        <a:rPr lang="en" sz="1100"/>
                        <a:t>11</a:t>
                      </a:r>
                      <a:endParaRPr sz="1100"/>
                    </a:p>
                  </a:txBody>
                  <a:tcPr marL="91425" marR="91425" marT="73150" marB="73150">
                    <a:lnL w="9525" cap="flat" cmpd="sng">
                      <a:solidFill>
                        <a:srgbClr val="666666"/>
                      </a:solidFill>
                      <a:prstDash val="solid"/>
                      <a:round/>
                      <a:headEnd type="none" w="sm" len="sm"/>
                      <a:tailEnd type="none" w="sm" len="sm"/>
                    </a:lnL>
                    <a:lnR w="9525" cap="flat" cmpd="sng">
                      <a:solidFill>
                        <a:srgbClr val="666666"/>
                      </a:solidFill>
                      <a:prstDash val="solid"/>
                      <a:round/>
                      <a:headEnd type="none" w="sm" len="sm"/>
                      <a:tailEnd type="none" w="sm" len="sm"/>
                    </a:lnR>
                    <a:lnT w="9525" cap="flat" cmpd="sng">
                      <a:solidFill>
                        <a:srgbClr val="666666"/>
                      </a:solidFill>
                      <a:prstDash val="solid"/>
                      <a:round/>
                      <a:headEnd type="none" w="sm" len="sm"/>
                      <a:tailEnd type="none" w="sm" len="sm"/>
                    </a:lnT>
                    <a:lnB w="9525" cap="flat" cmpd="sng">
                      <a:solidFill>
                        <a:srgbClr val="666666"/>
                      </a:solidFill>
                      <a:prstDash val="solid"/>
                      <a:round/>
                      <a:headEnd type="none" w="sm" len="sm"/>
                      <a:tailEnd type="none" w="sm" len="sm"/>
                    </a:lnB>
                  </a:tcPr>
                </a:tc>
                <a:tc>
                  <a:txBody>
                    <a:bodyPr/>
                    <a:lstStyle/>
                    <a:p>
                      <a:pPr marL="0" lvl="0" indent="0" algn="l" rtl="0">
                        <a:lnSpc>
                          <a:spcPct val="115000"/>
                        </a:lnSpc>
                        <a:spcBef>
                          <a:spcPts val="1200"/>
                        </a:spcBef>
                        <a:spcAft>
                          <a:spcPts val="1200"/>
                        </a:spcAft>
                        <a:buNone/>
                      </a:pPr>
                      <a:r>
                        <a:rPr lang="en" sz="1100"/>
                        <a:t>₹11,000 - ₹14,300</a:t>
                      </a:r>
                      <a:endParaRPr sz="1100"/>
                    </a:p>
                  </a:txBody>
                  <a:tcPr marL="91425" marR="91425" marT="73150" marB="73150">
                    <a:lnL w="9525" cap="flat" cmpd="sng">
                      <a:solidFill>
                        <a:srgbClr val="666666"/>
                      </a:solidFill>
                      <a:prstDash val="solid"/>
                      <a:round/>
                      <a:headEnd type="none" w="sm" len="sm"/>
                      <a:tailEnd type="none" w="sm" len="sm"/>
                    </a:lnL>
                    <a:lnR w="9525" cap="flat" cmpd="sng">
                      <a:solidFill>
                        <a:srgbClr val="666666"/>
                      </a:solidFill>
                      <a:prstDash val="solid"/>
                      <a:round/>
                      <a:headEnd type="none" w="sm" len="sm"/>
                      <a:tailEnd type="none" w="sm" len="sm"/>
                    </a:lnR>
                    <a:lnT w="9525" cap="flat" cmpd="sng">
                      <a:solidFill>
                        <a:srgbClr val="666666"/>
                      </a:solidFill>
                      <a:prstDash val="solid"/>
                      <a:round/>
                      <a:headEnd type="none" w="sm" len="sm"/>
                      <a:tailEnd type="none" w="sm" len="sm"/>
                    </a:lnT>
                    <a:lnB w="9525" cap="flat" cmpd="sng">
                      <a:solidFill>
                        <a:srgbClr val="666666"/>
                      </a:solidFill>
                      <a:prstDash val="solid"/>
                      <a:round/>
                      <a:headEnd type="none" w="sm" len="sm"/>
                      <a:tailEnd type="none" w="sm" len="sm"/>
                    </a:lnB>
                  </a:tcPr>
                </a:tc>
                <a:tc>
                  <a:txBody>
                    <a:bodyPr/>
                    <a:lstStyle/>
                    <a:p>
                      <a:pPr marL="0" lvl="0" indent="0" algn="l" rtl="0">
                        <a:lnSpc>
                          <a:spcPct val="115000"/>
                        </a:lnSpc>
                        <a:spcBef>
                          <a:spcPts val="1200"/>
                        </a:spcBef>
                        <a:spcAft>
                          <a:spcPts val="1200"/>
                        </a:spcAft>
                        <a:buNone/>
                      </a:pPr>
                      <a:r>
                        <a:rPr lang="en" sz="1100"/>
                        <a:t>$1,375 - $1,787.5</a:t>
                      </a:r>
                      <a:endParaRPr sz="1100"/>
                    </a:p>
                  </a:txBody>
                  <a:tcPr marL="91425" marR="91425" marT="73150" marB="73150">
                    <a:lnL w="9525" cap="flat" cmpd="sng">
                      <a:solidFill>
                        <a:srgbClr val="666666"/>
                      </a:solidFill>
                      <a:prstDash val="solid"/>
                      <a:round/>
                      <a:headEnd type="none" w="sm" len="sm"/>
                      <a:tailEnd type="none" w="sm" len="sm"/>
                    </a:lnL>
                    <a:lnR w="9525" cap="flat" cmpd="sng">
                      <a:solidFill>
                        <a:srgbClr val="666666"/>
                      </a:solidFill>
                      <a:prstDash val="solid"/>
                      <a:round/>
                      <a:headEnd type="none" w="sm" len="sm"/>
                      <a:tailEnd type="none" w="sm" len="sm"/>
                    </a:lnR>
                    <a:lnT w="9525" cap="flat" cmpd="sng">
                      <a:solidFill>
                        <a:srgbClr val="666666"/>
                      </a:solidFill>
                      <a:prstDash val="solid"/>
                      <a:round/>
                      <a:headEnd type="none" w="sm" len="sm"/>
                      <a:tailEnd type="none" w="sm" len="sm"/>
                    </a:lnT>
                    <a:lnB w="9525" cap="flat" cmpd="sng">
                      <a:solidFill>
                        <a:srgbClr val="666666"/>
                      </a:solidFill>
                      <a:prstDash val="solid"/>
                      <a:round/>
                      <a:headEnd type="none" w="sm" len="sm"/>
                      <a:tailEnd type="none" w="sm" len="sm"/>
                    </a:lnB>
                  </a:tcPr>
                </a:tc>
                <a:extLst>
                  <a:ext uri="{0D108BD9-81ED-4DB2-BD59-A6C34878D82A}">
                    <a16:rowId xmlns:a16="http://schemas.microsoft.com/office/drawing/2014/main" val="10001"/>
                  </a:ext>
                </a:extLst>
              </a:tr>
              <a:tr h="234625">
                <a:tc>
                  <a:txBody>
                    <a:bodyPr/>
                    <a:lstStyle/>
                    <a:p>
                      <a:pPr marL="0" lvl="0" indent="0" algn="l" rtl="0">
                        <a:lnSpc>
                          <a:spcPct val="115000"/>
                        </a:lnSpc>
                        <a:spcBef>
                          <a:spcPts val="1200"/>
                        </a:spcBef>
                        <a:spcAft>
                          <a:spcPts val="1200"/>
                        </a:spcAft>
                        <a:buNone/>
                      </a:pPr>
                      <a:r>
                        <a:rPr lang="en" sz="1100"/>
                        <a:t>12</a:t>
                      </a:r>
                      <a:endParaRPr sz="1100"/>
                    </a:p>
                  </a:txBody>
                  <a:tcPr marL="91425" marR="91425" marT="73150" marB="73150">
                    <a:lnL w="9525" cap="flat" cmpd="sng">
                      <a:solidFill>
                        <a:srgbClr val="666666"/>
                      </a:solidFill>
                      <a:prstDash val="solid"/>
                      <a:round/>
                      <a:headEnd type="none" w="sm" len="sm"/>
                      <a:tailEnd type="none" w="sm" len="sm"/>
                    </a:lnL>
                    <a:lnR w="9525" cap="flat" cmpd="sng">
                      <a:solidFill>
                        <a:srgbClr val="666666"/>
                      </a:solidFill>
                      <a:prstDash val="solid"/>
                      <a:round/>
                      <a:headEnd type="none" w="sm" len="sm"/>
                      <a:tailEnd type="none" w="sm" len="sm"/>
                    </a:lnR>
                    <a:lnT w="9525" cap="flat" cmpd="sng">
                      <a:solidFill>
                        <a:srgbClr val="666666"/>
                      </a:solidFill>
                      <a:prstDash val="solid"/>
                      <a:round/>
                      <a:headEnd type="none" w="sm" len="sm"/>
                      <a:tailEnd type="none" w="sm" len="sm"/>
                    </a:lnT>
                    <a:lnB w="9525" cap="flat" cmpd="sng">
                      <a:solidFill>
                        <a:srgbClr val="666666"/>
                      </a:solidFill>
                      <a:prstDash val="solid"/>
                      <a:round/>
                      <a:headEnd type="none" w="sm" len="sm"/>
                      <a:tailEnd type="none" w="sm" len="sm"/>
                    </a:lnB>
                  </a:tcPr>
                </a:tc>
                <a:tc>
                  <a:txBody>
                    <a:bodyPr/>
                    <a:lstStyle/>
                    <a:p>
                      <a:pPr marL="0" lvl="0" indent="0" algn="l" rtl="0">
                        <a:lnSpc>
                          <a:spcPct val="115000"/>
                        </a:lnSpc>
                        <a:spcBef>
                          <a:spcPts val="1200"/>
                        </a:spcBef>
                        <a:spcAft>
                          <a:spcPts val="1200"/>
                        </a:spcAft>
                        <a:buNone/>
                      </a:pPr>
                      <a:r>
                        <a:rPr lang="en" sz="1100"/>
                        <a:t>₹12,100 - ₹15,730</a:t>
                      </a:r>
                      <a:endParaRPr sz="1100"/>
                    </a:p>
                  </a:txBody>
                  <a:tcPr marL="91425" marR="91425" marT="73150" marB="73150">
                    <a:lnL w="9525" cap="flat" cmpd="sng">
                      <a:solidFill>
                        <a:srgbClr val="666666"/>
                      </a:solidFill>
                      <a:prstDash val="solid"/>
                      <a:round/>
                      <a:headEnd type="none" w="sm" len="sm"/>
                      <a:tailEnd type="none" w="sm" len="sm"/>
                    </a:lnL>
                    <a:lnR w="9525" cap="flat" cmpd="sng">
                      <a:solidFill>
                        <a:srgbClr val="666666"/>
                      </a:solidFill>
                      <a:prstDash val="solid"/>
                      <a:round/>
                      <a:headEnd type="none" w="sm" len="sm"/>
                      <a:tailEnd type="none" w="sm" len="sm"/>
                    </a:lnR>
                    <a:lnT w="9525" cap="flat" cmpd="sng">
                      <a:solidFill>
                        <a:srgbClr val="666666"/>
                      </a:solidFill>
                      <a:prstDash val="solid"/>
                      <a:round/>
                      <a:headEnd type="none" w="sm" len="sm"/>
                      <a:tailEnd type="none" w="sm" len="sm"/>
                    </a:lnT>
                    <a:lnB w="9525" cap="flat" cmpd="sng">
                      <a:solidFill>
                        <a:srgbClr val="666666"/>
                      </a:solidFill>
                      <a:prstDash val="solid"/>
                      <a:round/>
                      <a:headEnd type="none" w="sm" len="sm"/>
                      <a:tailEnd type="none" w="sm" len="sm"/>
                    </a:lnB>
                  </a:tcPr>
                </a:tc>
                <a:tc>
                  <a:txBody>
                    <a:bodyPr/>
                    <a:lstStyle/>
                    <a:p>
                      <a:pPr marL="0" lvl="0" indent="0" algn="l" rtl="0">
                        <a:lnSpc>
                          <a:spcPct val="115000"/>
                        </a:lnSpc>
                        <a:spcBef>
                          <a:spcPts val="1200"/>
                        </a:spcBef>
                        <a:spcAft>
                          <a:spcPts val="1200"/>
                        </a:spcAft>
                        <a:buNone/>
                      </a:pPr>
                      <a:r>
                        <a:rPr lang="en" sz="1100"/>
                        <a:t>$1,512.5 - $1,966.25</a:t>
                      </a:r>
                      <a:endParaRPr sz="1100"/>
                    </a:p>
                  </a:txBody>
                  <a:tcPr marL="91425" marR="91425" marT="73150" marB="73150">
                    <a:lnL w="9525" cap="flat" cmpd="sng">
                      <a:solidFill>
                        <a:srgbClr val="666666"/>
                      </a:solidFill>
                      <a:prstDash val="solid"/>
                      <a:round/>
                      <a:headEnd type="none" w="sm" len="sm"/>
                      <a:tailEnd type="none" w="sm" len="sm"/>
                    </a:lnL>
                    <a:lnR w="9525" cap="flat" cmpd="sng">
                      <a:solidFill>
                        <a:srgbClr val="666666"/>
                      </a:solidFill>
                      <a:prstDash val="solid"/>
                      <a:round/>
                      <a:headEnd type="none" w="sm" len="sm"/>
                      <a:tailEnd type="none" w="sm" len="sm"/>
                    </a:lnR>
                    <a:lnT w="9525" cap="flat" cmpd="sng">
                      <a:solidFill>
                        <a:srgbClr val="666666"/>
                      </a:solidFill>
                      <a:prstDash val="solid"/>
                      <a:round/>
                      <a:headEnd type="none" w="sm" len="sm"/>
                      <a:tailEnd type="none" w="sm" len="sm"/>
                    </a:lnT>
                    <a:lnB w="9525" cap="flat" cmpd="sng">
                      <a:solidFill>
                        <a:srgbClr val="666666"/>
                      </a:solidFill>
                      <a:prstDash val="solid"/>
                      <a:round/>
                      <a:headEnd type="none" w="sm" len="sm"/>
                      <a:tailEnd type="none" w="sm" len="sm"/>
                    </a:lnB>
                  </a:tcPr>
                </a:tc>
                <a:extLst>
                  <a:ext uri="{0D108BD9-81ED-4DB2-BD59-A6C34878D82A}">
                    <a16:rowId xmlns:a16="http://schemas.microsoft.com/office/drawing/2014/main" val="10002"/>
                  </a:ext>
                </a:extLst>
              </a:tr>
              <a:tr h="236575">
                <a:tc>
                  <a:txBody>
                    <a:bodyPr/>
                    <a:lstStyle/>
                    <a:p>
                      <a:pPr marL="0" lvl="0" indent="0" algn="l" rtl="0">
                        <a:lnSpc>
                          <a:spcPct val="115000"/>
                        </a:lnSpc>
                        <a:spcBef>
                          <a:spcPts val="1200"/>
                        </a:spcBef>
                        <a:spcAft>
                          <a:spcPts val="1200"/>
                        </a:spcAft>
                        <a:buNone/>
                      </a:pPr>
                      <a:r>
                        <a:rPr lang="en" sz="1100"/>
                        <a:t>13</a:t>
                      </a:r>
                      <a:endParaRPr sz="1100"/>
                    </a:p>
                  </a:txBody>
                  <a:tcPr marL="91425" marR="91425" marT="73150" marB="73150">
                    <a:lnL w="9525" cap="flat" cmpd="sng">
                      <a:solidFill>
                        <a:srgbClr val="666666"/>
                      </a:solidFill>
                      <a:prstDash val="solid"/>
                      <a:round/>
                      <a:headEnd type="none" w="sm" len="sm"/>
                      <a:tailEnd type="none" w="sm" len="sm"/>
                    </a:lnL>
                    <a:lnR w="9525" cap="flat" cmpd="sng">
                      <a:solidFill>
                        <a:srgbClr val="666666"/>
                      </a:solidFill>
                      <a:prstDash val="solid"/>
                      <a:round/>
                      <a:headEnd type="none" w="sm" len="sm"/>
                      <a:tailEnd type="none" w="sm" len="sm"/>
                    </a:lnR>
                    <a:lnT w="9525" cap="flat" cmpd="sng">
                      <a:solidFill>
                        <a:srgbClr val="666666"/>
                      </a:solidFill>
                      <a:prstDash val="solid"/>
                      <a:round/>
                      <a:headEnd type="none" w="sm" len="sm"/>
                      <a:tailEnd type="none" w="sm" len="sm"/>
                    </a:lnT>
                    <a:lnB w="9525" cap="flat" cmpd="sng">
                      <a:solidFill>
                        <a:srgbClr val="666666"/>
                      </a:solidFill>
                      <a:prstDash val="solid"/>
                      <a:round/>
                      <a:headEnd type="none" w="sm" len="sm"/>
                      <a:tailEnd type="none" w="sm" len="sm"/>
                    </a:lnB>
                  </a:tcPr>
                </a:tc>
                <a:tc>
                  <a:txBody>
                    <a:bodyPr/>
                    <a:lstStyle/>
                    <a:p>
                      <a:pPr marL="0" lvl="0" indent="0" algn="l" rtl="0">
                        <a:lnSpc>
                          <a:spcPct val="115000"/>
                        </a:lnSpc>
                        <a:spcBef>
                          <a:spcPts val="1200"/>
                        </a:spcBef>
                        <a:spcAft>
                          <a:spcPts val="1200"/>
                        </a:spcAft>
                        <a:buNone/>
                      </a:pPr>
                      <a:r>
                        <a:rPr lang="en" sz="1100"/>
                        <a:t>₹13,310 - ₹17,303</a:t>
                      </a:r>
                      <a:endParaRPr sz="1100"/>
                    </a:p>
                  </a:txBody>
                  <a:tcPr marL="91425" marR="91425" marT="73150" marB="73150">
                    <a:lnL w="9525" cap="flat" cmpd="sng">
                      <a:solidFill>
                        <a:srgbClr val="666666"/>
                      </a:solidFill>
                      <a:prstDash val="solid"/>
                      <a:round/>
                      <a:headEnd type="none" w="sm" len="sm"/>
                      <a:tailEnd type="none" w="sm" len="sm"/>
                    </a:lnL>
                    <a:lnR w="9525" cap="flat" cmpd="sng">
                      <a:solidFill>
                        <a:srgbClr val="666666"/>
                      </a:solidFill>
                      <a:prstDash val="solid"/>
                      <a:round/>
                      <a:headEnd type="none" w="sm" len="sm"/>
                      <a:tailEnd type="none" w="sm" len="sm"/>
                    </a:lnR>
                    <a:lnT w="9525" cap="flat" cmpd="sng">
                      <a:solidFill>
                        <a:srgbClr val="666666"/>
                      </a:solidFill>
                      <a:prstDash val="solid"/>
                      <a:round/>
                      <a:headEnd type="none" w="sm" len="sm"/>
                      <a:tailEnd type="none" w="sm" len="sm"/>
                    </a:lnT>
                    <a:lnB w="9525" cap="flat" cmpd="sng">
                      <a:solidFill>
                        <a:srgbClr val="666666"/>
                      </a:solidFill>
                      <a:prstDash val="solid"/>
                      <a:round/>
                      <a:headEnd type="none" w="sm" len="sm"/>
                      <a:tailEnd type="none" w="sm" len="sm"/>
                    </a:lnB>
                  </a:tcPr>
                </a:tc>
                <a:tc>
                  <a:txBody>
                    <a:bodyPr/>
                    <a:lstStyle/>
                    <a:p>
                      <a:pPr marL="0" lvl="0" indent="0" algn="l" rtl="0">
                        <a:lnSpc>
                          <a:spcPct val="115000"/>
                        </a:lnSpc>
                        <a:spcBef>
                          <a:spcPts val="1200"/>
                        </a:spcBef>
                        <a:spcAft>
                          <a:spcPts val="1200"/>
                        </a:spcAft>
                        <a:buNone/>
                      </a:pPr>
                      <a:r>
                        <a:rPr lang="en" sz="1100"/>
                        <a:t>$1,663.75 - $2,162.875</a:t>
                      </a:r>
                      <a:endParaRPr sz="1100"/>
                    </a:p>
                  </a:txBody>
                  <a:tcPr marL="91425" marR="91425" marT="73150" marB="73150">
                    <a:lnL w="9525" cap="flat" cmpd="sng">
                      <a:solidFill>
                        <a:srgbClr val="666666"/>
                      </a:solidFill>
                      <a:prstDash val="solid"/>
                      <a:round/>
                      <a:headEnd type="none" w="sm" len="sm"/>
                      <a:tailEnd type="none" w="sm" len="sm"/>
                    </a:lnL>
                    <a:lnR w="9525" cap="flat" cmpd="sng">
                      <a:solidFill>
                        <a:srgbClr val="666666"/>
                      </a:solidFill>
                      <a:prstDash val="solid"/>
                      <a:round/>
                      <a:headEnd type="none" w="sm" len="sm"/>
                      <a:tailEnd type="none" w="sm" len="sm"/>
                    </a:lnR>
                    <a:lnT w="9525" cap="flat" cmpd="sng">
                      <a:solidFill>
                        <a:srgbClr val="666666"/>
                      </a:solidFill>
                      <a:prstDash val="solid"/>
                      <a:round/>
                      <a:headEnd type="none" w="sm" len="sm"/>
                      <a:tailEnd type="none" w="sm" len="sm"/>
                    </a:lnT>
                    <a:lnB w="9525" cap="flat" cmpd="sng">
                      <a:solidFill>
                        <a:srgbClr val="666666"/>
                      </a:solidFill>
                      <a:prstDash val="solid"/>
                      <a:round/>
                      <a:headEnd type="none" w="sm" len="sm"/>
                      <a:tailEnd type="none" w="sm" len="sm"/>
                    </a:lnB>
                  </a:tcPr>
                </a:tc>
                <a:extLst>
                  <a:ext uri="{0D108BD9-81ED-4DB2-BD59-A6C34878D82A}">
                    <a16:rowId xmlns:a16="http://schemas.microsoft.com/office/drawing/2014/main" val="10003"/>
                  </a:ext>
                </a:extLst>
              </a:tr>
              <a:tr h="0">
                <a:tc>
                  <a:txBody>
                    <a:bodyPr/>
                    <a:lstStyle/>
                    <a:p>
                      <a:pPr marL="0" lvl="0" indent="0" algn="l" rtl="0">
                        <a:lnSpc>
                          <a:spcPct val="115000"/>
                        </a:lnSpc>
                        <a:spcBef>
                          <a:spcPts val="1200"/>
                        </a:spcBef>
                        <a:spcAft>
                          <a:spcPts val="1200"/>
                        </a:spcAft>
                        <a:buNone/>
                      </a:pPr>
                      <a:r>
                        <a:rPr lang="en" sz="1100"/>
                        <a:t>14</a:t>
                      </a:r>
                      <a:endParaRPr sz="1100"/>
                    </a:p>
                  </a:txBody>
                  <a:tcPr marL="91425" marR="91425" marT="73150" marB="73150">
                    <a:lnL w="9525" cap="flat" cmpd="sng">
                      <a:solidFill>
                        <a:srgbClr val="666666"/>
                      </a:solidFill>
                      <a:prstDash val="solid"/>
                      <a:round/>
                      <a:headEnd type="none" w="sm" len="sm"/>
                      <a:tailEnd type="none" w="sm" len="sm"/>
                    </a:lnL>
                    <a:lnR w="9525" cap="flat" cmpd="sng">
                      <a:solidFill>
                        <a:srgbClr val="666666"/>
                      </a:solidFill>
                      <a:prstDash val="solid"/>
                      <a:round/>
                      <a:headEnd type="none" w="sm" len="sm"/>
                      <a:tailEnd type="none" w="sm" len="sm"/>
                    </a:lnR>
                    <a:lnT w="9525" cap="flat" cmpd="sng">
                      <a:solidFill>
                        <a:srgbClr val="666666"/>
                      </a:solidFill>
                      <a:prstDash val="solid"/>
                      <a:round/>
                      <a:headEnd type="none" w="sm" len="sm"/>
                      <a:tailEnd type="none" w="sm" len="sm"/>
                    </a:lnT>
                    <a:lnB w="9525" cap="flat" cmpd="sng">
                      <a:solidFill>
                        <a:srgbClr val="666666"/>
                      </a:solidFill>
                      <a:prstDash val="solid"/>
                      <a:round/>
                      <a:headEnd type="none" w="sm" len="sm"/>
                      <a:tailEnd type="none" w="sm" len="sm"/>
                    </a:lnB>
                  </a:tcPr>
                </a:tc>
                <a:tc>
                  <a:txBody>
                    <a:bodyPr/>
                    <a:lstStyle/>
                    <a:p>
                      <a:pPr marL="0" lvl="0" indent="0" algn="l" rtl="0">
                        <a:lnSpc>
                          <a:spcPct val="115000"/>
                        </a:lnSpc>
                        <a:spcBef>
                          <a:spcPts val="1200"/>
                        </a:spcBef>
                        <a:spcAft>
                          <a:spcPts val="1200"/>
                        </a:spcAft>
                        <a:buNone/>
                      </a:pPr>
                      <a:r>
                        <a:rPr lang="en" sz="1100"/>
                        <a:t>₹14,641 - ₹19,033</a:t>
                      </a:r>
                      <a:endParaRPr sz="1100"/>
                    </a:p>
                  </a:txBody>
                  <a:tcPr marL="91425" marR="91425" marT="73150" marB="73150">
                    <a:lnL w="9525" cap="flat" cmpd="sng">
                      <a:solidFill>
                        <a:srgbClr val="666666"/>
                      </a:solidFill>
                      <a:prstDash val="solid"/>
                      <a:round/>
                      <a:headEnd type="none" w="sm" len="sm"/>
                      <a:tailEnd type="none" w="sm" len="sm"/>
                    </a:lnL>
                    <a:lnR w="9525" cap="flat" cmpd="sng">
                      <a:solidFill>
                        <a:srgbClr val="666666"/>
                      </a:solidFill>
                      <a:prstDash val="solid"/>
                      <a:round/>
                      <a:headEnd type="none" w="sm" len="sm"/>
                      <a:tailEnd type="none" w="sm" len="sm"/>
                    </a:lnR>
                    <a:lnT w="9525" cap="flat" cmpd="sng">
                      <a:solidFill>
                        <a:srgbClr val="666666"/>
                      </a:solidFill>
                      <a:prstDash val="solid"/>
                      <a:round/>
                      <a:headEnd type="none" w="sm" len="sm"/>
                      <a:tailEnd type="none" w="sm" len="sm"/>
                    </a:lnT>
                    <a:lnB w="9525" cap="flat" cmpd="sng">
                      <a:solidFill>
                        <a:srgbClr val="666666"/>
                      </a:solidFill>
                      <a:prstDash val="solid"/>
                      <a:round/>
                      <a:headEnd type="none" w="sm" len="sm"/>
                      <a:tailEnd type="none" w="sm" len="sm"/>
                    </a:lnB>
                  </a:tcPr>
                </a:tc>
                <a:tc>
                  <a:txBody>
                    <a:bodyPr/>
                    <a:lstStyle/>
                    <a:p>
                      <a:pPr marL="0" lvl="0" indent="0" algn="l" rtl="0">
                        <a:lnSpc>
                          <a:spcPct val="115000"/>
                        </a:lnSpc>
                        <a:spcBef>
                          <a:spcPts val="1200"/>
                        </a:spcBef>
                        <a:spcAft>
                          <a:spcPts val="1200"/>
                        </a:spcAft>
                        <a:buNone/>
                      </a:pPr>
                      <a:r>
                        <a:rPr lang="en" sz="1100"/>
                        <a:t>$1,830.125 - $2,379.125</a:t>
                      </a:r>
                      <a:endParaRPr sz="1100"/>
                    </a:p>
                  </a:txBody>
                  <a:tcPr marL="91425" marR="91425" marT="73150" marB="73150">
                    <a:lnL w="9525" cap="flat" cmpd="sng">
                      <a:solidFill>
                        <a:srgbClr val="666666"/>
                      </a:solidFill>
                      <a:prstDash val="solid"/>
                      <a:round/>
                      <a:headEnd type="none" w="sm" len="sm"/>
                      <a:tailEnd type="none" w="sm" len="sm"/>
                    </a:lnL>
                    <a:lnR w="9525" cap="flat" cmpd="sng">
                      <a:solidFill>
                        <a:srgbClr val="666666"/>
                      </a:solidFill>
                      <a:prstDash val="solid"/>
                      <a:round/>
                      <a:headEnd type="none" w="sm" len="sm"/>
                      <a:tailEnd type="none" w="sm" len="sm"/>
                    </a:lnR>
                    <a:lnT w="9525" cap="flat" cmpd="sng">
                      <a:solidFill>
                        <a:srgbClr val="666666"/>
                      </a:solidFill>
                      <a:prstDash val="solid"/>
                      <a:round/>
                      <a:headEnd type="none" w="sm" len="sm"/>
                      <a:tailEnd type="none" w="sm" len="sm"/>
                    </a:lnT>
                    <a:lnB w="9525" cap="flat" cmpd="sng">
                      <a:solidFill>
                        <a:srgbClr val="666666"/>
                      </a:solidFill>
                      <a:prstDash val="solid"/>
                      <a:round/>
                      <a:headEnd type="none" w="sm" len="sm"/>
                      <a:tailEnd type="none" w="sm" len="sm"/>
                    </a:lnB>
                  </a:tcPr>
                </a:tc>
                <a:extLst>
                  <a:ext uri="{0D108BD9-81ED-4DB2-BD59-A6C34878D82A}">
                    <a16:rowId xmlns:a16="http://schemas.microsoft.com/office/drawing/2014/main" val="10004"/>
                  </a:ext>
                </a:extLst>
              </a:tr>
              <a:tr h="0">
                <a:tc>
                  <a:txBody>
                    <a:bodyPr/>
                    <a:lstStyle/>
                    <a:p>
                      <a:pPr marL="0" lvl="0" indent="0" algn="l" rtl="0">
                        <a:lnSpc>
                          <a:spcPct val="115000"/>
                        </a:lnSpc>
                        <a:spcBef>
                          <a:spcPts val="1200"/>
                        </a:spcBef>
                        <a:spcAft>
                          <a:spcPts val="1200"/>
                        </a:spcAft>
                        <a:buNone/>
                      </a:pPr>
                      <a:r>
                        <a:rPr lang="en" sz="1100"/>
                        <a:t>15</a:t>
                      </a:r>
                      <a:endParaRPr sz="1100"/>
                    </a:p>
                  </a:txBody>
                  <a:tcPr marL="91425" marR="91425" marT="73150" marB="73150">
                    <a:lnL w="9525" cap="flat" cmpd="sng">
                      <a:solidFill>
                        <a:srgbClr val="666666"/>
                      </a:solidFill>
                      <a:prstDash val="solid"/>
                      <a:round/>
                      <a:headEnd type="none" w="sm" len="sm"/>
                      <a:tailEnd type="none" w="sm" len="sm"/>
                    </a:lnL>
                    <a:lnR w="9525" cap="flat" cmpd="sng">
                      <a:solidFill>
                        <a:srgbClr val="666666"/>
                      </a:solidFill>
                      <a:prstDash val="solid"/>
                      <a:round/>
                      <a:headEnd type="none" w="sm" len="sm"/>
                      <a:tailEnd type="none" w="sm" len="sm"/>
                    </a:lnR>
                    <a:lnT w="9525" cap="flat" cmpd="sng">
                      <a:solidFill>
                        <a:srgbClr val="666666"/>
                      </a:solidFill>
                      <a:prstDash val="solid"/>
                      <a:round/>
                      <a:headEnd type="none" w="sm" len="sm"/>
                      <a:tailEnd type="none" w="sm" len="sm"/>
                    </a:lnT>
                    <a:lnB w="9525" cap="flat" cmpd="sng">
                      <a:solidFill>
                        <a:srgbClr val="666666"/>
                      </a:solidFill>
                      <a:prstDash val="solid"/>
                      <a:round/>
                      <a:headEnd type="none" w="sm" len="sm"/>
                      <a:tailEnd type="none" w="sm" len="sm"/>
                    </a:lnB>
                  </a:tcPr>
                </a:tc>
                <a:tc>
                  <a:txBody>
                    <a:bodyPr/>
                    <a:lstStyle/>
                    <a:p>
                      <a:pPr marL="0" lvl="0" indent="0" algn="l" rtl="0">
                        <a:lnSpc>
                          <a:spcPct val="115000"/>
                        </a:lnSpc>
                        <a:spcBef>
                          <a:spcPts val="1200"/>
                        </a:spcBef>
                        <a:spcAft>
                          <a:spcPts val="1200"/>
                        </a:spcAft>
                        <a:buNone/>
                      </a:pPr>
                      <a:r>
                        <a:rPr lang="en" sz="1100"/>
                        <a:t>₹16,105 - ₹20,937</a:t>
                      </a:r>
                      <a:endParaRPr sz="1100"/>
                    </a:p>
                  </a:txBody>
                  <a:tcPr marL="91425" marR="91425" marT="73150" marB="73150">
                    <a:lnL w="9525" cap="flat" cmpd="sng">
                      <a:solidFill>
                        <a:srgbClr val="666666"/>
                      </a:solidFill>
                      <a:prstDash val="solid"/>
                      <a:round/>
                      <a:headEnd type="none" w="sm" len="sm"/>
                      <a:tailEnd type="none" w="sm" len="sm"/>
                    </a:lnL>
                    <a:lnR w="9525" cap="flat" cmpd="sng">
                      <a:solidFill>
                        <a:srgbClr val="666666"/>
                      </a:solidFill>
                      <a:prstDash val="solid"/>
                      <a:round/>
                      <a:headEnd type="none" w="sm" len="sm"/>
                      <a:tailEnd type="none" w="sm" len="sm"/>
                    </a:lnR>
                    <a:lnT w="9525" cap="flat" cmpd="sng">
                      <a:solidFill>
                        <a:srgbClr val="666666"/>
                      </a:solidFill>
                      <a:prstDash val="solid"/>
                      <a:round/>
                      <a:headEnd type="none" w="sm" len="sm"/>
                      <a:tailEnd type="none" w="sm" len="sm"/>
                    </a:lnT>
                    <a:lnB w="9525" cap="flat" cmpd="sng">
                      <a:solidFill>
                        <a:srgbClr val="666666"/>
                      </a:solidFill>
                      <a:prstDash val="solid"/>
                      <a:round/>
                      <a:headEnd type="none" w="sm" len="sm"/>
                      <a:tailEnd type="none" w="sm" len="sm"/>
                    </a:lnB>
                  </a:tcPr>
                </a:tc>
                <a:tc>
                  <a:txBody>
                    <a:bodyPr/>
                    <a:lstStyle/>
                    <a:p>
                      <a:pPr marL="0" lvl="0" indent="0" algn="l" rtl="0">
                        <a:lnSpc>
                          <a:spcPct val="115000"/>
                        </a:lnSpc>
                        <a:spcBef>
                          <a:spcPts val="1200"/>
                        </a:spcBef>
                        <a:spcAft>
                          <a:spcPts val="1200"/>
                        </a:spcAft>
                        <a:buNone/>
                      </a:pPr>
                      <a:r>
                        <a:rPr lang="en" sz="1100"/>
                        <a:t>$2,013.125 - $2,617.125</a:t>
                      </a:r>
                      <a:endParaRPr sz="1100"/>
                    </a:p>
                  </a:txBody>
                  <a:tcPr marL="91425" marR="91425" marT="73150" marB="73150">
                    <a:lnL w="9525" cap="flat" cmpd="sng">
                      <a:solidFill>
                        <a:srgbClr val="666666"/>
                      </a:solidFill>
                      <a:prstDash val="solid"/>
                      <a:round/>
                      <a:headEnd type="none" w="sm" len="sm"/>
                      <a:tailEnd type="none" w="sm" len="sm"/>
                    </a:lnL>
                    <a:lnR w="9525" cap="flat" cmpd="sng">
                      <a:solidFill>
                        <a:srgbClr val="666666"/>
                      </a:solidFill>
                      <a:prstDash val="solid"/>
                      <a:round/>
                      <a:headEnd type="none" w="sm" len="sm"/>
                      <a:tailEnd type="none" w="sm" len="sm"/>
                    </a:lnR>
                    <a:lnT w="9525" cap="flat" cmpd="sng">
                      <a:solidFill>
                        <a:srgbClr val="666666"/>
                      </a:solidFill>
                      <a:prstDash val="solid"/>
                      <a:round/>
                      <a:headEnd type="none" w="sm" len="sm"/>
                      <a:tailEnd type="none" w="sm" len="sm"/>
                    </a:lnT>
                    <a:lnB w="9525" cap="flat" cmpd="sng">
                      <a:solidFill>
                        <a:srgbClr val="666666"/>
                      </a:solidFill>
                      <a:prstDash val="solid"/>
                      <a:round/>
                      <a:headEnd type="none" w="sm" len="sm"/>
                      <a:tailEnd type="none" w="sm" len="sm"/>
                    </a:lnB>
                  </a:tcPr>
                </a:tc>
                <a:extLst>
                  <a:ext uri="{0D108BD9-81ED-4DB2-BD59-A6C34878D82A}">
                    <a16:rowId xmlns:a16="http://schemas.microsoft.com/office/drawing/2014/main" val="10005"/>
                  </a:ext>
                </a:extLst>
              </a:tr>
              <a:tr h="0">
                <a:tc>
                  <a:txBody>
                    <a:bodyPr/>
                    <a:lstStyle/>
                    <a:p>
                      <a:pPr marL="0" lvl="0" indent="0" algn="l" rtl="0">
                        <a:lnSpc>
                          <a:spcPct val="115000"/>
                        </a:lnSpc>
                        <a:spcBef>
                          <a:spcPts val="1200"/>
                        </a:spcBef>
                        <a:spcAft>
                          <a:spcPts val="1200"/>
                        </a:spcAft>
                        <a:buNone/>
                      </a:pPr>
                      <a:r>
                        <a:rPr lang="en" sz="1100"/>
                        <a:t>16</a:t>
                      </a:r>
                      <a:endParaRPr sz="1100"/>
                    </a:p>
                  </a:txBody>
                  <a:tcPr marL="91425" marR="91425" marT="73150" marB="73150">
                    <a:lnL w="9525" cap="flat" cmpd="sng">
                      <a:solidFill>
                        <a:srgbClr val="666666"/>
                      </a:solidFill>
                      <a:prstDash val="solid"/>
                      <a:round/>
                      <a:headEnd type="none" w="sm" len="sm"/>
                      <a:tailEnd type="none" w="sm" len="sm"/>
                    </a:lnL>
                    <a:lnR w="9525" cap="flat" cmpd="sng">
                      <a:solidFill>
                        <a:srgbClr val="666666"/>
                      </a:solidFill>
                      <a:prstDash val="solid"/>
                      <a:round/>
                      <a:headEnd type="none" w="sm" len="sm"/>
                      <a:tailEnd type="none" w="sm" len="sm"/>
                    </a:lnR>
                    <a:lnT w="9525" cap="flat" cmpd="sng">
                      <a:solidFill>
                        <a:srgbClr val="666666"/>
                      </a:solidFill>
                      <a:prstDash val="solid"/>
                      <a:round/>
                      <a:headEnd type="none" w="sm" len="sm"/>
                      <a:tailEnd type="none" w="sm" len="sm"/>
                    </a:lnT>
                    <a:lnB w="9525" cap="flat" cmpd="sng">
                      <a:solidFill>
                        <a:srgbClr val="666666"/>
                      </a:solidFill>
                      <a:prstDash val="solid"/>
                      <a:round/>
                      <a:headEnd type="none" w="sm" len="sm"/>
                      <a:tailEnd type="none" w="sm" len="sm"/>
                    </a:lnB>
                  </a:tcPr>
                </a:tc>
                <a:tc>
                  <a:txBody>
                    <a:bodyPr/>
                    <a:lstStyle/>
                    <a:p>
                      <a:pPr marL="0" lvl="0" indent="0" algn="l" rtl="0">
                        <a:lnSpc>
                          <a:spcPct val="115000"/>
                        </a:lnSpc>
                        <a:spcBef>
                          <a:spcPts val="1200"/>
                        </a:spcBef>
                        <a:spcAft>
                          <a:spcPts val="1200"/>
                        </a:spcAft>
                        <a:buNone/>
                      </a:pPr>
                      <a:r>
                        <a:rPr lang="en" sz="1100"/>
                        <a:t>₹17,715 - ₹23,031</a:t>
                      </a:r>
                      <a:endParaRPr sz="1100"/>
                    </a:p>
                  </a:txBody>
                  <a:tcPr marL="91425" marR="91425" marT="73150" marB="73150">
                    <a:lnL w="9525" cap="flat" cmpd="sng">
                      <a:solidFill>
                        <a:srgbClr val="666666"/>
                      </a:solidFill>
                      <a:prstDash val="solid"/>
                      <a:round/>
                      <a:headEnd type="none" w="sm" len="sm"/>
                      <a:tailEnd type="none" w="sm" len="sm"/>
                    </a:lnL>
                    <a:lnR w="9525" cap="flat" cmpd="sng">
                      <a:solidFill>
                        <a:srgbClr val="666666"/>
                      </a:solidFill>
                      <a:prstDash val="solid"/>
                      <a:round/>
                      <a:headEnd type="none" w="sm" len="sm"/>
                      <a:tailEnd type="none" w="sm" len="sm"/>
                    </a:lnR>
                    <a:lnT w="9525" cap="flat" cmpd="sng">
                      <a:solidFill>
                        <a:srgbClr val="666666"/>
                      </a:solidFill>
                      <a:prstDash val="solid"/>
                      <a:round/>
                      <a:headEnd type="none" w="sm" len="sm"/>
                      <a:tailEnd type="none" w="sm" len="sm"/>
                    </a:lnT>
                    <a:lnB w="9525" cap="flat" cmpd="sng">
                      <a:solidFill>
                        <a:srgbClr val="666666"/>
                      </a:solidFill>
                      <a:prstDash val="solid"/>
                      <a:round/>
                      <a:headEnd type="none" w="sm" len="sm"/>
                      <a:tailEnd type="none" w="sm" len="sm"/>
                    </a:lnB>
                  </a:tcPr>
                </a:tc>
                <a:tc>
                  <a:txBody>
                    <a:bodyPr/>
                    <a:lstStyle/>
                    <a:p>
                      <a:pPr marL="0" lvl="0" indent="0" algn="l" rtl="0">
                        <a:lnSpc>
                          <a:spcPct val="115000"/>
                        </a:lnSpc>
                        <a:spcBef>
                          <a:spcPts val="1200"/>
                        </a:spcBef>
                        <a:spcAft>
                          <a:spcPts val="1200"/>
                        </a:spcAft>
                        <a:buNone/>
                      </a:pPr>
                      <a:r>
                        <a:rPr lang="en" sz="1100"/>
                        <a:t>$2,214.375 - $2,878.875</a:t>
                      </a:r>
                      <a:endParaRPr sz="1100"/>
                    </a:p>
                  </a:txBody>
                  <a:tcPr marL="91425" marR="91425" marT="73150" marB="73150">
                    <a:lnL w="9525" cap="flat" cmpd="sng">
                      <a:solidFill>
                        <a:srgbClr val="666666"/>
                      </a:solidFill>
                      <a:prstDash val="solid"/>
                      <a:round/>
                      <a:headEnd type="none" w="sm" len="sm"/>
                      <a:tailEnd type="none" w="sm" len="sm"/>
                    </a:lnL>
                    <a:lnR w="9525" cap="flat" cmpd="sng">
                      <a:solidFill>
                        <a:srgbClr val="666666"/>
                      </a:solidFill>
                      <a:prstDash val="solid"/>
                      <a:round/>
                      <a:headEnd type="none" w="sm" len="sm"/>
                      <a:tailEnd type="none" w="sm" len="sm"/>
                    </a:lnR>
                    <a:lnT w="9525" cap="flat" cmpd="sng">
                      <a:solidFill>
                        <a:srgbClr val="666666"/>
                      </a:solidFill>
                      <a:prstDash val="solid"/>
                      <a:round/>
                      <a:headEnd type="none" w="sm" len="sm"/>
                      <a:tailEnd type="none" w="sm" len="sm"/>
                    </a:lnT>
                    <a:lnB w="9525" cap="flat" cmpd="sng">
                      <a:solidFill>
                        <a:srgbClr val="666666"/>
                      </a:solidFill>
                      <a:prstDash val="solid"/>
                      <a:round/>
                      <a:headEnd type="none" w="sm" len="sm"/>
                      <a:tailEnd type="none" w="sm" len="sm"/>
                    </a:lnB>
                  </a:tcPr>
                </a:tc>
                <a:extLst>
                  <a:ext uri="{0D108BD9-81ED-4DB2-BD59-A6C34878D82A}">
                    <a16:rowId xmlns:a16="http://schemas.microsoft.com/office/drawing/2014/main" val="10006"/>
                  </a:ext>
                </a:extLst>
              </a:tr>
              <a:tr h="0">
                <a:tc>
                  <a:txBody>
                    <a:bodyPr/>
                    <a:lstStyle/>
                    <a:p>
                      <a:pPr marL="0" lvl="0" indent="0" algn="l" rtl="0">
                        <a:lnSpc>
                          <a:spcPct val="115000"/>
                        </a:lnSpc>
                        <a:spcBef>
                          <a:spcPts val="1200"/>
                        </a:spcBef>
                        <a:spcAft>
                          <a:spcPts val="1200"/>
                        </a:spcAft>
                        <a:buNone/>
                      </a:pPr>
                      <a:r>
                        <a:rPr lang="en" sz="1100"/>
                        <a:t>17</a:t>
                      </a:r>
                      <a:endParaRPr sz="1100"/>
                    </a:p>
                  </a:txBody>
                  <a:tcPr marL="91425" marR="91425" marT="73150" marB="73150">
                    <a:lnL w="9525" cap="flat" cmpd="sng">
                      <a:solidFill>
                        <a:srgbClr val="666666"/>
                      </a:solidFill>
                      <a:prstDash val="solid"/>
                      <a:round/>
                      <a:headEnd type="none" w="sm" len="sm"/>
                      <a:tailEnd type="none" w="sm" len="sm"/>
                    </a:lnL>
                    <a:lnR w="9525" cap="flat" cmpd="sng">
                      <a:solidFill>
                        <a:srgbClr val="666666"/>
                      </a:solidFill>
                      <a:prstDash val="solid"/>
                      <a:round/>
                      <a:headEnd type="none" w="sm" len="sm"/>
                      <a:tailEnd type="none" w="sm" len="sm"/>
                    </a:lnR>
                    <a:lnT w="9525" cap="flat" cmpd="sng">
                      <a:solidFill>
                        <a:srgbClr val="666666"/>
                      </a:solidFill>
                      <a:prstDash val="solid"/>
                      <a:round/>
                      <a:headEnd type="none" w="sm" len="sm"/>
                      <a:tailEnd type="none" w="sm" len="sm"/>
                    </a:lnT>
                    <a:lnB w="9525" cap="flat" cmpd="sng">
                      <a:solidFill>
                        <a:srgbClr val="666666"/>
                      </a:solidFill>
                      <a:prstDash val="solid"/>
                      <a:round/>
                      <a:headEnd type="none" w="sm" len="sm"/>
                      <a:tailEnd type="none" w="sm" len="sm"/>
                    </a:lnB>
                  </a:tcPr>
                </a:tc>
                <a:tc>
                  <a:txBody>
                    <a:bodyPr/>
                    <a:lstStyle/>
                    <a:p>
                      <a:pPr marL="0" lvl="0" indent="0" algn="l" rtl="0">
                        <a:lnSpc>
                          <a:spcPct val="115000"/>
                        </a:lnSpc>
                        <a:spcBef>
                          <a:spcPts val="1200"/>
                        </a:spcBef>
                        <a:spcAft>
                          <a:spcPts val="1200"/>
                        </a:spcAft>
                        <a:buNone/>
                      </a:pPr>
                      <a:r>
                        <a:rPr lang="en" sz="1100"/>
                        <a:t>₹19,486 - ₹25,334</a:t>
                      </a:r>
                      <a:endParaRPr sz="1100"/>
                    </a:p>
                  </a:txBody>
                  <a:tcPr marL="91425" marR="91425" marT="73150" marB="73150">
                    <a:lnL w="9525" cap="flat" cmpd="sng">
                      <a:solidFill>
                        <a:srgbClr val="666666"/>
                      </a:solidFill>
                      <a:prstDash val="solid"/>
                      <a:round/>
                      <a:headEnd type="none" w="sm" len="sm"/>
                      <a:tailEnd type="none" w="sm" len="sm"/>
                    </a:lnL>
                    <a:lnR w="9525" cap="flat" cmpd="sng">
                      <a:solidFill>
                        <a:srgbClr val="666666"/>
                      </a:solidFill>
                      <a:prstDash val="solid"/>
                      <a:round/>
                      <a:headEnd type="none" w="sm" len="sm"/>
                      <a:tailEnd type="none" w="sm" len="sm"/>
                    </a:lnR>
                    <a:lnT w="9525" cap="flat" cmpd="sng">
                      <a:solidFill>
                        <a:srgbClr val="666666"/>
                      </a:solidFill>
                      <a:prstDash val="solid"/>
                      <a:round/>
                      <a:headEnd type="none" w="sm" len="sm"/>
                      <a:tailEnd type="none" w="sm" len="sm"/>
                    </a:lnT>
                    <a:lnB w="9525" cap="flat" cmpd="sng">
                      <a:solidFill>
                        <a:srgbClr val="666666"/>
                      </a:solidFill>
                      <a:prstDash val="solid"/>
                      <a:round/>
                      <a:headEnd type="none" w="sm" len="sm"/>
                      <a:tailEnd type="none" w="sm" len="sm"/>
                    </a:lnB>
                  </a:tcPr>
                </a:tc>
                <a:tc>
                  <a:txBody>
                    <a:bodyPr/>
                    <a:lstStyle/>
                    <a:p>
                      <a:pPr marL="0" lvl="0" indent="0" algn="l" rtl="0">
                        <a:lnSpc>
                          <a:spcPct val="115000"/>
                        </a:lnSpc>
                        <a:spcBef>
                          <a:spcPts val="1200"/>
                        </a:spcBef>
                        <a:spcAft>
                          <a:spcPts val="1200"/>
                        </a:spcAft>
                        <a:buNone/>
                      </a:pPr>
                      <a:r>
                        <a:rPr lang="en" sz="1100"/>
                        <a:t>$2,435.75 - $3,166.75</a:t>
                      </a:r>
                      <a:endParaRPr sz="1100"/>
                    </a:p>
                  </a:txBody>
                  <a:tcPr marL="91425" marR="91425" marT="73150" marB="73150">
                    <a:lnL w="9525" cap="flat" cmpd="sng">
                      <a:solidFill>
                        <a:srgbClr val="666666"/>
                      </a:solidFill>
                      <a:prstDash val="solid"/>
                      <a:round/>
                      <a:headEnd type="none" w="sm" len="sm"/>
                      <a:tailEnd type="none" w="sm" len="sm"/>
                    </a:lnL>
                    <a:lnR w="9525" cap="flat" cmpd="sng">
                      <a:solidFill>
                        <a:srgbClr val="666666"/>
                      </a:solidFill>
                      <a:prstDash val="solid"/>
                      <a:round/>
                      <a:headEnd type="none" w="sm" len="sm"/>
                      <a:tailEnd type="none" w="sm" len="sm"/>
                    </a:lnR>
                    <a:lnT w="9525" cap="flat" cmpd="sng">
                      <a:solidFill>
                        <a:srgbClr val="666666"/>
                      </a:solidFill>
                      <a:prstDash val="solid"/>
                      <a:round/>
                      <a:headEnd type="none" w="sm" len="sm"/>
                      <a:tailEnd type="none" w="sm" len="sm"/>
                    </a:lnT>
                    <a:lnB w="9525" cap="flat" cmpd="sng">
                      <a:solidFill>
                        <a:srgbClr val="666666"/>
                      </a:solidFill>
                      <a:prstDash val="solid"/>
                      <a:round/>
                      <a:headEnd type="none" w="sm" len="sm"/>
                      <a:tailEnd type="none" w="sm" len="sm"/>
                    </a:lnB>
                  </a:tcPr>
                </a:tc>
                <a:extLst>
                  <a:ext uri="{0D108BD9-81ED-4DB2-BD59-A6C34878D82A}">
                    <a16:rowId xmlns:a16="http://schemas.microsoft.com/office/drawing/2014/main" val="10007"/>
                  </a:ext>
                </a:extLst>
              </a:tr>
              <a:tr h="0">
                <a:tc>
                  <a:txBody>
                    <a:bodyPr/>
                    <a:lstStyle/>
                    <a:p>
                      <a:pPr marL="0" lvl="0" indent="0" algn="l" rtl="0">
                        <a:lnSpc>
                          <a:spcPct val="115000"/>
                        </a:lnSpc>
                        <a:spcBef>
                          <a:spcPts val="1200"/>
                        </a:spcBef>
                        <a:spcAft>
                          <a:spcPts val="1200"/>
                        </a:spcAft>
                        <a:buNone/>
                      </a:pPr>
                      <a:r>
                        <a:rPr lang="en" sz="1100"/>
                        <a:t>18</a:t>
                      </a:r>
                      <a:endParaRPr sz="1100"/>
                    </a:p>
                  </a:txBody>
                  <a:tcPr marL="91425" marR="91425" marT="73150" marB="73150">
                    <a:lnL w="9525" cap="flat" cmpd="sng">
                      <a:solidFill>
                        <a:srgbClr val="666666"/>
                      </a:solidFill>
                      <a:prstDash val="solid"/>
                      <a:round/>
                      <a:headEnd type="none" w="sm" len="sm"/>
                      <a:tailEnd type="none" w="sm" len="sm"/>
                    </a:lnL>
                    <a:lnR w="9525" cap="flat" cmpd="sng">
                      <a:solidFill>
                        <a:srgbClr val="666666"/>
                      </a:solidFill>
                      <a:prstDash val="solid"/>
                      <a:round/>
                      <a:headEnd type="none" w="sm" len="sm"/>
                      <a:tailEnd type="none" w="sm" len="sm"/>
                    </a:lnR>
                    <a:lnT w="9525" cap="flat" cmpd="sng">
                      <a:solidFill>
                        <a:srgbClr val="666666"/>
                      </a:solidFill>
                      <a:prstDash val="solid"/>
                      <a:round/>
                      <a:headEnd type="none" w="sm" len="sm"/>
                      <a:tailEnd type="none" w="sm" len="sm"/>
                    </a:lnT>
                    <a:lnB w="9525" cap="flat" cmpd="sng">
                      <a:solidFill>
                        <a:srgbClr val="666666"/>
                      </a:solidFill>
                      <a:prstDash val="solid"/>
                      <a:round/>
                      <a:headEnd type="none" w="sm" len="sm"/>
                      <a:tailEnd type="none" w="sm" len="sm"/>
                    </a:lnB>
                  </a:tcPr>
                </a:tc>
                <a:tc>
                  <a:txBody>
                    <a:bodyPr/>
                    <a:lstStyle/>
                    <a:p>
                      <a:pPr marL="0" lvl="0" indent="0" algn="l" rtl="0">
                        <a:lnSpc>
                          <a:spcPct val="115000"/>
                        </a:lnSpc>
                        <a:spcBef>
                          <a:spcPts val="1200"/>
                        </a:spcBef>
                        <a:spcAft>
                          <a:spcPts val="1200"/>
                        </a:spcAft>
                        <a:buNone/>
                      </a:pPr>
                      <a:r>
                        <a:rPr lang="en" sz="1100"/>
                        <a:t>₹21,435 - ₹27,867</a:t>
                      </a:r>
                      <a:endParaRPr sz="1100"/>
                    </a:p>
                  </a:txBody>
                  <a:tcPr marL="91425" marR="91425" marT="73150" marB="73150">
                    <a:lnL w="9525" cap="flat" cmpd="sng">
                      <a:solidFill>
                        <a:srgbClr val="666666"/>
                      </a:solidFill>
                      <a:prstDash val="solid"/>
                      <a:round/>
                      <a:headEnd type="none" w="sm" len="sm"/>
                      <a:tailEnd type="none" w="sm" len="sm"/>
                    </a:lnL>
                    <a:lnR w="9525" cap="flat" cmpd="sng">
                      <a:solidFill>
                        <a:srgbClr val="666666"/>
                      </a:solidFill>
                      <a:prstDash val="solid"/>
                      <a:round/>
                      <a:headEnd type="none" w="sm" len="sm"/>
                      <a:tailEnd type="none" w="sm" len="sm"/>
                    </a:lnR>
                    <a:lnT w="9525" cap="flat" cmpd="sng">
                      <a:solidFill>
                        <a:srgbClr val="666666"/>
                      </a:solidFill>
                      <a:prstDash val="solid"/>
                      <a:round/>
                      <a:headEnd type="none" w="sm" len="sm"/>
                      <a:tailEnd type="none" w="sm" len="sm"/>
                    </a:lnT>
                    <a:lnB w="9525" cap="flat" cmpd="sng">
                      <a:solidFill>
                        <a:srgbClr val="666666"/>
                      </a:solidFill>
                      <a:prstDash val="solid"/>
                      <a:round/>
                      <a:headEnd type="none" w="sm" len="sm"/>
                      <a:tailEnd type="none" w="sm" len="sm"/>
                    </a:lnB>
                  </a:tcPr>
                </a:tc>
                <a:tc>
                  <a:txBody>
                    <a:bodyPr/>
                    <a:lstStyle/>
                    <a:p>
                      <a:pPr marL="0" lvl="0" indent="0" algn="l" rtl="0">
                        <a:lnSpc>
                          <a:spcPct val="115000"/>
                        </a:lnSpc>
                        <a:spcBef>
                          <a:spcPts val="1200"/>
                        </a:spcBef>
                        <a:spcAft>
                          <a:spcPts val="1200"/>
                        </a:spcAft>
                        <a:buNone/>
                      </a:pPr>
                      <a:r>
                        <a:rPr lang="en" sz="1100"/>
                        <a:t>$2,679.375 - $3,483.375</a:t>
                      </a:r>
                      <a:endParaRPr sz="1100"/>
                    </a:p>
                  </a:txBody>
                  <a:tcPr marL="91425" marR="91425" marT="73150" marB="73150">
                    <a:lnL w="9525" cap="flat" cmpd="sng">
                      <a:solidFill>
                        <a:srgbClr val="666666"/>
                      </a:solidFill>
                      <a:prstDash val="solid"/>
                      <a:round/>
                      <a:headEnd type="none" w="sm" len="sm"/>
                      <a:tailEnd type="none" w="sm" len="sm"/>
                    </a:lnL>
                    <a:lnR w="9525" cap="flat" cmpd="sng">
                      <a:solidFill>
                        <a:srgbClr val="666666"/>
                      </a:solidFill>
                      <a:prstDash val="solid"/>
                      <a:round/>
                      <a:headEnd type="none" w="sm" len="sm"/>
                      <a:tailEnd type="none" w="sm" len="sm"/>
                    </a:lnR>
                    <a:lnT w="9525" cap="flat" cmpd="sng">
                      <a:solidFill>
                        <a:srgbClr val="666666"/>
                      </a:solidFill>
                      <a:prstDash val="solid"/>
                      <a:round/>
                      <a:headEnd type="none" w="sm" len="sm"/>
                      <a:tailEnd type="none" w="sm" len="sm"/>
                    </a:lnT>
                    <a:lnB w="9525" cap="flat" cmpd="sng">
                      <a:solidFill>
                        <a:srgbClr val="666666"/>
                      </a:solidFill>
                      <a:prstDash val="solid"/>
                      <a:round/>
                      <a:headEnd type="none" w="sm" len="sm"/>
                      <a:tailEnd type="none" w="sm" len="sm"/>
                    </a:lnB>
                  </a:tcPr>
                </a:tc>
                <a:extLst>
                  <a:ext uri="{0D108BD9-81ED-4DB2-BD59-A6C34878D82A}">
                    <a16:rowId xmlns:a16="http://schemas.microsoft.com/office/drawing/2014/main" val="10008"/>
                  </a:ext>
                </a:extLst>
              </a:tr>
              <a:tr h="0">
                <a:tc>
                  <a:txBody>
                    <a:bodyPr/>
                    <a:lstStyle/>
                    <a:p>
                      <a:pPr marL="0" lvl="0" indent="0" algn="l" rtl="0">
                        <a:lnSpc>
                          <a:spcPct val="115000"/>
                        </a:lnSpc>
                        <a:spcBef>
                          <a:spcPts val="1200"/>
                        </a:spcBef>
                        <a:spcAft>
                          <a:spcPts val="1200"/>
                        </a:spcAft>
                        <a:buNone/>
                      </a:pPr>
                      <a:r>
                        <a:rPr lang="en" sz="1100"/>
                        <a:t>19</a:t>
                      </a:r>
                      <a:endParaRPr sz="1100"/>
                    </a:p>
                  </a:txBody>
                  <a:tcPr marL="91425" marR="91425" marT="73150" marB="73150">
                    <a:lnL w="9525" cap="flat" cmpd="sng">
                      <a:solidFill>
                        <a:srgbClr val="666666"/>
                      </a:solidFill>
                      <a:prstDash val="solid"/>
                      <a:round/>
                      <a:headEnd type="none" w="sm" len="sm"/>
                      <a:tailEnd type="none" w="sm" len="sm"/>
                    </a:lnL>
                    <a:lnR w="9525" cap="flat" cmpd="sng">
                      <a:solidFill>
                        <a:srgbClr val="666666"/>
                      </a:solidFill>
                      <a:prstDash val="solid"/>
                      <a:round/>
                      <a:headEnd type="none" w="sm" len="sm"/>
                      <a:tailEnd type="none" w="sm" len="sm"/>
                    </a:lnR>
                    <a:lnT w="9525" cap="flat" cmpd="sng">
                      <a:solidFill>
                        <a:srgbClr val="666666"/>
                      </a:solidFill>
                      <a:prstDash val="solid"/>
                      <a:round/>
                      <a:headEnd type="none" w="sm" len="sm"/>
                      <a:tailEnd type="none" w="sm" len="sm"/>
                    </a:lnT>
                    <a:lnB w="9525" cap="flat" cmpd="sng">
                      <a:solidFill>
                        <a:srgbClr val="666666"/>
                      </a:solidFill>
                      <a:prstDash val="solid"/>
                      <a:round/>
                      <a:headEnd type="none" w="sm" len="sm"/>
                      <a:tailEnd type="none" w="sm" len="sm"/>
                    </a:lnB>
                  </a:tcPr>
                </a:tc>
                <a:tc>
                  <a:txBody>
                    <a:bodyPr/>
                    <a:lstStyle/>
                    <a:p>
                      <a:pPr marL="0" lvl="0" indent="0" algn="l" rtl="0">
                        <a:lnSpc>
                          <a:spcPct val="115000"/>
                        </a:lnSpc>
                        <a:spcBef>
                          <a:spcPts val="1200"/>
                        </a:spcBef>
                        <a:spcAft>
                          <a:spcPts val="1200"/>
                        </a:spcAft>
                        <a:buNone/>
                      </a:pPr>
                      <a:r>
                        <a:rPr lang="en" sz="1100"/>
                        <a:t>₹23,578 - ₹30,654</a:t>
                      </a:r>
                      <a:endParaRPr sz="1100"/>
                    </a:p>
                  </a:txBody>
                  <a:tcPr marL="91425" marR="91425" marT="73150" marB="73150">
                    <a:lnL w="9525" cap="flat" cmpd="sng">
                      <a:solidFill>
                        <a:srgbClr val="666666"/>
                      </a:solidFill>
                      <a:prstDash val="solid"/>
                      <a:round/>
                      <a:headEnd type="none" w="sm" len="sm"/>
                      <a:tailEnd type="none" w="sm" len="sm"/>
                    </a:lnL>
                    <a:lnR w="9525" cap="flat" cmpd="sng">
                      <a:solidFill>
                        <a:srgbClr val="666666"/>
                      </a:solidFill>
                      <a:prstDash val="solid"/>
                      <a:round/>
                      <a:headEnd type="none" w="sm" len="sm"/>
                      <a:tailEnd type="none" w="sm" len="sm"/>
                    </a:lnR>
                    <a:lnT w="9525" cap="flat" cmpd="sng">
                      <a:solidFill>
                        <a:srgbClr val="666666"/>
                      </a:solidFill>
                      <a:prstDash val="solid"/>
                      <a:round/>
                      <a:headEnd type="none" w="sm" len="sm"/>
                      <a:tailEnd type="none" w="sm" len="sm"/>
                    </a:lnT>
                    <a:lnB w="9525" cap="flat" cmpd="sng">
                      <a:solidFill>
                        <a:srgbClr val="666666"/>
                      </a:solidFill>
                      <a:prstDash val="solid"/>
                      <a:round/>
                      <a:headEnd type="none" w="sm" len="sm"/>
                      <a:tailEnd type="none" w="sm" len="sm"/>
                    </a:lnB>
                  </a:tcPr>
                </a:tc>
                <a:tc>
                  <a:txBody>
                    <a:bodyPr/>
                    <a:lstStyle/>
                    <a:p>
                      <a:pPr marL="0" lvl="0" indent="0" algn="l" rtl="0">
                        <a:lnSpc>
                          <a:spcPct val="115000"/>
                        </a:lnSpc>
                        <a:spcBef>
                          <a:spcPts val="1200"/>
                        </a:spcBef>
                        <a:spcAft>
                          <a:spcPts val="1200"/>
                        </a:spcAft>
                        <a:buNone/>
                      </a:pPr>
                      <a:r>
                        <a:rPr lang="en" sz="1100"/>
                        <a:t>$2,947.25 - $3,831.75</a:t>
                      </a:r>
                      <a:endParaRPr sz="1100"/>
                    </a:p>
                  </a:txBody>
                  <a:tcPr marL="91425" marR="91425" marT="73150" marB="73150">
                    <a:lnL w="9525" cap="flat" cmpd="sng">
                      <a:solidFill>
                        <a:srgbClr val="666666"/>
                      </a:solidFill>
                      <a:prstDash val="solid"/>
                      <a:round/>
                      <a:headEnd type="none" w="sm" len="sm"/>
                      <a:tailEnd type="none" w="sm" len="sm"/>
                    </a:lnL>
                    <a:lnR w="9525" cap="flat" cmpd="sng">
                      <a:solidFill>
                        <a:srgbClr val="666666"/>
                      </a:solidFill>
                      <a:prstDash val="solid"/>
                      <a:round/>
                      <a:headEnd type="none" w="sm" len="sm"/>
                      <a:tailEnd type="none" w="sm" len="sm"/>
                    </a:lnR>
                    <a:lnT w="9525" cap="flat" cmpd="sng">
                      <a:solidFill>
                        <a:srgbClr val="666666"/>
                      </a:solidFill>
                      <a:prstDash val="solid"/>
                      <a:round/>
                      <a:headEnd type="none" w="sm" len="sm"/>
                      <a:tailEnd type="none" w="sm" len="sm"/>
                    </a:lnT>
                    <a:lnB w="9525" cap="flat" cmpd="sng">
                      <a:solidFill>
                        <a:srgbClr val="666666"/>
                      </a:solidFill>
                      <a:prstDash val="solid"/>
                      <a:round/>
                      <a:headEnd type="none" w="sm" len="sm"/>
                      <a:tailEnd type="none" w="sm" len="sm"/>
                    </a:lnB>
                  </a:tcPr>
                </a:tc>
                <a:extLst>
                  <a:ext uri="{0D108BD9-81ED-4DB2-BD59-A6C34878D82A}">
                    <a16:rowId xmlns:a16="http://schemas.microsoft.com/office/drawing/2014/main" val="10009"/>
                  </a:ext>
                </a:extLst>
              </a:tr>
              <a:tr h="0">
                <a:tc>
                  <a:txBody>
                    <a:bodyPr/>
                    <a:lstStyle/>
                    <a:p>
                      <a:pPr marL="0" lvl="0" indent="0" algn="l" rtl="0">
                        <a:lnSpc>
                          <a:spcPct val="115000"/>
                        </a:lnSpc>
                        <a:spcBef>
                          <a:spcPts val="1200"/>
                        </a:spcBef>
                        <a:spcAft>
                          <a:spcPts val="1200"/>
                        </a:spcAft>
                        <a:buNone/>
                      </a:pPr>
                      <a:r>
                        <a:rPr lang="en" sz="1100"/>
                        <a:t>20</a:t>
                      </a:r>
                      <a:endParaRPr sz="1100"/>
                    </a:p>
                  </a:txBody>
                  <a:tcPr marL="91425" marR="91425" marT="73150" marB="73150">
                    <a:lnL w="9525" cap="flat" cmpd="sng">
                      <a:solidFill>
                        <a:srgbClr val="666666"/>
                      </a:solidFill>
                      <a:prstDash val="solid"/>
                      <a:round/>
                      <a:headEnd type="none" w="sm" len="sm"/>
                      <a:tailEnd type="none" w="sm" len="sm"/>
                    </a:lnL>
                    <a:lnR w="9525" cap="flat" cmpd="sng">
                      <a:solidFill>
                        <a:srgbClr val="666666"/>
                      </a:solidFill>
                      <a:prstDash val="solid"/>
                      <a:round/>
                      <a:headEnd type="none" w="sm" len="sm"/>
                      <a:tailEnd type="none" w="sm" len="sm"/>
                    </a:lnR>
                    <a:lnT w="9525" cap="flat" cmpd="sng">
                      <a:solidFill>
                        <a:srgbClr val="666666"/>
                      </a:solidFill>
                      <a:prstDash val="solid"/>
                      <a:round/>
                      <a:headEnd type="none" w="sm" len="sm"/>
                      <a:tailEnd type="none" w="sm" len="sm"/>
                    </a:lnT>
                    <a:lnB w="9525" cap="flat" cmpd="sng">
                      <a:solidFill>
                        <a:srgbClr val="666666"/>
                      </a:solidFill>
                      <a:prstDash val="solid"/>
                      <a:round/>
                      <a:headEnd type="none" w="sm" len="sm"/>
                      <a:tailEnd type="none" w="sm" len="sm"/>
                    </a:lnB>
                  </a:tcPr>
                </a:tc>
                <a:tc>
                  <a:txBody>
                    <a:bodyPr/>
                    <a:lstStyle/>
                    <a:p>
                      <a:pPr marL="0" lvl="0" indent="0" algn="l" rtl="0">
                        <a:lnSpc>
                          <a:spcPct val="115000"/>
                        </a:lnSpc>
                        <a:spcBef>
                          <a:spcPts val="1200"/>
                        </a:spcBef>
                        <a:spcAft>
                          <a:spcPts val="1200"/>
                        </a:spcAft>
                        <a:buNone/>
                      </a:pPr>
                      <a:r>
                        <a:rPr lang="en" sz="1100"/>
                        <a:t>₹25,936 - ₹33,719</a:t>
                      </a:r>
                      <a:endParaRPr sz="1100"/>
                    </a:p>
                  </a:txBody>
                  <a:tcPr marL="91425" marR="91425" marT="73150" marB="73150">
                    <a:lnL w="9525" cap="flat" cmpd="sng">
                      <a:solidFill>
                        <a:srgbClr val="666666"/>
                      </a:solidFill>
                      <a:prstDash val="solid"/>
                      <a:round/>
                      <a:headEnd type="none" w="sm" len="sm"/>
                      <a:tailEnd type="none" w="sm" len="sm"/>
                    </a:lnL>
                    <a:lnR w="9525" cap="flat" cmpd="sng">
                      <a:solidFill>
                        <a:srgbClr val="666666"/>
                      </a:solidFill>
                      <a:prstDash val="solid"/>
                      <a:round/>
                      <a:headEnd type="none" w="sm" len="sm"/>
                      <a:tailEnd type="none" w="sm" len="sm"/>
                    </a:lnR>
                    <a:lnT w="9525" cap="flat" cmpd="sng">
                      <a:solidFill>
                        <a:srgbClr val="666666"/>
                      </a:solidFill>
                      <a:prstDash val="solid"/>
                      <a:round/>
                      <a:headEnd type="none" w="sm" len="sm"/>
                      <a:tailEnd type="none" w="sm" len="sm"/>
                    </a:lnT>
                    <a:lnB w="9525" cap="flat" cmpd="sng">
                      <a:solidFill>
                        <a:srgbClr val="666666"/>
                      </a:solidFill>
                      <a:prstDash val="solid"/>
                      <a:round/>
                      <a:headEnd type="none" w="sm" len="sm"/>
                      <a:tailEnd type="none" w="sm" len="sm"/>
                    </a:lnB>
                  </a:tcPr>
                </a:tc>
                <a:tc>
                  <a:txBody>
                    <a:bodyPr/>
                    <a:lstStyle/>
                    <a:p>
                      <a:pPr marL="0" lvl="0" indent="0" algn="l" rtl="0">
                        <a:lnSpc>
                          <a:spcPct val="115000"/>
                        </a:lnSpc>
                        <a:spcBef>
                          <a:spcPts val="1200"/>
                        </a:spcBef>
                        <a:spcAft>
                          <a:spcPts val="1200"/>
                        </a:spcAft>
                        <a:buNone/>
                      </a:pPr>
                      <a:r>
                        <a:rPr lang="en" sz="1100"/>
                        <a:t>$3,242 - $4,214.875</a:t>
                      </a:r>
                      <a:endParaRPr sz="1100"/>
                    </a:p>
                  </a:txBody>
                  <a:tcPr marL="91425" marR="91425" marT="73150" marB="73150">
                    <a:lnL w="9525" cap="flat" cmpd="sng">
                      <a:solidFill>
                        <a:srgbClr val="666666"/>
                      </a:solidFill>
                      <a:prstDash val="solid"/>
                      <a:round/>
                      <a:headEnd type="none" w="sm" len="sm"/>
                      <a:tailEnd type="none" w="sm" len="sm"/>
                    </a:lnL>
                    <a:lnR w="9525" cap="flat" cmpd="sng">
                      <a:solidFill>
                        <a:srgbClr val="666666"/>
                      </a:solidFill>
                      <a:prstDash val="solid"/>
                      <a:round/>
                      <a:headEnd type="none" w="sm" len="sm"/>
                      <a:tailEnd type="none" w="sm" len="sm"/>
                    </a:lnR>
                    <a:lnT w="9525" cap="flat" cmpd="sng">
                      <a:solidFill>
                        <a:srgbClr val="666666"/>
                      </a:solidFill>
                      <a:prstDash val="solid"/>
                      <a:round/>
                      <a:headEnd type="none" w="sm" len="sm"/>
                      <a:tailEnd type="none" w="sm" len="sm"/>
                    </a:lnT>
                    <a:lnB w="9525" cap="flat" cmpd="sng">
                      <a:solidFill>
                        <a:srgbClr val="666666"/>
                      </a:solidFill>
                      <a:prstDash val="solid"/>
                      <a:round/>
                      <a:headEnd type="none" w="sm" len="sm"/>
                      <a:tailEnd type="none" w="sm" len="sm"/>
                    </a:lnB>
                  </a:tcPr>
                </a:tc>
                <a:extLst>
                  <a:ext uri="{0D108BD9-81ED-4DB2-BD59-A6C34878D82A}">
                    <a16:rowId xmlns:a16="http://schemas.microsoft.com/office/drawing/2014/main" val="10010"/>
                  </a:ext>
                </a:extLst>
              </a:tr>
            </a:tbl>
          </a:graphicData>
        </a:graphic>
      </p:graphicFrame>
      <p:sp>
        <p:nvSpPr>
          <p:cNvPr id="964" name="Google Shape;964;p104"/>
          <p:cNvSpPr txBox="1"/>
          <p:nvPr/>
        </p:nvSpPr>
        <p:spPr>
          <a:xfrm>
            <a:off x="1371600" y="4861407"/>
            <a:ext cx="6400800" cy="184800"/>
          </a:xfrm>
          <a:prstGeom prst="rect">
            <a:avLst/>
          </a:prstGeom>
          <a:noFill/>
          <a:ln>
            <a:noFill/>
          </a:ln>
        </p:spPr>
        <p:txBody>
          <a:bodyPr spcFirstLastPara="1" wrap="square" lIns="0" tIns="0" rIns="0" bIns="0" anchor="t" anchorCtr="0">
            <a:spAutoFit/>
          </a:bodyPr>
          <a:lstStyle/>
          <a:p>
            <a:pPr marL="0" lvl="0" indent="0" algn="just" rtl="0">
              <a:lnSpc>
                <a:spcPct val="150000"/>
              </a:lnSpc>
              <a:spcBef>
                <a:spcPts val="0"/>
              </a:spcBef>
              <a:spcAft>
                <a:spcPts val="250"/>
              </a:spcAft>
              <a:buNone/>
            </a:pPr>
            <a:r>
              <a:rPr lang="en" sz="1200" i="1" dirty="0">
                <a:solidFill>
                  <a:schemeClr val="dk1"/>
                </a:solidFill>
              </a:rPr>
              <a:t>Annual production from </a:t>
            </a:r>
            <a:r>
              <a:rPr lang="en" sz="1200" b="1" i="1" dirty="0">
                <a:solidFill>
                  <a:schemeClr val="dk1"/>
                </a:solidFill>
              </a:rPr>
              <a:t>11th to 20th year</a:t>
            </a:r>
            <a:endParaRPr sz="1200" b="1" i="1" dirty="0">
              <a:solidFill>
                <a:schemeClr val="dk1"/>
              </a:solidFill>
            </a:endParaRP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Shape 968"/>
        <p:cNvGrpSpPr/>
        <p:nvPr/>
      </p:nvGrpSpPr>
      <p:grpSpPr>
        <a:xfrm>
          <a:off x="0" y="0"/>
          <a:ext cx="0" cy="0"/>
          <a:chOff x="0" y="0"/>
          <a:chExt cx="0" cy="0"/>
        </a:xfrm>
      </p:grpSpPr>
      <p:sp>
        <p:nvSpPr>
          <p:cNvPr id="969" name="Google Shape;969;p105"/>
          <p:cNvSpPr txBox="1"/>
          <p:nvPr/>
        </p:nvSpPr>
        <p:spPr>
          <a:xfrm>
            <a:off x="1371600" y="854745"/>
            <a:ext cx="6400800" cy="1271400"/>
          </a:xfrm>
          <a:prstGeom prst="rect">
            <a:avLst/>
          </a:prstGeom>
          <a:noFill/>
          <a:ln>
            <a:noFill/>
          </a:ln>
        </p:spPr>
        <p:txBody>
          <a:bodyPr spcFirstLastPara="1" wrap="square" lIns="0" tIns="0" rIns="0" bIns="0" anchor="t" anchorCtr="0">
            <a:spAutoFit/>
          </a:bodyPr>
          <a:lstStyle/>
          <a:p>
            <a:pPr marL="457200" lvl="0" indent="-304800" algn="just" rtl="0">
              <a:lnSpc>
                <a:spcPct val="150000"/>
              </a:lnSpc>
              <a:spcBef>
                <a:spcPts val="0"/>
              </a:spcBef>
              <a:spcAft>
                <a:spcPts val="0"/>
              </a:spcAft>
              <a:buClr>
                <a:schemeClr val="dk1"/>
              </a:buClr>
              <a:buSzPts val="1200"/>
              <a:buAutoNum type="arabicPeriod"/>
            </a:pPr>
            <a:r>
              <a:rPr lang="en" sz="1200" b="1">
                <a:solidFill>
                  <a:schemeClr val="dk1"/>
                </a:solidFill>
              </a:rPr>
              <a:t>Total production in 10 years: </a:t>
            </a:r>
            <a:r>
              <a:rPr lang="en" sz="1200">
                <a:solidFill>
                  <a:schemeClr val="dk1"/>
                </a:solidFill>
              </a:rPr>
              <a:t>₹10,000 - ₹13,000 crores (USD 1.25 - 1.625 billion)</a:t>
            </a:r>
            <a:endParaRPr sz="1200">
              <a:solidFill>
                <a:schemeClr val="dk1"/>
              </a:solidFill>
            </a:endParaRPr>
          </a:p>
          <a:p>
            <a:pPr marL="457200" lvl="0" indent="-304800" algn="just" rtl="0">
              <a:lnSpc>
                <a:spcPct val="115000"/>
              </a:lnSpc>
              <a:spcBef>
                <a:spcPts val="1000"/>
              </a:spcBef>
              <a:spcAft>
                <a:spcPts val="0"/>
              </a:spcAft>
              <a:buClr>
                <a:schemeClr val="dk1"/>
              </a:buClr>
              <a:buSzPts val="1200"/>
              <a:buAutoNum type="arabicPeriod"/>
            </a:pPr>
            <a:r>
              <a:rPr lang="en" sz="1200" b="1">
                <a:solidFill>
                  <a:schemeClr val="dk1"/>
                </a:solidFill>
              </a:rPr>
              <a:t> With steady growth in the next 10 years: </a:t>
            </a:r>
            <a:endParaRPr sz="1200" b="1">
              <a:solidFill>
                <a:schemeClr val="dk1"/>
              </a:solidFill>
            </a:endParaRPr>
          </a:p>
          <a:p>
            <a:pPr marL="914400" lvl="1" indent="-304800" algn="just" rtl="0">
              <a:lnSpc>
                <a:spcPct val="115000"/>
              </a:lnSpc>
              <a:spcBef>
                <a:spcPts val="1000"/>
              </a:spcBef>
              <a:spcAft>
                <a:spcPts val="0"/>
              </a:spcAft>
              <a:buClr>
                <a:schemeClr val="dk1"/>
              </a:buClr>
              <a:buSzPts val="1200"/>
              <a:buAutoNum type="alphaLcPeriod"/>
            </a:pPr>
            <a:r>
              <a:rPr lang="en" sz="1200">
                <a:solidFill>
                  <a:schemeClr val="dk1"/>
                </a:solidFill>
              </a:rPr>
              <a:t>Total production in 20 years: ₹25,936 - ₹33,719 crores.</a:t>
            </a:r>
            <a:endParaRPr sz="1200">
              <a:solidFill>
                <a:schemeClr val="dk1"/>
              </a:solidFill>
            </a:endParaRPr>
          </a:p>
          <a:p>
            <a:pPr marL="914400" lvl="1" indent="-304800" algn="just" rtl="0">
              <a:lnSpc>
                <a:spcPct val="115000"/>
              </a:lnSpc>
              <a:spcBef>
                <a:spcPts val="1000"/>
              </a:spcBef>
              <a:spcAft>
                <a:spcPts val="1000"/>
              </a:spcAft>
              <a:buClr>
                <a:schemeClr val="dk1"/>
              </a:buClr>
              <a:buSzPts val="1200"/>
              <a:buAutoNum type="alphaLcPeriod"/>
            </a:pPr>
            <a:r>
              <a:rPr lang="en" sz="1200">
                <a:solidFill>
                  <a:schemeClr val="dk1"/>
                </a:solidFill>
              </a:rPr>
              <a:t>In terms of USD, total production: $3.242 billion to $4.214 billion.</a:t>
            </a:r>
            <a:endParaRPr sz="1200">
              <a:solidFill>
                <a:schemeClr val="dk1"/>
              </a:solidFill>
            </a:endParaRPr>
          </a:p>
        </p:txBody>
      </p:sp>
      <p:sp>
        <p:nvSpPr>
          <p:cNvPr id="970" name="Google Shape;970;p105"/>
          <p:cNvSpPr/>
          <p:nvPr/>
        </p:nvSpPr>
        <p:spPr>
          <a:xfrm>
            <a:off x="1371600" y="446050"/>
            <a:ext cx="2567700" cy="320100"/>
          </a:xfrm>
          <a:prstGeom prst="rect">
            <a:avLst/>
          </a:prstGeom>
          <a:solidFill>
            <a:srgbClr val="666666"/>
          </a:solidFill>
          <a:ln>
            <a:noFill/>
          </a:ln>
        </p:spPr>
        <p:txBody>
          <a:bodyPr spcFirstLastPara="1" wrap="square" lIns="91425" tIns="91425" rIns="91425" bIns="91425" anchor="ctr" anchorCtr="0">
            <a:noAutofit/>
          </a:bodyPr>
          <a:lstStyle/>
          <a:p>
            <a:pPr marL="45720" lvl="0" indent="0" algn="l" rtl="0">
              <a:spcBef>
                <a:spcPts val="1200"/>
              </a:spcBef>
              <a:spcAft>
                <a:spcPts val="1200"/>
              </a:spcAft>
              <a:buNone/>
            </a:pPr>
            <a:r>
              <a:rPr lang="en" sz="1200" b="1">
                <a:solidFill>
                  <a:schemeClr val="lt1"/>
                </a:solidFill>
              </a:rPr>
              <a:t>Results and Key Points:</a:t>
            </a:r>
            <a:endParaRPr sz="1200" b="1">
              <a:solidFill>
                <a:schemeClr val="lt1"/>
              </a:solidFill>
            </a:endParaRPr>
          </a:p>
        </p:txBody>
      </p:sp>
      <p:pic>
        <p:nvPicPr>
          <p:cNvPr id="971" name="Google Shape;971;p105"/>
          <p:cNvPicPr preferRelativeResize="0"/>
          <p:nvPr/>
        </p:nvPicPr>
        <p:blipFill>
          <a:blip r:embed="rId3">
            <a:alphaModFix/>
          </a:blip>
          <a:stretch>
            <a:fillRect/>
          </a:stretch>
        </p:blipFill>
        <p:spPr>
          <a:xfrm>
            <a:off x="1375225" y="2658850"/>
            <a:ext cx="3130225" cy="1828801"/>
          </a:xfrm>
          <a:prstGeom prst="rect">
            <a:avLst/>
          </a:prstGeom>
          <a:noFill/>
          <a:ln>
            <a:noFill/>
          </a:ln>
        </p:spPr>
      </p:pic>
      <p:pic>
        <p:nvPicPr>
          <p:cNvPr id="972" name="Google Shape;972;p105"/>
          <p:cNvPicPr preferRelativeResize="0"/>
          <p:nvPr/>
        </p:nvPicPr>
        <p:blipFill>
          <a:blip r:embed="rId4">
            <a:alphaModFix/>
          </a:blip>
          <a:stretch>
            <a:fillRect/>
          </a:stretch>
        </p:blipFill>
        <p:spPr>
          <a:xfrm>
            <a:off x="4682691" y="2658850"/>
            <a:ext cx="3089710" cy="1828800"/>
          </a:xfrm>
          <a:prstGeom prst="rect">
            <a:avLst/>
          </a:prstGeom>
          <a:noFill/>
          <a:ln>
            <a:noFill/>
          </a:ln>
        </p:spPr>
      </p:pic>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Shape 976"/>
        <p:cNvGrpSpPr/>
        <p:nvPr/>
      </p:nvGrpSpPr>
      <p:grpSpPr>
        <a:xfrm>
          <a:off x="0" y="0"/>
          <a:ext cx="0" cy="0"/>
          <a:chOff x="0" y="0"/>
          <a:chExt cx="0" cy="0"/>
        </a:xfrm>
      </p:grpSpPr>
      <p:sp>
        <p:nvSpPr>
          <p:cNvPr id="977" name="Google Shape;977;p106"/>
          <p:cNvSpPr txBox="1"/>
          <p:nvPr/>
        </p:nvSpPr>
        <p:spPr>
          <a:xfrm>
            <a:off x="1371600" y="854745"/>
            <a:ext cx="6400800" cy="3617100"/>
          </a:xfrm>
          <a:prstGeom prst="rect">
            <a:avLst/>
          </a:prstGeom>
          <a:noFill/>
          <a:ln>
            <a:noFill/>
          </a:ln>
        </p:spPr>
        <p:txBody>
          <a:bodyPr spcFirstLastPara="1" wrap="square" lIns="0" tIns="0" rIns="0" bIns="0" anchor="t" anchorCtr="0">
            <a:spAutoFit/>
          </a:bodyPr>
          <a:lstStyle/>
          <a:p>
            <a:pPr marL="0" lvl="0" indent="0" algn="just" rtl="0">
              <a:lnSpc>
                <a:spcPct val="150000"/>
              </a:lnSpc>
              <a:spcBef>
                <a:spcPts val="0"/>
              </a:spcBef>
              <a:spcAft>
                <a:spcPts val="0"/>
              </a:spcAft>
              <a:buNone/>
            </a:pPr>
            <a:r>
              <a:rPr lang="en" sz="1200" b="1">
                <a:solidFill>
                  <a:schemeClr val="dk1"/>
                </a:solidFill>
              </a:rPr>
              <a:t> Detailed Employment Creation over 20 Years (in Rural and Urban Areas):</a:t>
            </a:r>
            <a:endParaRPr sz="1200" b="1">
              <a:solidFill>
                <a:schemeClr val="dk1"/>
              </a:solidFill>
            </a:endParaRPr>
          </a:p>
          <a:p>
            <a:pPr marL="457200" lvl="0" indent="-304800" algn="just" rtl="0">
              <a:lnSpc>
                <a:spcPct val="150000"/>
              </a:lnSpc>
              <a:spcBef>
                <a:spcPts val="1000"/>
              </a:spcBef>
              <a:spcAft>
                <a:spcPts val="0"/>
              </a:spcAft>
              <a:buClr>
                <a:schemeClr val="dk1"/>
              </a:buClr>
              <a:buSzPts val="1200"/>
              <a:buAutoNum type="arabicPeriod"/>
            </a:pPr>
            <a:r>
              <a:rPr lang="en" sz="1200" b="1">
                <a:solidFill>
                  <a:schemeClr val="dk1"/>
                </a:solidFill>
              </a:rPr>
              <a:t>Rural Areas Employment:</a:t>
            </a:r>
            <a:endParaRPr sz="1200" b="1">
              <a:solidFill>
                <a:schemeClr val="dk1"/>
              </a:solidFill>
            </a:endParaRPr>
          </a:p>
          <a:p>
            <a:pPr marL="914400" lvl="1" indent="-304800" algn="just" rtl="0">
              <a:lnSpc>
                <a:spcPct val="150000"/>
              </a:lnSpc>
              <a:spcBef>
                <a:spcPts val="0"/>
              </a:spcBef>
              <a:spcAft>
                <a:spcPts val="0"/>
              </a:spcAft>
              <a:buClr>
                <a:schemeClr val="dk1"/>
              </a:buClr>
              <a:buSzPts val="1200"/>
              <a:buAutoNum type="alphaLcPeriod"/>
            </a:pPr>
            <a:r>
              <a:rPr lang="en" sz="1200">
                <a:solidFill>
                  <a:schemeClr val="dk1"/>
                </a:solidFill>
              </a:rPr>
              <a:t>In the </a:t>
            </a:r>
            <a:r>
              <a:rPr lang="en" sz="1200" b="1">
                <a:solidFill>
                  <a:schemeClr val="dk1"/>
                </a:solidFill>
              </a:rPr>
              <a:t>first 10 years</a:t>
            </a:r>
            <a:r>
              <a:rPr lang="en" sz="1200">
                <a:solidFill>
                  <a:schemeClr val="dk1"/>
                </a:solidFill>
              </a:rPr>
              <a:t>, a total of </a:t>
            </a:r>
            <a:r>
              <a:rPr lang="en" sz="1200" b="1">
                <a:solidFill>
                  <a:schemeClr val="dk1"/>
                </a:solidFill>
              </a:rPr>
              <a:t>200,000 jobs</a:t>
            </a:r>
            <a:r>
              <a:rPr lang="en" sz="1200">
                <a:solidFill>
                  <a:schemeClr val="dk1"/>
                </a:solidFill>
              </a:rPr>
              <a:t> will be created, with the majority of these positions benefiting the rural tribal population.</a:t>
            </a:r>
            <a:endParaRPr sz="1200">
              <a:solidFill>
                <a:schemeClr val="dk1"/>
              </a:solidFill>
            </a:endParaRPr>
          </a:p>
          <a:p>
            <a:pPr marL="914400" lvl="1" indent="-304800" algn="just" rtl="0">
              <a:lnSpc>
                <a:spcPct val="150000"/>
              </a:lnSpc>
              <a:spcBef>
                <a:spcPts val="0"/>
              </a:spcBef>
              <a:spcAft>
                <a:spcPts val="0"/>
              </a:spcAft>
              <a:buClr>
                <a:schemeClr val="dk1"/>
              </a:buClr>
              <a:buSzPts val="1200"/>
              <a:buAutoNum type="alphaLcPeriod"/>
            </a:pPr>
            <a:r>
              <a:rPr lang="en" sz="1200">
                <a:solidFill>
                  <a:schemeClr val="dk1"/>
                </a:solidFill>
              </a:rPr>
              <a:t>In the </a:t>
            </a:r>
            <a:r>
              <a:rPr lang="en" sz="1200" b="1">
                <a:solidFill>
                  <a:schemeClr val="dk1"/>
                </a:solidFill>
              </a:rPr>
              <a:t>next 10 years</a:t>
            </a:r>
            <a:r>
              <a:rPr lang="en" sz="1200">
                <a:solidFill>
                  <a:schemeClr val="dk1"/>
                </a:solidFill>
              </a:rPr>
              <a:t>, </a:t>
            </a:r>
            <a:r>
              <a:rPr lang="en" sz="1200" b="1">
                <a:solidFill>
                  <a:schemeClr val="dk1"/>
                </a:solidFill>
              </a:rPr>
              <a:t>10,000 new jobs</a:t>
            </a:r>
            <a:r>
              <a:rPr lang="en" sz="1200">
                <a:solidFill>
                  <a:schemeClr val="dk1"/>
                </a:solidFill>
              </a:rPr>
              <a:t> will be created annually, mainly benefiting tribal and rural populations</a:t>
            </a:r>
            <a:r>
              <a:rPr lang="en" sz="1200" b="1">
                <a:solidFill>
                  <a:schemeClr val="dk1"/>
                </a:solidFill>
              </a:rPr>
              <a:t>.</a:t>
            </a:r>
            <a:endParaRPr sz="1200">
              <a:solidFill>
                <a:schemeClr val="dk1"/>
              </a:solidFill>
            </a:endParaRPr>
          </a:p>
          <a:p>
            <a:pPr marL="457200" lvl="0" indent="-304800" algn="just" rtl="0">
              <a:lnSpc>
                <a:spcPct val="150000"/>
              </a:lnSpc>
              <a:spcBef>
                <a:spcPts val="1000"/>
              </a:spcBef>
              <a:spcAft>
                <a:spcPts val="0"/>
              </a:spcAft>
              <a:buClr>
                <a:schemeClr val="dk1"/>
              </a:buClr>
              <a:buSzPts val="1200"/>
              <a:buAutoNum type="arabicPeriod"/>
            </a:pPr>
            <a:r>
              <a:rPr lang="en" sz="1200" b="1">
                <a:solidFill>
                  <a:schemeClr val="dk1"/>
                </a:solidFill>
              </a:rPr>
              <a:t>Urban Areas Employment:</a:t>
            </a:r>
            <a:endParaRPr sz="1200" b="1">
              <a:solidFill>
                <a:schemeClr val="dk1"/>
              </a:solidFill>
            </a:endParaRPr>
          </a:p>
          <a:p>
            <a:pPr marL="914400" lvl="1" indent="-304800" algn="just" rtl="0">
              <a:lnSpc>
                <a:spcPct val="150000"/>
              </a:lnSpc>
              <a:spcBef>
                <a:spcPts val="0"/>
              </a:spcBef>
              <a:spcAft>
                <a:spcPts val="0"/>
              </a:spcAft>
              <a:buClr>
                <a:schemeClr val="dk1"/>
              </a:buClr>
              <a:buSzPts val="1200"/>
              <a:buAutoNum type="alphaLcPeriod"/>
            </a:pPr>
            <a:r>
              <a:rPr lang="en" sz="1200" b="1">
                <a:solidFill>
                  <a:schemeClr val="dk1"/>
                </a:solidFill>
              </a:rPr>
              <a:t>Employment in urban areas </a:t>
            </a:r>
            <a:r>
              <a:rPr lang="en" sz="1200">
                <a:solidFill>
                  <a:schemeClr val="dk1"/>
                </a:solidFill>
              </a:rPr>
              <a:t>will be generated unpredictably, and the number could reach up to </a:t>
            </a:r>
            <a:r>
              <a:rPr lang="en" sz="1200" b="1">
                <a:solidFill>
                  <a:schemeClr val="dk1"/>
                </a:solidFill>
              </a:rPr>
              <a:t>30,000</a:t>
            </a:r>
            <a:r>
              <a:rPr lang="en" sz="1200">
                <a:solidFill>
                  <a:schemeClr val="dk1"/>
                </a:solidFill>
              </a:rPr>
              <a:t>. These jobs will primarily stem from urban activities such as business, construction, service sector, etc., but will not be direct employment.</a:t>
            </a:r>
            <a:endParaRPr sz="1200">
              <a:solidFill>
                <a:schemeClr val="dk1"/>
              </a:solidFill>
            </a:endParaRPr>
          </a:p>
          <a:p>
            <a:pPr marL="0" lvl="0" indent="0" algn="just" rtl="0">
              <a:lnSpc>
                <a:spcPct val="150000"/>
              </a:lnSpc>
              <a:spcBef>
                <a:spcPts val="1000"/>
              </a:spcBef>
              <a:spcAft>
                <a:spcPts val="1000"/>
              </a:spcAft>
              <a:buNone/>
            </a:pPr>
            <a:endParaRPr sz="1200" b="1">
              <a:solidFill>
                <a:schemeClr val="dk1"/>
              </a:solidFill>
            </a:endParaRPr>
          </a:p>
        </p:txBody>
      </p:sp>
      <p:sp>
        <p:nvSpPr>
          <p:cNvPr id="978" name="Google Shape;978;p106"/>
          <p:cNvSpPr/>
          <p:nvPr/>
        </p:nvSpPr>
        <p:spPr>
          <a:xfrm>
            <a:off x="1371600" y="446050"/>
            <a:ext cx="2567700" cy="320100"/>
          </a:xfrm>
          <a:prstGeom prst="rect">
            <a:avLst/>
          </a:prstGeom>
          <a:solidFill>
            <a:srgbClr val="666666"/>
          </a:solidFill>
          <a:ln>
            <a:noFill/>
          </a:ln>
        </p:spPr>
        <p:txBody>
          <a:bodyPr spcFirstLastPara="1" wrap="square" lIns="91425" tIns="91425" rIns="91425" bIns="91425" anchor="ctr" anchorCtr="0">
            <a:noAutofit/>
          </a:bodyPr>
          <a:lstStyle/>
          <a:p>
            <a:pPr marL="45720" lvl="0" indent="0" algn="l" rtl="0">
              <a:spcBef>
                <a:spcPts val="1200"/>
              </a:spcBef>
              <a:spcAft>
                <a:spcPts val="1200"/>
              </a:spcAft>
              <a:buNone/>
            </a:pPr>
            <a:r>
              <a:rPr lang="en" sz="1200" b="1">
                <a:solidFill>
                  <a:schemeClr val="lt1"/>
                </a:solidFill>
              </a:rPr>
              <a:t>Results and Key Points:</a:t>
            </a:r>
            <a:endParaRPr sz="1200" b="1">
              <a:solidFill>
                <a:schemeClr val="lt1"/>
              </a:solidFill>
            </a:endParaRP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Shape 982"/>
        <p:cNvGrpSpPr/>
        <p:nvPr/>
      </p:nvGrpSpPr>
      <p:grpSpPr>
        <a:xfrm>
          <a:off x="0" y="0"/>
          <a:ext cx="0" cy="0"/>
          <a:chOff x="0" y="0"/>
          <a:chExt cx="0" cy="0"/>
        </a:xfrm>
      </p:grpSpPr>
      <p:sp>
        <p:nvSpPr>
          <p:cNvPr id="983" name="Google Shape;983;p107"/>
          <p:cNvSpPr txBox="1"/>
          <p:nvPr/>
        </p:nvSpPr>
        <p:spPr>
          <a:xfrm>
            <a:off x="1371600" y="854745"/>
            <a:ext cx="6400800" cy="461700"/>
          </a:xfrm>
          <a:prstGeom prst="rect">
            <a:avLst/>
          </a:prstGeom>
          <a:noFill/>
          <a:ln>
            <a:noFill/>
          </a:ln>
        </p:spPr>
        <p:txBody>
          <a:bodyPr spcFirstLastPara="1" wrap="square" lIns="0" tIns="0" rIns="0" bIns="0" anchor="t" anchorCtr="0">
            <a:spAutoFit/>
          </a:bodyPr>
          <a:lstStyle/>
          <a:p>
            <a:pPr marL="0" lvl="0" indent="0" algn="just" rtl="0">
              <a:lnSpc>
                <a:spcPct val="150000"/>
              </a:lnSpc>
              <a:spcBef>
                <a:spcPts val="0"/>
              </a:spcBef>
              <a:spcAft>
                <a:spcPts val="0"/>
              </a:spcAft>
              <a:buNone/>
            </a:pPr>
            <a:r>
              <a:rPr lang="en" sz="1200" b="1">
                <a:solidFill>
                  <a:schemeClr val="dk1"/>
                </a:solidFill>
              </a:rPr>
              <a:t>Employment generation in first 10 years (rural sector):</a:t>
            </a:r>
            <a:endParaRPr sz="1200" b="1">
              <a:solidFill>
                <a:schemeClr val="dk1"/>
              </a:solidFill>
            </a:endParaRPr>
          </a:p>
          <a:p>
            <a:pPr marL="457200" lvl="0" indent="-304800" algn="just" rtl="0">
              <a:lnSpc>
                <a:spcPct val="150000"/>
              </a:lnSpc>
              <a:spcBef>
                <a:spcPts val="0"/>
              </a:spcBef>
              <a:spcAft>
                <a:spcPts val="0"/>
              </a:spcAft>
              <a:buClr>
                <a:schemeClr val="dk1"/>
              </a:buClr>
              <a:buSzPts val="1200"/>
              <a:buChar char="●"/>
            </a:pPr>
            <a:r>
              <a:rPr lang="en" sz="1200">
                <a:solidFill>
                  <a:schemeClr val="dk1"/>
                </a:solidFill>
              </a:rPr>
              <a:t>Total employment: 2,00,000 (mainly in tribal areas and rural areas)</a:t>
            </a:r>
            <a:endParaRPr sz="1200" b="1">
              <a:solidFill>
                <a:schemeClr val="dk1"/>
              </a:solidFill>
            </a:endParaRPr>
          </a:p>
        </p:txBody>
      </p:sp>
      <p:sp>
        <p:nvSpPr>
          <p:cNvPr id="984" name="Google Shape;984;p107"/>
          <p:cNvSpPr/>
          <p:nvPr/>
        </p:nvSpPr>
        <p:spPr>
          <a:xfrm>
            <a:off x="1371600" y="446050"/>
            <a:ext cx="3116700" cy="320100"/>
          </a:xfrm>
          <a:prstGeom prst="rect">
            <a:avLst/>
          </a:prstGeom>
          <a:solidFill>
            <a:srgbClr val="0B5394"/>
          </a:solidFill>
          <a:ln>
            <a:noFill/>
          </a:ln>
        </p:spPr>
        <p:txBody>
          <a:bodyPr spcFirstLastPara="1" wrap="square" lIns="91425" tIns="91425" rIns="91425" bIns="91425" anchor="ctr" anchorCtr="0">
            <a:noAutofit/>
          </a:bodyPr>
          <a:lstStyle/>
          <a:p>
            <a:pPr marL="45720" lvl="0" indent="0" algn="l" rtl="0">
              <a:spcBef>
                <a:spcPts val="1200"/>
              </a:spcBef>
              <a:spcAft>
                <a:spcPts val="1200"/>
              </a:spcAft>
              <a:buNone/>
            </a:pPr>
            <a:r>
              <a:rPr lang="en" sz="1200" b="1">
                <a:solidFill>
                  <a:schemeClr val="lt1"/>
                </a:solidFill>
              </a:rPr>
              <a:t>Employment Generation in Rural Areas</a:t>
            </a:r>
            <a:endParaRPr sz="1200" b="1">
              <a:solidFill>
                <a:schemeClr val="lt1"/>
              </a:solidFill>
            </a:endParaRPr>
          </a:p>
        </p:txBody>
      </p:sp>
      <p:sp>
        <p:nvSpPr>
          <p:cNvPr id="985" name="Google Shape;985;p107"/>
          <p:cNvSpPr txBox="1"/>
          <p:nvPr/>
        </p:nvSpPr>
        <p:spPr>
          <a:xfrm>
            <a:off x="1371600" y="1473320"/>
            <a:ext cx="6400800" cy="184800"/>
          </a:xfrm>
          <a:prstGeom prst="rect">
            <a:avLst/>
          </a:prstGeom>
          <a:noFill/>
          <a:ln>
            <a:noFill/>
          </a:ln>
        </p:spPr>
        <p:txBody>
          <a:bodyPr spcFirstLastPara="1" wrap="square" lIns="0" tIns="0" rIns="0" bIns="0" anchor="t" anchorCtr="0">
            <a:spAutoFit/>
          </a:bodyPr>
          <a:lstStyle/>
          <a:p>
            <a:pPr marL="0" lvl="0" indent="0" algn="just" rtl="0">
              <a:lnSpc>
                <a:spcPct val="150000"/>
              </a:lnSpc>
              <a:spcBef>
                <a:spcPts val="0"/>
              </a:spcBef>
              <a:spcAft>
                <a:spcPts val="0"/>
              </a:spcAft>
              <a:buNone/>
            </a:pPr>
            <a:r>
              <a:rPr lang="en" sz="1200" b="1">
                <a:solidFill>
                  <a:schemeClr val="dk1"/>
                </a:solidFill>
              </a:rPr>
              <a:t>Employment Generation in next 10 years (rural sector):</a:t>
            </a:r>
            <a:endParaRPr sz="1200" b="1">
              <a:solidFill>
                <a:schemeClr val="dk1"/>
              </a:solidFill>
            </a:endParaRPr>
          </a:p>
        </p:txBody>
      </p:sp>
      <p:graphicFrame>
        <p:nvGraphicFramePr>
          <p:cNvPr id="986" name="Google Shape;986;p107"/>
          <p:cNvGraphicFramePr/>
          <p:nvPr/>
        </p:nvGraphicFramePr>
        <p:xfrm>
          <a:off x="1371588" y="1725875"/>
          <a:ext cx="4822625" cy="3238950"/>
        </p:xfrm>
        <a:graphic>
          <a:graphicData uri="http://schemas.openxmlformats.org/drawingml/2006/table">
            <a:tbl>
              <a:tblPr>
                <a:noFill/>
                <a:tableStyleId>{E7061960-550A-4679-88C0-A7D07B7901C3}</a:tableStyleId>
              </a:tblPr>
              <a:tblGrid>
                <a:gridCol w="917775">
                  <a:extLst>
                    <a:ext uri="{9D8B030D-6E8A-4147-A177-3AD203B41FA5}">
                      <a16:colId xmlns:a16="http://schemas.microsoft.com/office/drawing/2014/main" val="20000"/>
                    </a:ext>
                  </a:extLst>
                </a:gridCol>
                <a:gridCol w="1905375">
                  <a:extLst>
                    <a:ext uri="{9D8B030D-6E8A-4147-A177-3AD203B41FA5}">
                      <a16:colId xmlns:a16="http://schemas.microsoft.com/office/drawing/2014/main" val="20001"/>
                    </a:ext>
                  </a:extLst>
                </a:gridCol>
                <a:gridCol w="1999475">
                  <a:extLst>
                    <a:ext uri="{9D8B030D-6E8A-4147-A177-3AD203B41FA5}">
                      <a16:colId xmlns:a16="http://schemas.microsoft.com/office/drawing/2014/main" val="20002"/>
                    </a:ext>
                  </a:extLst>
                </a:gridCol>
              </a:tblGrid>
              <a:tr h="294450">
                <a:tc>
                  <a:txBody>
                    <a:bodyPr/>
                    <a:lstStyle/>
                    <a:p>
                      <a:pPr marL="0" lvl="0" indent="0" algn="l" rtl="0">
                        <a:lnSpc>
                          <a:spcPct val="115000"/>
                        </a:lnSpc>
                        <a:spcBef>
                          <a:spcPts val="1200"/>
                        </a:spcBef>
                        <a:spcAft>
                          <a:spcPts val="1200"/>
                        </a:spcAft>
                        <a:buClr>
                          <a:schemeClr val="dk1"/>
                        </a:buClr>
                        <a:buSzPts val="1100"/>
                        <a:buFont typeface="Arial"/>
                        <a:buNone/>
                      </a:pPr>
                      <a:r>
                        <a:rPr lang="en" sz="1000" b="1">
                          <a:solidFill>
                            <a:schemeClr val="dk1"/>
                          </a:solidFill>
                        </a:rPr>
                        <a:t>Year</a:t>
                      </a:r>
                      <a:endParaRPr sz="1000"/>
                    </a:p>
                  </a:txBody>
                  <a:tcPr marL="91425" marR="91425" marT="9125" marB="9125" anchor="ctr">
                    <a:solidFill>
                      <a:srgbClr val="F1C232"/>
                    </a:solidFill>
                  </a:tcPr>
                </a:tc>
                <a:tc>
                  <a:txBody>
                    <a:bodyPr/>
                    <a:lstStyle/>
                    <a:p>
                      <a:pPr marL="0" lvl="0" indent="0" algn="l" rtl="0">
                        <a:lnSpc>
                          <a:spcPct val="115000"/>
                        </a:lnSpc>
                        <a:spcBef>
                          <a:spcPts val="1200"/>
                        </a:spcBef>
                        <a:spcAft>
                          <a:spcPts val="1200"/>
                        </a:spcAft>
                        <a:buNone/>
                      </a:pPr>
                      <a:r>
                        <a:rPr lang="en" sz="1000" b="1"/>
                        <a:t>New Jobs (per year)</a:t>
                      </a:r>
                      <a:endParaRPr sz="1000" b="1"/>
                    </a:p>
                  </a:txBody>
                  <a:tcPr marL="91425" marR="91425" marT="9125" marB="9125" anchor="ctr">
                    <a:solidFill>
                      <a:srgbClr val="F1C232"/>
                    </a:solidFill>
                  </a:tcPr>
                </a:tc>
                <a:tc>
                  <a:txBody>
                    <a:bodyPr/>
                    <a:lstStyle/>
                    <a:p>
                      <a:pPr marL="0" lvl="0" indent="0" algn="l" rtl="0">
                        <a:lnSpc>
                          <a:spcPct val="115000"/>
                        </a:lnSpc>
                        <a:spcBef>
                          <a:spcPts val="1200"/>
                        </a:spcBef>
                        <a:spcAft>
                          <a:spcPts val="1200"/>
                        </a:spcAft>
                        <a:buNone/>
                      </a:pPr>
                      <a:r>
                        <a:rPr lang="en" sz="1000" b="1"/>
                        <a:t>Total Jobs (Cumulative)</a:t>
                      </a:r>
                      <a:endParaRPr sz="1000" b="1"/>
                    </a:p>
                  </a:txBody>
                  <a:tcPr marL="91425" marR="91425" marT="9125" marB="9125" anchor="ctr">
                    <a:solidFill>
                      <a:srgbClr val="F1C232"/>
                    </a:solidFill>
                  </a:tcPr>
                </a:tc>
                <a:extLst>
                  <a:ext uri="{0D108BD9-81ED-4DB2-BD59-A6C34878D82A}">
                    <a16:rowId xmlns:a16="http://schemas.microsoft.com/office/drawing/2014/main" val="10000"/>
                  </a:ext>
                </a:extLst>
              </a:tr>
              <a:tr h="294450">
                <a:tc>
                  <a:txBody>
                    <a:bodyPr/>
                    <a:lstStyle/>
                    <a:p>
                      <a:pPr marL="0" lvl="0" indent="0" algn="l" rtl="0">
                        <a:spcBef>
                          <a:spcPts val="0"/>
                        </a:spcBef>
                        <a:spcAft>
                          <a:spcPts val="0"/>
                        </a:spcAft>
                        <a:buNone/>
                      </a:pPr>
                      <a:r>
                        <a:rPr lang="en" sz="1000"/>
                        <a:t>11</a:t>
                      </a:r>
                      <a:endParaRPr sz="1000"/>
                    </a:p>
                  </a:txBody>
                  <a:tcPr marL="91425" marR="91425" marT="9125" marB="9125" anchor="ctr"/>
                </a:tc>
                <a:tc>
                  <a:txBody>
                    <a:bodyPr/>
                    <a:lstStyle/>
                    <a:p>
                      <a:pPr marL="0" lvl="0" indent="0" algn="l" rtl="0">
                        <a:lnSpc>
                          <a:spcPct val="115000"/>
                        </a:lnSpc>
                        <a:spcBef>
                          <a:spcPts val="1200"/>
                        </a:spcBef>
                        <a:spcAft>
                          <a:spcPts val="1200"/>
                        </a:spcAft>
                        <a:buNone/>
                      </a:pPr>
                      <a:r>
                        <a:rPr lang="en" sz="1000"/>
                        <a:t>10,000</a:t>
                      </a:r>
                      <a:endParaRPr sz="1000"/>
                    </a:p>
                  </a:txBody>
                  <a:tcPr marL="91425" marR="91425" marT="9125" marB="9125" anchor="ctr"/>
                </a:tc>
                <a:tc>
                  <a:txBody>
                    <a:bodyPr/>
                    <a:lstStyle/>
                    <a:p>
                      <a:pPr marL="0" lvl="0" indent="0" algn="l" rtl="0">
                        <a:lnSpc>
                          <a:spcPct val="115000"/>
                        </a:lnSpc>
                        <a:spcBef>
                          <a:spcPts val="1200"/>
                        </a:spcBef>
                        <a:spcAft>
                          <a:spcPts val="1200"/>
                        </a:spcAft>
                        <a:buNone/>
                      </a:pPr>
                      <a:r>
                        <a:rPr lang="en" sz="1000"/>
                        <a:t>10,000</a:t>
                      </a:r>
                      <a:endParaRPr sz="1000"/>
                    </a:p>
                  </a:txBody>
                  <a:tcPr marL="91425" marR="91425" marT="9125" marB="9125" anchor="ctr"/>
                </a:tc>
                <a:extLst>
                  <a:ext uri="{0D108BD9-81ED-4DB2-BD59-A6C34878D82A}">
                    <a16:rowId xmlns:a16="http://schemas.microsoft.com/office/drawing/2014/main" val="10001"/>
                  </a:ext>
                </a:extLst>
              </a:tr>
              <a:tr h="294450">
                <a:tc>
                  <a:txBody>
                    <a:bodyPr/>
                    <a:lstStyle/>
                    <a:p>
                      <a:pPr marL="0" lvl="0" indent="0" algn="l" rtl="0">
                        <a:spcBef>
                          <a:spcPts val="0"/>
                        </a:spcBef>
                        <a:spcAft>
                          <a:spcPts val="0"/>
                        </a:spcAft>
                        <a:buNone/>
                      </a:pPr>
                      <a:r>
                        <a:rPr lang="en" sz="1000"/>
                        <a:t>12</a:t>
                      </a:r>
                      <a:endParaRPr sz="1000"/>
                    </a:p>
                  </a:txBody>
                  <a:tcPr marL="91425" marR="91425" marT="9125" marB="9125" anchor="ctr"/>
                </a:tc>
                <a:tc>
                  <a:txBody>
                    <a:bodyPr/>
                    <a:lstStyle/>
                    <a:p>
                      <a:pPr marL="0" lvl="0" indent="0" algn="l" rtl="0">
                        <a:lnSpc>
                          <a:spcPct val="115000"/>
                        </a:lnSpc>
                        <a:spcBef>
                          <a:spcPts val="1200"/>
                        </a:spcBef>
                        <a:spcAft>
                          <a:spcPts val="1200"/>
                        </a:spcAft>
                        <a:buNone/>
                      </a:pPr>
                      <a:r>
                        <a:rPr lang="en" sz="1000"/>
                        <a:t>10,000</a:t>
                      </a:r>
                      <a:endParaRPr sz="1000"/>
                    </a:p>
                  </a:txBody>
                  <a:tcPr marL="91425" marR="91425" marT="9125" marB="9125" anchor="ctr"/>
                </a:tc>
                <a:tc>
                  <a:txBody>
                    <a:bodyPr/>
                    <a:lstStyle/>
                    <a:p>
                      <a:pPr marL="0" lvl="0" indent="0" algn="l" rtl="0">
                        <a:lnSpc>
                          <a:spcPct val="115000"/>
                        </a:lnSpc>
                        <a:spcBef>
                          <a:spcPts val="1200"/>
                        </a:spcBef>
                        <a:spcAft>
                          <a:spcPts val="1200"/>
                        </a:spcAft>
                        <a:buNone/>
                      </a:pPr>
                      <a:r>
                        <a:rPr lang="en" sz="1000"/>
                        <a:t>20,000</a:t>
                      </a:r>
                      <a:endParaRPr sz="1000"/>
                    </a:p>
                  </a:txBody>
                  <a:tcPr marL="91425" marR="91425" marT="9125" marB="9125" anchor="ctr"/>
                </a:tc>
                <a:extLst>
                  <a:ext uri="{0D108BD9-81ED-4DB2-BD59-A6C34878D82A}">
                    <a16:rowId xmlns:a16="http://schemas.microsoft.com/office/drawing/2014/main" val="10002"/>
                  </a:ext>
                </a:extLst>
              </a:tr>
              <a:tr h="294450">
                <a:tc>
                  <a:txBody>
                    <a:bodyPr/>
                    <a:lstStyle/>
                    <a:p>
                      <a:pPr marL="0" lvl="0" indent="0" algn="l" rtl="0">
                        <a:spcBef>
                          <a:spcPts val="0"/>
                        </a:spcBef>
                        <a:spcAft>
                          <a:spcPts val="0"/>
                        </a:spcAft>
                        <a:buNone/>
                      </a:pPr>
                      <a:r>
                        <a:rPr lang="en" sz="1000"/>
                        <a:t>13</a:t>
                      </a:r>
                      <a:endParaRPr sz="1000"/>
                    </a:p>
                  </a:txBody>
                  <a:tcPr marL="91425" marR="91425" marT="9125" marB="9125" anchor="ctr"/>
                </a:tc>
                <a:tc>
                  <a:txBody>
                    <a:bodyPr/>
                    <a:lstStyle/>
                    <a:p>
                      <a:pPr marL="0" lvl="0" indent="0" algn="l" rtl="0">
                        <a:lnSpc>
                          <a:spcPct val="115000"/>
                        </a:lnSpc>
                        <a:spcBef>
                          <a:spcPts val="1200"/>
                        </a:spcBef>
                        <a:spcAft>
                          <a:spcPts val="1200"/>
                        </a:spcAft>
                        <a:buNone/>
                      </a:pPr>
                      <a:r>
                        <a:rPr lang="en" sz="1000"/>
                        <a:t>10,000</a:t>
                      </a:r>
                      <a:endParaRPr sz="1000"/>
                    </a:p>
                  </a:txBody>
                  <a:tcPr marL="91425" marR="91425" marT="9125" marB="9125" anchor="ctr"/>
                </a:tc>
                <a:tc>
                  <a:txBody>
                    <a:bodyPr/>
                    <a:lstStyle/>
                    <a:p>
                      <a:pPr marL="0" lvl="0" indent="0" algn="l" rtl="0">
                        <a:lnSpc>
                          <a:spcPct val="115000"/>
                        </a:lnSpc>
                        <a:spcBef>
                          <a:spcPts val="1200"/>
                        </a:spcBef>
                        <a:spcAft>
                          <a:spcPts val="1200"/>
                        </a:spcAft>
                        <a:buNone/>
                      </a:pPr>
                      <a:r>
                        <a:rPr lang="en" sz="1000"/>
                        <a:t>30,000</a:t>
                      </a:r>
                      <a:endParaRPr sz="1000"/>
                    </a:p>
                  </a:txBody>
                  <a:tcPr marL="91425" marR="91425" marT="9125" marB="9125" anchor="ctr"/>
                </a:tc>
                <a:extLst>
                  <a:ext uri="{0D108BD9-81ED-4DB2-BD59-A6C34878D82A}">
                    <a16:rowId xmlns:a16="http://schemas.microsoft.com/office/drawing/2014/main" val="10003"/>
                  </a:ext>
                </a:extLst>
              </a:tr>
              <a:tr h="294450">
                <a:tc>
                  <a:txBody>
                    <a:bodyPr/>
                    <a:lstStyle/>
                    <a:p>
                      <a:pPr marL="0" lvl="0" indent="0" algn="l" rtl="0">
                        <a:spcBef>
                          <a:spcPts val="0"/>
                        </a:spcBef>
                        <a:spcAft>
                          <a:spcPts val="0"/>
                        </a:spcAft>
                        <a:buNone/>
                      </a:pPr>
                      <a:r>
                        <a:rPr lang="en" sz="1000"/>
                        <a:t>14</a:t>
                      </a:r>
                      <a:endParaRPr sz="1000"/>
                    </a:p>
                  </a:txBody>
                  <a:tcPr marL="91425" marR="91425" marT="9125" marB="9125" anchor="ctr"/>
                </a:tc>
                <a:tc>
                  <a:txBody>
                    <a:bodyPr/>
                    <a:lstStyle/>
                    <a:p>
                      <a:pPr marL="0" lvl="0" indent="0" algn="l" rtl="0">
                        <a:lnSpc>
                          <a:spcPct val="115000"/>
                        </a:lnSpc>
                        <a:spcBef>
                          <a:spcPts val="1200"/>
                        </a:spcBef>
                        <a:spcAft>
                          <a:spcPts val="1200"/>
                        </a:spcAft>
                        <a:buNone/>
                      </a:pPr>
                      <a:r>
                        <a:rPr lang="en" sz="1000"/>
                        <a:t>10,000</a:t>
                      </a:r>
                      <a:endParaRPr sz="1000"/>
                    </a:p>
                  </a:txBody>
                  <a:tcPr marL="91425" marR="91425" marT="9125" marB="9125" anchor="ctr"/>
                </a:tc>
                <a:tc>
                  <a:txBody>
                    <a:bodyPr/>
                    <a:lstStyle/>
                    <a:p>
                      <a:pPr marL="0" lvl="0" indent="0" algn="l" rtl="0">
                        <a:lnSpc>
                          <a:spcPct val="115000"/>
                        </a:lnSpc>
                        <a:spcBef>
                          <a:spcPts val="1200"/>
                        </a:spcBef>
                        <a:spcAft>
                          <a:spcPts val="1200"/>
                        </a:spcAft>
                        <a:buNone/>
                      </a:pPr>
                      <a:r>
                        <a:rPr lang="en" sz="1000"/>
                        <a:t>40,000</a:t>
                      </a:r>
                      <a:endParaRPr sz="1000"/>
                    </a:p>
                  </a:txBody>
                  <a:tcPr marL="91425" marR="91425" marT="9125" marB="9125" anchor="ctr"/>
                </a:tc>
                <a:extLst>
                  <a:ext uri="{0D108BD9-81ED-4DB2-BD59-A6C34878D82A}">
                    <a16:rowId xmlns:a16="http://schemas.microsoft.com/office/drawing/2014/main" val="10004"/>
                  </a:ext>
                </a:extLst>
              </a:tr>
              <a:tr h="294450">
                <a:tc>
                  <a:txBody>
                    <a:bodyPr/>
                    <a:lstStyle/>
                    <a:p>
                      <a:pPr marL="0" lvl="0" indent="0" algn="l" rtl="0">
                        <a:spcBef>
                          <a:spcPts val="0"/>
                        </a:spcBef>
                        <a:spcAft>
                          <a:spcPts val="0"/>
                        </a:spcAft>
                        <a:buNone/>
                      </a:pPr>
                      <a:r>
                        <a:rPr lang="en" sz="1000"/>
                        <a:t>15</a:t>
                      </a:r>
                      <a:endParaRPr sz="1000"/>
                    </a:p>
                  </a:txBody>
                  <a:tcPr marL="91425" marR="91425" marT="9125" marB="9125" anchor="ctr"/>
                </a:tc>
                <a:tc>
                  <a:txBody>
                    <a:bodyPr/>
                    <a:lstStyle/>
                    <a:p>
                      <a:pPr marL="0" lvl="0" indent="0" algn="l" rtl="0">
                        <a:lnSpc>
                          <a:spcPct val="115000"/>
                        </a:lnSpc>
                        <a:spcBef>
                          <a:spcPts val="1200"/>
                        </a:spcBef>
                        <a:spcAft>
                          <a:spcPts val="1200"/>
                        </a:spcAft>
                        <a:buNone/>
                      </a:pPr>
                      <a:r>
                        <a:rPr lang="en" sz="1000"/>
                        <a:t>10,000</a:t>
                      </a:r>
                      <a:endParaRPr sz="1000"/>
                    </a:p>
                  </a:txBody>
                  <a:tcPr marL="91425" marR="91425" marT="9125" marB="9125" anchor="ctr"/>
                </a:tc>
                <a:tc>
                  <a:txBody>
                    <a:bodyPr/>
                    <a:lstStyle/>
                    <a:p>
                      <a:pPr marL="0" lvl="0" indent="0" algn="l" rtl="0">
                        <a:lnSpc>
                          <a:spcPct val="115000"/>
                        </a:lnSpc>
                        <a:spcBef>
                          <a:spcPts val="1200"/>
                        </a:spcBef>
                        <a:spcAft>
                          <a:spcPts val="1200"/>
                        </a:spcAft>
                        <a:buNone/>
                      </a:pPr>
                      <a:r>
                        <a:rPr lang="en" sz="1000"/>
                        <a:t>50,000</a:t>
                      </a:r>
                      <a:endParaRPr sz="1000"/>
                    </a:p>
                  </a:txBody>
                  <a:tcPr marL="91425" marR="91425" marT="9125" marB="9125" anchor="ctr"/>
                </a:tc>
                <a:extLst>
                  <a:ext uri="{0D108BD9-81ED-4DB2-BD59-A6C34878D82A}">
                    <a16:rowId xmlns:a16="http://schemas.microsoft.com/office/drawing/2014/main" val="10005"/>
                  </a:ext>
                </a:extLst>
              </a:tr>
              <a:tr h="294450">
                <a:tc>
                  <a:txBody>
                    <a:bodyPr/>
                    <a:lstStyle/>
                    <a:p>
                      <a:pPr marL="0" lvl="0" indent="0" algn="l" rtl="0">
                        <a:spcBef>
                          <a:spcPts val="0"/>
                        </a:spcBef>
                        <a:spcAft>
                          <a:spcPts val="0"/>
                        </a:spcAft>
                        <a:buNone/>
                      </a:pPr>
                      <a:r>
                        <a:rPr lang="en" sz="1000"/>
                        <a:t>16</a:t>
                      </a:r>
                      <a:endParaRPr sz="1000"/>
                    </a:p>
                  </a:txBody>
                  <a:tcPr marL="91425" marR="91425" marT="9125" marB="9125" anchor="ctr"/>
                </a:tc>
                <a:tc>
                  <a:txBody>
                    <a:bodyPr/>
                    <a:lstStyle/>
                    <a:p>
                      <a:pPr marL="0" lvl="0" indent="0" algn="l" rtl="0">
                        <a:lnSpc>
                          <a:spcPct val="115000"/>
                        </a:lnSpc>
                        <a:spcBef>
                          <a:spcPts val="1200"/>
                        </a:spcBef>
                        <a:spcAft>
                          <a:spcPts val="1200"/>
                        </a:spcAft>
                        <a:buNone/>
                      </a:pPr>
                      <a:r>
                        <a:rPr lang="en" sz="1000"/>
                        <a:t>10,000</a:t>
                      </a:r>
                      <a:endParaRPr sz="1000"/>
                    </a:p>
                  </a:txBody>
                  <a:tcPr marL="91425" marR="91425" marT="9125" marB="9125" anchor="ctr"/>
                </a:tc>
                <a:tc>
                  <a:txBody>
                    <a:bodyPr/>
                    <a:lstStyle/>
                    <a:p>
                      <a:pPr marL="0" lvl="0" indent="0" algn="l" rtl="0">
                        <a:lnSpc>
                          <a:spcPct val="115000"/>
                        </a:lnSpc>
                        <a:spcBef>
                          <a:spcPts val="1200"/>
                        </a:spcBef>
                        <a:spcAft>
                          <a:spcPts val="1200"/>
                        </a:spcAft>
                        <a:buNone/>
                      </a:pPr>
                      <a:r>
                        <a:rPr lang="en" sz="1000"/>
                        <a:t>60,000</a:t>
                      </a:r>
                      <a:endParaRPr sz="1000"/>
                    </a:p>
                  </a:txBody>
                  <a:tcPr marL="91425" marR="91425" marT="9125" marB="9125" anchor="ctr"/>
                </a:tc>
                <a:extLst>
                  <a:ext uri="{0D108BD9-81ED-4DB2-BD59-A6C34878D82A}">
                    <a16:rowId xmlns:a16="http://schemas.microsoft.com/office/drawing/2014/main" val="10006"/>
                  </a:ext>
                </a:extLst>
              </a:tr>
              <a:tr h="294450">
                <a:tc>
                  <a:txBody>
                    <a:bodyPr/>
                    <a:lstStyle/>
                    <a:p>
                      <a:pPr marL="0" lvl="0" indent="0" algn="l" rtl="0">
                        <a:spcBef>
                          <a:spcPts val="0"/>
                        </a:spcBef>
                        <a:spcAft>
                          <a:spcPts val="0"/>
                        </a:spcAft>
                        <a:buNone/>
                      </a:pPr>
                      <a:r>
                        <a:rPr lang="en" sz="1000"/>
                        <a:t>17</a:t>
                      </a:r>
                      <a:endParaRPr sz="1000"/>
                    </a:p>
                  </a:txBody>
                  <a:tcPr marL="91425" marR="91425" marT="9125" marB="9125" anchor="ctr"/>
                </a:tc>
                <a:tc>
                  <a:txBody>
                    <a:bodyPr/>
                    <a:lstStyle/>
                    <a:p>
                      <a:pPr marL="0" lvl="0" indent="0" algn="l" rtl="0">
                        <a:lnSpc>
                          <a:spcPct val="115000"/>
                        </a:lnSpc>
                        <a:spcBef>
                          <a:spcPts val="1200"/>
                        </a:spcBef>
                        <a:spcAft>
                          <a:spcPts val="1200"/>
                        </a:spcAft>
                        <a:buNone/>
                      </a:pPr>
                      <a:r>
                        <a:rPr lang="en" sz="1000"/>
                        <a:t>10,000</a:t>
                      </a:r>
                      <a:endParaRPr sz="1000"/>
                    </a:p>
                  </a:txBody>
                  <a:tcPr marL="91425" marR="91425" marT="9125" marB="9125" anchor="ctr"/>
                </a:tc>
                <a:tc>
                  <a:txBody>
                    <a:bodyPr/>
                    <a:lstStyle/>
                    <a:p>
                      <a:pPr marL="0" lvl="0" indent="0" algn="l" rtl="0">
                        <a:lnSpc>
                          <a:spcPct val="115000"/>
                        </a:lnSpc>
                        <a:spcBef>
                          <a:spcPts val="1200"/>
                        </a:spcBef>
                        <a:spcAft>
                          <a:spcPts val="1200"/>
                        </a:spcAft>
                        <a:buNone/>
                      </a:pPr>
                      <a:r>
                        <a:rPr lang="en" sz="1000"/>
                        <a:t>70,000</a:t>
                      </a:r>
                      <a:endParaRPr sz="1000"/>
                    </a:p>
                  </a:txBody>
                  <a:tcPr marL="91425" marR="91425" marT="9125" marB="9125" anchor="ctr"/>
                </a:tc>
                <a:extLst>
                  <a:ext uri="{0D108BD9-81ED-4DB2-BD59-A6C34878D82A}">
                    <a16:rowId xmlns:a16="http://schemas.microsoft.com/office/drawing/2014/main" val="10007"/>
                  </a:ext>
                </a:extLst>
              </a:tr>
              <a:tr h="294450">
                <a:tc>
                  <a:txBody>
                    <a:bodyPr/>
                    <a:lstStyle/>
                    <a:p>
                      <a:pPr marL="0" lvl="0" indent="0" algn="l" rtl="0">
                        <a:spcBef>
                          <a:spcPts val="0"/>
                        </a:spcBef>
                        <a:spcAft>
                          <a:spcPts val="0"/>
                        </a:spcAft>
                        <a:buNone/>
                      </a:pPr>
                      <a:r>
                        <a:rPr lang="en" sz="1000"/>
                        <a:t>18</a:t>
                      </a:r>
                      <a:endParaRPr sz="1000"/>
                    </a:p>
                  </a:txBody>
                  <a:tcPr marL="91425" marR="91425" marT="9125" marB="9125" anchor="ctr"/>
                </a:tc>
                <a:tc>
                  <a:txBody>
                    <a:bodyPr/>
                    <a:lstStyle/>
                    <a:p>
                      <a:pPr marL="0" lvl="0" indent="0" algn="l" rtl="0">
                        <a:lnSpc>
                          <a:spcPct val="115000"/>
                        </a:lnSpc>
                        <a:spcBef>
                          <a:spcPts val="1200"/>
                        </a:spcBef>
                        <a:spcAft>
                          <a:spcPts val="1200"/>
                        </a:spcAft>
                        <a:buNone/>
                      </a:pPr>
                      <a:r>
                        <a:rPr lang="en" sz="1000"/>
                        <a:t>10,000</a:t>
                      </a:r>
                      <a:endParaRPr sz="1000"/>
                    </a:p>
                  </a:txBody>
                  <a:tcPr marL="91425" marR="91425" marT="9125" marB="9125" anchor="ctr"/>
                </a:tc>
                <a:tc>
                  <a:txBody>
                    <a:bodyPr/>
                    <a:lstStyle/>
                    <a:p>
                      <a:pPr marL="0" lvl="0" indent="0" algn="l" rtl="0">
                        <a:lnSpc>
                          <a:spcPct val="115000"/>
                        </a:lnSpc>
                        <a:spcBef>
                          <a:spcPts val="1200"/>
                        </a:spcBef>
                        <a:spcAft>
                          <a:spcPts val="1200"/>
                        </a:spcAft>
                        <a:buNone/>
                      </a:pPr>
                      <a:r>
                        <a:rPr lang="en" sz="1000"/>
                        <a:t>80,000</a:t>
                      </a:r>
                      <a:endParaRPr sz="1000"/>
                    </a:p>
                  </a:txBody>
                  <a:tcPr marL="91425" marR="91425" marT="9125" marB="9125" anchor="ctr"/>
                </a:tc>
                <a:extLst>
                  <a:ext uri="{0D108BD9-81ED-4DB2-BD59-A6C34878D82A}">
                    <a16:rowId xmlns:a16="http://schemas.microsoft.com/office/drawing/2014/main" val="10008"/>
                  </a:ext>
                </a:extLst>
              </a:tr>
              <a:tr h="294450">
                <a:tc>
                  <a:txBody>
                    <a:bodyPr/>
                    <a:lstStyle/>
                    <a:p>
                      <a:pPr marL="0" lvl="0" indent="0" algn="l" rtl="0">
                        <a:spcBef>
                          <a:spcPts val="0"/>
                        </a:spcBef>
                        <a:spcAft>
                          <a:spcPts val="0"/>
                        </a:spcAft>
                        <a:buNone/>
                      </a:pPr>
                      <a:r>
                        <a:rPr lang="en" sz="1000"/>
                        <a:t>19</a:t>
                      </a:r>
                      <a:endParaRPr sz="1000"/>
                    </a:p>
                  </a:txBody>
                  <a:tcPr marL="91425" marR="91425" marT="9125" marB="9125" anchor="ctr"/>
                </a:tc>
                <a:tc>
                  <a:txBody>
                    <a:bodyPr/>
                    <a:lstStyle/>
                    <a:p>
                      <a:pPr marL="0" lvl="0" indent="0" algn="l" rtl="0">
                        <a:lnSpc>
                          <a:spcPct val="115000"/>
                        </a:lnSpc>
                        <a:spcBef>
                          <a:spcPts val="1200"/>
                        </a:spcBef>
                        <a:spcAft>
                          <a:spcPts val="1200"/>
                        </a:spcAft>
                        <a:buNone/>
                      </a:pPr>
                      <a:r>
                        <a:rPr lang="en" sz="1000"/>
                        <a:t>10,000</a:t>
                      </a:r>
                      <a:endParaRPr sz="1000"/>
                    </a:p>
                  </a:txBody>
                  <a:tcPr marL="91425" marR="91425" marT="9125" marB="9125" anchor="ctr"/>
                </a:tc>
                <a:tc>
                  <a:txBody>
                    <a:bodyPr/>
                    <a:lstStyle/>
                    <a:p>
                      <a:pPr marL="0" lvl="0" indent="0" algn="l" rtl="0">
                        <a:lnSpc>
                          <a:spcPct val="115000"/>
                        </a:lnSpc>
                        <a:spcBef>
                          <a:spcPts val="1200"/>
                        </a:spcBef>
                        <a:spcAft>
                          <a:spcPts val="1200"/>
                        </a:spcAft>
                        <a:buNone/>
                      </a:pPr>
                      <a:r>
                        <a:rPr lang="en" sz="1000"/>
                        <a:t>90,000</a:t>
                      </a:r>
                      <a:endParaRPr sz="1000"/>
                    </a:p>
                  </a:txBody>
                  <a:tcPr marL="91425" marR="91425" marT="9125" marB="9125" anchor="ctr"/>
                </a:tc>
                <a:extLst>
                  <a:ext uri="{0D108BD9-81ED-4DB2-BD59-A6C34878D82A}">
                    <a16:rowId xmlns:a16="http://schemas.microsoft.com/office/drawing/2014/main" val="10009"/>
                  </a:ext>
                </a:extLst>
              </a:tr>
              <a:tr h="294450">
                <a:tc>
                  <a:txBody>
                    <a:bodyPr/>
                    <a:lstStyle/>
                    <a:p>
                      <a:pPr marL="0" lvl="0" indent="0" algn="l" rtl="0">
                        <a:spcBef>
                          <a:spcPts val="0"/>
                        </a:spcBef>
                        <a:spcAft>
                          <a:spcPts val="0"/>
                        </a:spcAft>
                        <a:buNone/>
                      </a:pPr>
                      <a:r>
                        <a:rPr lang="en" sz="1000"/>
                        <a:t>20</a:t>
                      </a:r>
                      <a:endParaRPr sz="1000"/>
                    </a:p>
                  </a:txBody>
                  <a:tcPr marL="91425" marR="91425" marT="9125" marB="9125" anchor="ctr"/>
                </a:tc>
                <a:tc>
                  <a:txBody>
                    <a:bodyPr/>
                    <a:lstStyle/>
                    <a:p>
                      <a:pPr marL="0" lvl="0" indent="0" algn="l" rtl="0">
                        <a:lnSpc>
                          <a:spcPct val="115000"/>
                        </a:lnSpc>
                        <a:spcBef>
                          <a:spcPts val="1200"/>
                        </a:spcBef>
                        <a:spcAft>
                          <a:spcPts val="1200"/>
                        </a:spcAft>
                        <a:buNone/>
                      </a:pPr>
                      <a:r>
                        <a:rPr lang="en" sz="1000"/>
                        <a:t>10,000</a:t>
                      </a:r>
                      <a:endParaRPr sz="1000"/>
                    </a:p>
                  </a:txBody>
                  <a:tcPr marL="91425" marR="91425" marT="9125" marB="9125" anchor="ctr"/>
                </a:tc>
                <a:tc>
                  <a:txBody>
                    <a:bodyPr/>
                    <a:lstStyle/>
                    <a:p>
                      <a:pPr marL="0" lvl="0" indent="0" algn="l" rtl="0">
                        <a:lnSpc>
                          <a:spcPct val="115000"/>
                        </a:lnSpc>
                        <a:spcBef>
                          <a:spcPts val="1200"/>
                        </a:spcBef>
                        <a:spcAft>
                          <a:spcPts val="1200"/>
                        </a:spcAft>
                        <a:buNone/>
                      </a:pPr>
                      <a:r>
                        <a:rPr lang="en" sz="1000"/>
                        <a:t>1,00,000</a:t>
                      </a:r>
                      <a:endParaRPr sz="1000"/>
                    </a:p>
                  </a:txBody>
                  <a:tcPr marL="91425" marR="91425" marT="9125" marB="9125" anchor="ctr"/>
                </a:tc>
                <a:extLst>
                  <a:ext uri="{0D108BD9-81ED-4DB2-BD59-A6C34878D82A}">
                    <a16:rowId xmlns:a16="http://schemas.microsoft.com/office/drawing/2014/main" val="10010"/>
                  </a:ext>
                </a:extLst>
              </a:tr>
            </a:tbl>
          </a:graphicData>
        </a:graphic>
      </p:graphicFrame>
      <p:sp>
        <p:nvSpPr>
          <p:cNvPr id="987" name="Google Shape;987;p107"/>
          <p:cNvSpPr txBox="1"/>
          <p:nvPr/>
        </p:nvSpPr>
        <p:spPr>
          <a:xfrm>
            <a:off x="6239025" y="2020325"/>
            <a:ext cx="1533300" cy="1243200"/>
          </a:xfrm>
          <a:prstGeom prst="rect">
            <a:avLst/>
          </a:prstGeom>
          <a:noFill/>
          <a:ln>
            <a:noFill/>
          </a:ln>
        </p:spPr>
        <p:txBody>
          <a:bodyPr spcFirstLastPara="1" wrap="square" lIns="0" tIns="91425" rIns="0" bIns="91425" anchor="t" anchorCtr="0">
            <a:noAutofit/>
          </a:bodyPr>
          <a:lstStyle/>
          <a:p>
            <a:pPr marL="0" lvl="0" indent="0" algn="ctr" rtl="0">
              <a:lnSpc>
                <a:spcPct val="150000"/>
              </a:lnSpc>
              <a:spcBef>
                <a:spcPts val="0"/>
              </a:spcBef>
              <a:spcAft>
                <a:spcPts val="0"/>
              </a:spcAft>
              <a:buClr>
                <a:schemeClr val="dk1"/>
              </a:buClr>
              <a:buSzPts val="1100"/>
              <a:buFont typeface="Arial"/>
              <a:buNone/>
            </a:pPr>
            <a:r>
              <a:rPr lang="en" sz="1200" b="1">
                <a:solidFill>
                  <a:srgbClr val="1E1B54"/>
                </a:solidFill>
              </a:rPr>
              <a:t>Total employment in next 10 years:</a:t>
            </a:r>
            <a:endParaRPr sz="1200" b="1">
              <a:solidFill>
                <a:srgbClr val="1E1B54"/>
              </a:solidFill>
            </a:endParaRPr>
          </a:p>
          <a:p>
            <a:pPr marL="0" lvl="0" indent="0" algn="ctr" rtl="0">
              <a:lnSpc>
                <a:spcPct val="150000"/>
              </a:lnSpc>
              <a:spcBef>
                <a:spcPts val="0"/>
              </a:spcBef>
              <a:spcAft>
                <a:spcPts val="0"/>
              </a:spcAft>
              <a:buClr>
                <a:schemeClr val="dk1"/>
              </a:buClr>
              <a:buSzPts val="1100"/>
              <a:buFont typeface="Arial"/>
              <a:buNone/>
            </a:pPr>
            <a:r>
              <a:rPr lang="en" sz="1200" b="1">
                <a:solidFill>
                  <a:srgbClr val="1E1B54"/>
                </a:solidFill>
              </a:rPr>
              <a:t>1,00,000</a:t>
            </a:r>
            <a:endParaRPr sz="1200" b="1">
              <a:solidFill>
                <a:srgbClr val="1E1B54"/>
              </a:solidFill>
            </a:endParaRPr>
          </a:p>
          <a:p>
            <a:pPr marL="0" lvl="0" indent="0" algn="ctr" rtl="0">
              <a:lnSpc>
                <a:spcPct val="150000"/>
              </a:lnSpc>
              <a:spcBef>
                <a:spcPts val="0"/>
              </a:spcBef>
              <a:spcAft>
                <a:spcPts val="0"/>
              </a:spcAft>
              <a:buClr>
                <a:schemeClr val="dk1"/>
              </a:buClr>
              <a:buSzPts val="1100"/>
              <a:buFont typeface="Arial"/>
              <a:buNone/>
            </a:pPr>
            <a:r>
              <a:rPr lang="en" sz="1200" b="1">
                <a:solidFill>
                  <a:srgbClr val="1E1B54"/>
                </a:solidFill>
              </a:rPr>
              <a:t>(in rural areas)</a:t>
            </a:r>
            <a:endParaRPr sz="1200" b="1">
              <a:solidFill>
                <a:srgbClr val="1E1B54"/>
              </a:solidFill>
            </a:endParaRPr>
          </a:p>
          <a:p>
            <a:pPr marL="0" lvl="0" indent="0" algn="ctr" rtl="0">
              <a:lnSpc>
                <a:spcPct val="150000"/>
              </a:lnSpc>
              <a:spcBef>
                <a:spcPts val="0"/>
              </a:spcBef>
              <a:spcAft>
                <a:spcPts val="0"/>
              </a:spcAft>
              <a:buNone/>
            </a:pPr>
            <a:endParaRPr sz="1200" b="1">
              <a:solidFill>
                <a:srgbClr val="1E1B54"/>
              </a:solidFill>
            </a:endParaRP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Shape 991"/>
        <p:cNvGrpSpPr/>
        <p:nvPr/>
      </p:nvGrpSpPr>
      <p:grpSpPr>
        <a:xfrm>
          <a:off x="0" y="0"/>
          <a:ext cx="0" cy="0"/>
          <a:chOff x="0" y="0"/>
          <a:chExt cx="0" cy="0"/>
        </a:xfrm>
      </p:grpSpPr>
      <p:sp>
        <p:nvSpPr>
          <p:cNvPr id="992" name="Google Shape;992;p108"/>
          <p:cNvSpPr txBox="1"/>
          <p:nvPr/>
        </p:nvSpPr>
        <p:spPr>
          <a:xfrm>
            <a:off x="1371600" y="876170"/>
            <a:ext cx="6400800" cy="738900"/>
          </a:xfrm>
          <a:prstGeom prst="rect">
            <a:avLst/>
          </a:prstGeom>
          <a:noFill/>
          <a:ln>
            <a:noFill/>
          </a:ln>
        </p:spPr>
        <p:txBody>
          <a:bodyPr spcFirstLastPara="1" wrap="square" lIns="0" tIns="0" rIns="0" bIns="0" anchor="t" anchorCtr="0">
            <a:spAutoFit/>
          </a:bodyPr>
          <a:lstStyle/>
          <a:p>
            <a:pPr marL="0" lvl="0" indent="0" algn="just" rtl="0">
              <a:lnSpc>
                <a:spcPct val="150000"/>
              </a:lnSpc>
              <a:spcBef>
                <a:spcPts val="0"/>
              </a:spcBef>
              <a:spcAft>
                <a:spcPts val="1000"/>
              </a:spcAft>
              <a:buNone/>
            </a:pPr>
            <a:r>
              <a:rPr lang="en" sz="1200">
                <a:solidFill>
                  <a:schemeClr val="dk1"/>
                </a:solidFill>
              </a:rPr>
              <a:t>Employment in urban areas will be created unpredictably, and the number may increase up to 30,000. These jobs will mainly arise from urban services, business, construction, and other indirect activities.</a:t>
            </a:r>
            <a:endParaRPr sz="1200">
              <a:solidFill>
                <a:schemeClr val="dk1"/>
              </a:solidFill>
            </a:endParaRPr>
          </a:p>
        </p:txBody>
      </p:sp>
      <p:sp>
        <p:nvSpPr>
          <p:cNvPr id="993" name="Google Shape;993;p108"/>
          <p:cNvSpPr/>
          <p:nvPr/>
        </p:nvSpPr>
        <p:spPr>
          <a:xfrm>
            <a:off x="1371600" y="446050"/>
            <a:ext cx="3210600" cy="320100"/>
          </a:xfrm>
          <a:prstGeom prst="rect">
            <a:avLst/>
          </a:prstGeom>
          <a:solidFill>
            <a:srgbClr val="0B5394"/>
          </a:solidFill>
          <a:ln>
            <a:noFill/>
          </a:ln>
        </p:spPr>
        <p:txBody>
          <a:bodyPr spcFirstLastPara="1" wrap="square" lIns="91425" tIns="91425" rIns="91425" bIns="91425" anchor="ctr" anchorCtr="0">
            <a:noAutofit/>
          </a:bodyPr>
          <a:lstStyle/>
          <a:p>
            <a:pPr marL="45720" lvl="0" indent="0" algn="l" rtl="0">
              <a:spcBef>
                <a:spcPts val="1200"/>
              </a:spcBef>
              <a:spcAft>
                <a:spcPts val="1200"/>
              </a:spcAft>
              <a:buNone/>
            </a:pPr>
            <a:r>
              <a:rPr lang="en" sz="1200" b="1">
                <a:solidFill>
                  <a:schemeClr val="lt1"/>
                </a:solidFill>
              </a:rPr>
              <a:t>Employment Generation in Urban Areas:</a:t>
            </a:r>
            <a:endParaRPr sz="1200" b="1">
              <a:solidFill>
                <a:schemeClr val="lt1"/>
              </a:solidFill>
            </a:endParaRPr>
          </a:p>
        </p:txBody>
      </p:sp>
      <p:sp>
        <p:nvSpPr>
          <p:cNvPr id="994" name="Google Shape;994;p108"/>
          <p:cNvSpPr txBox="1"/>
          <p:nvPr/>
        </p:nvSpPr>
        <p:spPr>
          <a:xfrm>
            <a:off x="1371600" y="2189520"/>
            <a:ext cx="6400800" cy="738900"/>
          </a:xfrm>
          <a:prstGeom prst="rect">
            <a:avLst/>
          </a:prstGeom>
          <a:noFill/>
          <a:ln>
            <a:noFill/>
          </a:ln>
        </p:spPr>
        <p:txBody>
          <a:bodyPr spcFirstLastPara="1" wrap="square" lIns="0" tIns="0" rIns="0" bIns="0" anchor="t" anchorCtr="0">
            <a:spAutoFit/>
          </a:bodyPr>
          <a:lstStyle/>
          <a:p>
            <a:pPr marL="0" lvl="0" indent="0" algn="just" rtl="0">
              <a:lnSpc>
                <a:spcPct val="150000"/>
              </a:lnSpc>
              <a:spcBef>
                <a:spcPts val="0"/>
              </a:spcBef>
              <a:spcAft>
                <a:spcPts val="1000"/>
              </a:spcAft>
              <a:buNone/>
            </a:pPr>
            <a:r>
              <a:rPr lang="en" sz="1200">
                <a:solidFill>
                  <a:schemeClr val="dk1"/>
                </a:solidFill>
              </a:rPr>
              <a:t>Employment in urban areas will be created unpredictably, and the number may increase up to 30,000. These jobs will mainly arise from urban services, business, construction, and other indirect activities.</a:t>
            </a:r>
            <a:endParaRPr sz="1200" b="1">
              <a:solidFill>
                <a:schemeClr val="dk1"/>
              </a:solidFill>
            </a:endParaRPr>
          </a:p>
        </p:txBody>
      </p:sp>
      <p:sp>
        <p:nvSpPr>
          <p:cNvPr id="995" name="Google Shape;995;p108"/>
          <p:cNvSpPr/>
          <p:nvPr/>
        </p:nvSpPr>
        <p:spPr>
          <a:xfrm>
            <a:off x="1371600" y="1759400"/>
            <a:ext cx="2567700" cy="320100"/>
          </a:xfrm>
          <a:prstGeom prst="rect">
            <a:avLst/>
          </a:prstGeom>
          <a:solidFill>
            <a:srgbClr val="0B5394"/>
          </a:solidFill>
          <a:ln>
            <a:noFill/>
          </a:ln>
        </p:spPr>
        <p:txBody>
          <a:bodyPr spcFirstLastPara="1" wrap="square" lIns="91425" tIns="91425" rIns="91425" bIns="91425" anchor="ctr" anchorCtr="0">
            <a:noAutofit/>
          </a:bodyPr>
          <a:lstStyle/>
          <a:p>
            <a:pPr marL="45720" lvl="0" indent="0" algn="l" rtl="0">
              <a:spcBef>
                <a:spcPts val="1200"/>
              </a:spcBef>
              <a:spcAft>
                <a:spcPts val="1200"/>
              </a:spcAft>
              <a:buNone/>
            </a:pPr>
            <a:r>
              <a:rPr lang="en" sz="1200" b="1">
                <a:solidFill>
                  <a:schemeClr val="lt1"/>
                </a:solidFill>
              </a:rPr>
              <a:t>Total employment (10 years):</a:t>
            </a:r>
            <a:endParaRPr sz="1200" b="1">
              <a:solidFill>
                <a:schemeClr val="lt1"/>
              </a:solidFill>
            </a:endParaRPr>
          </a:p>
        </p:txBody>
      </p:sp>
      <p:graphicFrame>
        <p:nvGraphicFramePr>
          <p:cNvPr id="996" name="Google Shape;996;p108"/>
          <p:cNvGraphicFramePr/>
          <p:nvPr/>
        </p:nvGraphicFramePr>
        <p:xfrm>
          <a:off x="1371600" y="3072750"/>
          <a:ext cx="5444200" cy="1859200"/>
        </p:xfrm>
        <a:graphic>
          <a:graphicData uri="http://schemas.openxmlformats.org/drawingml/2006/table">
            <a:tbl>
              <a:tblPr>
                <a:noFill/>
                <a:tableStyleId>{E7061960-550A-4679-88C0-A7D07B7901C3}</a:tableStyleId>
              </a:tblPr>
              <a:tblGrid>
                <a:gridCol w="1828225">
                  <a:extLst>
                    <a:ext uri="{9D8B030D-6E8A-4147-A177-3AD203B41FA5}">
                      <a16:colId xmlns:a16="http://schemas.microsoft.com/office/drawing/2014/main" val="20000"/>
                    </a:ext>
                  </a:extLst>
                </a:gridCol>
                <a:gridCol w="3615975">
                  <a:extLst>
                    <a:ext uri="{9D8B030D-6E8A-4147-A177-3AD203B41FA5}">
                      <a16:colId xmlns:a16="http://schemas.microsoft.com/office/drawing/2014/main" val="20001"/>
                    </a:ext>
                  </a:extLst>
                </a:gridCol>
              </a:tblGrid>
              <a:tr h="430600">
                <a:tc>
                  <a:txBody>
                    <a:bodyPr/>
                    <a:lstStyle/>
                    <a:p>
                      <a:pPr marL="0" lvl="0" indent="0" algn="l" rtl="0">
                        <a:lnSpc>
                          <a:spcPct val="115000"/>
                        </a:lnSpc>
                        <a:spcBef>
                          <a:spcPts val="1200"/>
                        </a:spcBef>
                        <a:spcAft>
                          <a:spcPts val="1200"/>
                        </a:spcAft>
                        <a:buNone/>
                      </a:pPr>
                      <a:r>
                        <a:rPr lang="en" sz="1000" b="1"/>
                        <a:t>Area</a:t>
                      </a:r>
                      <a:endParaRPr sz="1000" b="1"/>
                    </a:p>
                  </a:txBody>
                  <a:tcPr marL="91425" marR="91425" marT="137150" marB="137150" anchor="ctr">
                    <a:solidFill>
                      <a:srgbClr val="F1C232"/>
                    </a:solidFill>
                  </a:tcPr>
                </a:tc>
                <a:tc>
                  <a:txBody>
                    <a:bodyPr/>
                    <a:lstStyle/>
                    <a:p>
                      <a:pPr marL="45720" lvl="0" indent="0" algn="l" rtl="0">
                        <a:spcBef>
                          <a:spcPts val="1200"/>
                        </a:spcBef>
                        <a:spcAft>
                          <a:spcPts val="1200"/>
                        </a:spcAft>
                        <a:buClr>
                          <a:schemeClr val="dk1"/>
                        </a:buClr>
                        <a:buSzPts val="1100"/>
                        <a:buFont typeface="Arial"/>
                        <a:buNone/>
                      </a:pPr>
                      <a:r>
                        <a:rPr lang="en" sz="1200" b="1">
                          <a:solidFill>
                            <a:schemeClr val="dk1"/>
                          </a:solidFill>
                        </a:rPr>
                        <a:t>Total employment</a:t>
                      </a:r>
                      <a:r>
                        <a:rPr lang="en" sz="1200" b="1">
                          <a:solidFill>
                            <a:schemeClr val="lt1"/>
                          </a:solidFill>
                        </a:rPr>
                        <a:t> </a:t>
                      </a:r>
                      <a:endParaRPr sz="1000" b="1"/>
                    </a:p>
                  </a:txBody>
                  <a:tcPr marL="91425" marR="91425" marT="137150" marB="137150" anchor="ctr">
                    <a:solidFill>
                      <a:srgbClr val="F1C232"/>
                    </a:solidFill>
                  </a:tcPr>
                </a:tc>
                <a:extLst>
                  <a:ext uri="{0D108BD9-81ED-4DB2-BD59-A6C34878D82A}">
                    <a16:rowId xmlns:a16="http://schemas.microsoft.com/office/drawing/2014/main" val="10000"/>
                  </a:ext>
                </a:extLst>
              </a:tr>
              <a:tr h="430600">
                <a:tc>
                  <a:txBody>
                    <a:bodyPr/>
                    <a:lstStyle/>
                    <a:p>
                      <a:pPr marL="0" lvl="0" indent="0" algn="l" rtl="0">
                        <a:lnSpc>
                          <a:spcPct val="115000"/>
                        </a:lnSpc>
                        <a:spcBef>
                          <a:spcPts val="1200"/>
                        </a:spcBef>
                        <a:spcAft>
                          <a:spcPts val="1200"/>
                        </a:spcAft>
                        <a:buNone/>
                      </a:pPr>
                      <a:r>
                        <a:rPr lang="en" sz="1000" b="1"/>
                        <a:t>Rural Area</a:t>
                      </a:r>
                      <a:endParaRPr sz="1000" b="1"/>
                    </a:p>
                  </a:txBody>
                  <a:tcPr marL="91425" marR="91425" marT="137150" marB="137150" anchor="ctr"/>
                </a:tc>
                <a:tc>
                  <a:txBody>
                    <a:bodyPr/>
                    <a:lstStyle/>
                    <a:p>
                      <a:pPr marL="0" lvl="0" indent="0" algn="l" rtl="0">
                        <a:lnSpc>
                          <a:spcPct val="115000"/>
                        </a:lnSpc>
                        <a:spcBef>
                          <a:spcPts val="1200"/>
                        </a:spcBef>
                        <a:spcAft>
                          <a:spcPts val="1200"/>
                        </a:spcAft>
                        <a:buNone/>
                      </a:pPr>
                      <a:r>
                        <a:rPr lang="en" sz="1000" b="1"/>
                        <a:t>3,00,000</a:t>
                      </a:r>
                      <a:r>
                        <a:rPr lang="en" sz="1000"/>
                        <a:t> (in rural areas and tribal areas)</a:t>
                      </a:r>
                      <a:endParaRPr sz="1000"/>
                    </a:p>
                  </a:txBody>
                  <a:tcPr marL="91425" marR="91425" marT="137150" marB="137150" anchor="ctr"/>
                </a:tc>
                <a:extLst>
                  <a:ext uri="{0D108BD9-81ED-4DB2-BD59-A6C34878D82A}">
                    <a16:rowId xmlns:a16="http://schemas.microsoft.com/office/drawing/2014/main" val="10001"/>
                  </a:ext>
                </a:extLst>
              </a:tr>
              <a:tr h="430600">
                <a:tc>
                  <a:txBody>
                    <a:bodyPr/>
                    <a:lstStyle/>
                    <a:p>
                      <a:pPr marL="0" lvl="0" indent="0" algn="just" rtl="0">
                        <a:lnSpc>
                          <a:spcPct val="150000"/>
                        </a:lnSpc>
                        <a:spcBef>
                          <a:spcPts val="0"/>
                        </a:spcBef>
                        <a:spcAft>
                          <a:spcPts val="1000"/>
                        </a:spcAft>
                        <a:buClr>
                          <a:schemeClr val="dk1"/>
                        </a:buClr>
                        <a:buSzPts val="1100"/>
                        <a:buFont typeface="Arial"/>
                        <a:buNone/>
                      </a:pPr>
                      <a:r>
                        <a:rPr lang="en" sz="1000" b="1">
                          <a:solidFill>
                            <a:schemeClr val="dk1"/>
                          </a:solidFill>
                        </a:rPr>
                        <a:t>Urban Area</a:t>
                      </a:r>
                      <a:endParaRPr sz="800" b="1"/>
                    </a:p>
                  </a:txBody>
                  <a:tcPr marL="91425" marR="91425" marT="137150" marB="137150" anchor="ctr"/>
                </a:tc>
                <a:tc>
                  <a:txBody>
                    <a:bodyPr/>
                    <a:lstStyle/>
                    <a:p>
                      <a:pPr marL="0" lvl="0" indent="0" algn="l" rtl="0">
                        <a:lnSpc>
                          <a:spcPct val="115000"/>
                        </a:lnSpc>
                        <a:spcBef>
                          <a:spcPts val="1200"/>
                        </a:spcBef>
                        <a:spcAft>
                          <a:spcPts val="1200"/>
                        </a:spcAft>
                        <a:buNone/>
                      </a:pPr>
                      <a:r>
                        <a:rPr lang="en" sz="1000" b="1"/>
                        <a:t>30,000</a:t>
                      </a:r>
                      <a:r>
                        <a:rPr lang="en" sz="1000"/>
                        <a:t> (indirectly in urban areas)</a:t>
                      </a:r>
                      <a:endParaRPr sz="1000"/>
                    </a:p>
                  </a:txBody>
                  <a:tcPr marL="91425" marR="91425" marT="137150" marB="137150" anchor="ctr"/>
                </a:tc>
                <a:extLst>
                  <a:ext uri="{0D108BD9-81ED-4DB2-BD59-A6C34878D82A}">
                    <a16:rowId xmlns:a16="http://schemas.microsoft.com/office/drawing/2014/main" val="10002"/>
                  </a:ext>
                </a:extLst>
              </a:tr>
              <a:tr h="430600">
                <a:tc>
                  <a:txBody>
                    <a:bodyPr/>
                    <a:lstStyle/>
                    <a:p>
                      <a:pPr marL="0" lvl="0" indent="0" algn="l" rtl="0">
                        <a:lnSpc>
                          <a:spcPct val="115000"/>
                        </a:lnSpc>
                        <a:spcBef>
                          <a:spcPts val="1200"/>
                        </a:spcBef>
                        <a:spcAft>
                          <a:spcPts val="1200"/>
                        </a:spcAft>
                        <a:buNone/>
                      </a:pPr>
                      <a:r>
                        <a:rPr lang="en" sz="1000" b="1"/>
                        <a:t>Total Employment</a:t>
                      </a:r>
                      <a:endParaRPr sz="1000" b="1"/>
                    </a:p>
                  </a:txBody>
                  <a:tcPr marL="91425" marR="91425" marT="137150" marB="137150" anchor="ctr"/>
                </a:tc>
                <a:tc>
                  <a:txBody>
                    <a:bodyPr/>
                    <a:lstStyle/>
                    <a:p>
                      <a:pPr marL="0" lvl="0" indent="0" algn="l" rtl="0">
                        <a:lnSpc>
                          <a:spcPct val="115000"/>
                        </a:lnSpc>
                        <a:spcBef>
                          <a:spcPts val="1200"/>
                        </a:spcBef>
                        <a:spcAft>
                          <a:spcPts val="1200"/>
                        </a:spcAft>
                        <a:buNone/>
                      </a:pPr>
                      <a:r>
                        <a:rPr lang="en" sz="1000" b="1"/>
                        <a:t>3,30,000</a:t>
                      </a:r>
                      <a:endParaRPr sz="1000" b="1"/>
                    </a:p>
                  </a:txBody>
                  <a:tcPr marL="91425" marR="91425" marT="137150" marB="137150" anchor="ctr"/>
                </a:tc>
                <a:extLst>
                  <a:ext uri="{0D108BD9-81ED-4DB2-BD59-A6C34878D82A}">
                    <a16:rowId xmlns:a16="http://schemas.microsoft.com/office/drawing/2014/main" val="10003"/>
                  </a:ext>
                </a:extLst>
              </a:tr>
            </a:tbl>
          </a:graphicData>
        </a:graphic>
      </p:graphicFrame>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Shape 1000"/>
        <p:cNvGrpSpPr/>
        <p:nvPr/>
      </p:nvGrpSpPr>
      <p:grpSpPr>
        <a:xfrm>
          <a:off x="0" y="0"/>
          <a:ext cx="0" cy="0"/>
          <a:chOff x="0" y="0"/>
          <a:chExt cx="0" cy="0"/>
        </a:xfrm>
      </p:grpSpPr>
      <p:sp>
        <p:nvSpPr>
          <p:cNvPr id="1001" name="Google Shape;1001;p109"/>
          <p:cNvSpPr txBox="1"/>
          <p:nvPr/>
        </p:nvSpPr>
        <p:spPr>
          <a:xfrm>
            <a:off x="1371600" y="458145"/>
            <a:ext cx="6400800" cy="1272300"/>
          </a:xfrm>
          <a:prstGeom prst="rect">
            <a:avLst/>
          </a:prstGeom>
          <a:noFill/>
          <a:ln>
            <a:noFill/>
          </a:ln>
        </p:spPr>
        <p:txBody>
          <a:bodyPr spcFirstLastPara="1" wrap="square" lIns="0" tIns="0" rIns="0" bIns="0" anchor="t" anchorCtr="0">
            <a:spAutoFit/>
          </a:bodyPr>
          <a:lstStyle/>
          <a:p>
            <a:pPr marL="0" lvl="0" indent="0" algn="just" rtl="0">
              <a:lnSpc>
                <a:spcPct val="150000"/>
              </a:lnSpc>
              <a:spcBef>
                <a:spcPts val="0"/>
              </a:spcBef>
              <a:spcAft>
                <a:spcPts val="0"/>
              </a:spcAft>
              <a:buClr>
                <a:schemeClr val="dk1"/>
              </a:buClr>
              <a:buSzPts val="1100"/>
              <a:buFont typeface="Arial"/>
              <a:buNone/>
            </a:pPr>
            <a:r>
              <a:rPr lang="en" sz="1200">
                <a:solidFill>
                  <a:schemeClr val="dk1"/>
                </a:solidFill>
              </a:rPr>
              <a:t>A </a:t>
            </a:r>
            <a:r>
              <a:rPr lang="en" sz="1200" b="1">
                <a:solidFill>
                  <a:schemeClr val="dk1"/>
                </a:solidFill>
              </a:rPr>
              <a:t>total of 3,30,000 jobs </a:t>
            </a:r>
            <a:r>
              <a:rPr lang="en" sz="1200">
                <a:solidFill>
                  <a:schemeClr val="dk1"/>
                </a:solidFill>
              </a:rPr>
              <a:t>will be generated through this project </a:t>
            </a:r>
            <a:r>
              <a:rPr lang="en" sz="1200" b="1">
                <a:solidFill>
                  <a:schemeClr val="dk1"/>
                </a:solidFill>
              </a:rPr>
              <a:t>over 20 years</a:t>
            </a:r>
            <a:r>
              <a:rPr lang="en" sz="1200">
                <a:solidFill>
                  <a:schemeClr val="dk1"/>
                </a:solidFill>
              </a:rPr>
              <a:t>, of which:</a:t>
            </a:r>
            <a:endParaRPr sz="1200">
              <a:solidFill>
                <a:schemeClr val="dk1"/>
              </a:solidFill>
            </a:endParaRPr>
          </a:p>
          <a:p>
            <a:pPr marL="457200" lvl="0" indent="-304800" algn="just" rtl="0">
              <a:lnSpc>
                <a:spcPct val="150000"/>
              </a:lnSpc>
              <a:spcBef>
                <a:spcPts val="1000"/>
              </a:spcBef>
              <a:spcAft>
                <a:spcPts val="0"/>
              </a:spcAft>
              <a:buClr>
                <a:schemeClr val="dk1"/>
              </a:buClr>
              <a:buSzPts val="1200"/>
              <a:buChar char="●"/>
            </a:pPr>
            <a:r>
              <a:rPr lang="en" sz="1200" b="1">
                <a:solidFill>
                  <a:schemeClr val="dk1"/>
                </a:solidFill>
              </a:rPr>
              <a:t>3,00,000 jobs in rural and tribal areas</a:t>
            </a:r>
            <a:endParaRPr sz="1200" b="1">
              <a:solidFill>
                <a:schemeClr val="dk1"/>
              </a:solidFill>
            </a:endParaRPr>
          </a:p>
          <a:p>
            <a:pPr marL="457200" lvl="0" indent="-304800" algn="just" rtl="0">
              <a:lnSpc>
                <a:spcPct val="150000"/>
              </a:lnSpc>
              <a:spcBef>
                <a:spcPts val="0"/>
              </a:spcBef>
              <a:spcAft>
                <a:spcPts val="0"/>
              </a:spcAft>
              <a:buClr>
                <a:schemeClr val="dk1"/>
              </a:buClr>
              <a:buSzPts val="1200"/>
              <a:buChar char="●"/>
            </a:pPr>
            <a:r>
              <a:rPr lang="en" sz="1200" b="1">
                <a:solidFill>
                  <a:schemeClr val="dk1"/>
                </a:solidFill>
              </a:rPr>
              <a:t>30,000 indirect jobs in urban areas.</a:t>
            </a:r>
            <a:endParaRPr sz="1200" b="1">
              <a:solidFill>
                <a:schemeClr val="dk1"/>
              </a:solidFill>
            </a:endParaRPr>
          </a:p>
          <a:p>
            <a:pPr marL="0" lvl="0" indent="0" algn="just" rtl="0">
              <a:lnSpc>
                <a:spcPct val="150000"/>
              </a:lnSpc>
              <a:spcBef>
                <a:spcPts val="1000"/>
              </a:spcBef>
              <a:spcAft>
                <a:spcPts val="1000"/>
              </a:spcAft>
              <a:buNone/>
            </a:pPr>
            <a:endParaRPr sz="1200" b="1">
              <a:solidFill>
                <a:schemeClr val="dk1"/>
              </a:solidFill>
            </a:endParaRPr>
          </a:p>
        </p:txBody>
      </p:sp>
      <p:sp>
        <p:nvSpPr>
          <p:cNvPr id="1002" name="Google Shape;1002;p109"/>
          <p:cNvSpPr txBox="1"/>
          <p:nvPr/>
        </p:nvSpPr>
        <p:spPr>
          <a:xfrm>
            <a:off x="4428700" y="2089700"/>
            <a:ext cx="3201300" cy="1631700"/>
          </a:xfrm>
          <a:prstGeom prst="rect">
            <a:avLst/>
          </a:prstGeom>
          <a:noFill/>
          <a:ln>
            <a:noFill/>
          </a:ln>
        </p:spPr>
        <p:txBody>
          <a:bodyPr spcFirstLastPara="1" wrap="square" lIns="91425" tIns="91425" rIns="91425" bIns="91425" anchor="t" anchorCtr="0">
            <a:noAutofit/>
          </a:bodyPr>
          <a:lstStyle/>
          <a:p>
            <a:pPr marL="0" lvl="0" indent="0" algn="ctr" rtl="0">
              <a:lnSpc>
                <a:spcPct val="200000"/>
              </a:lnSpc>
              <a:spcBef>
                <a:spcPts val="0"/>
              </a:spcBef>
              <a:spcAft>
                <a:spcPts val="0"/>
              </a:spcAft>
              <a:buNone/>
            </a:pPr>
            <a:r>
              <a:rPr lang="en" sz="1200" b="1" i="1">
                <a:solidFill>
                  <a:srgbClr val="0B5394"/>
                </a:solidFill>
              </a:rPr>
              <a:t>The most important thing at the core of this entire project is that 80% of the employment generated in rural areas can be played by those who live in extreme poverty or cannot read and write.</a:t>
            </a:r>
            <a:endParaRPr sz="1200" b="1" i="1">
              <a:solidFill>
                <a:srgbClr val="0B5394"/>
              </a:solidFill>
            </a:endParaRPr>
          </a:p>
        </p:txBody>
      </p:sp>
      <p:sp>
        <p:nvSpPr>
          <p:cNvPr id="1003" name="Google Shape;1003;p109"/>
          <p:cNvSpPr txBox="1"/>
          <p:nvPr/>
        </p:nvSpPr>
        <p:spPr>
          <a:xfrm>
            <a:off x="4178875" y="1692475"/>
            <a:ext cx="427200" cy="1108200"/>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None/>
            </a:pPr>
            <a:r>
              <a:rPr lang="en" sz="7200">
                <a:solidFill>
                  <a:schemeClr val="dk2"/>
                </a:solidFill>
              </a:rPr>
              <a:t>“</a:t>
            </a:r>
            <a:endParaRPr sz="7200">
              <a:solidFill>
                <a:schemeClr val="dk2"/>
              </a:solidFill>
            </a:endParaRPr>
          </a:p>
        </p:txBody>
      </p:sp>
      <p:sp>
        <p:nvSpPr>
          <p:cNvPr id="1004" name="Google Shape;1004;p109"/>
          <p:cNvSpPr txBox="1"/>
          <p:nvPr/>
        </p:nvSpPr>
        <p:spPr>
          <a:xfrm rot="10800000" flipH="1">
            <a:off x="7558800" y="2998375"/>
            <a:ext cx="427200" cy="1108200"/>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None/>
            </a:pPr>
            <a:r>
              <a:rPr lang="en" sz="7200">
                <a:solidFill>
                  <a:schemeClr val="dk2"/>
                </a:solidFill>
              </a:rPr>
              <a:t>“</a:t>
            </a:r>
            <a:endParaRPr sz="7200">
              <a:solidFill>
                <a:schemeClr val="dk2"/>
              </a:solidFill>
            </a:endParaRPr>
          </a:p>
        </p:txBody>
      </p:sp>
      <p:pic>
        <p:nvPicPr>
          <p:cNvPr id="1005" name="Google Shape;1005;p109"/>
          <p:cNvPicPr preferRelativeResize="0"/>
          <p:nvPr/>
        </p:nvPicPr>
        <p:blipFill rotWithShape="1">
          <a:blip r:embed="rId3">
            <a:alphaModFix/>
          </a:blip>
          <a:srcRect l="485" r="475"/>
          <a:stretch/>
        </p:blipFill>
        <p:spPr>
          <a:xfrm>
            <a:off x="1636400" y="1730450"/>
            <a:ext cx="2284925" cy="2911051"/>
          </a:xfrm>
          <a:prstGeom prst="rect">
            <a:avLst/>
          </a:prstGeom>
          <a:noFill/>
          <a:ln>
            <a:noFill/>
          </a:ln>
        </p:spPr>
      </p:pic>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Shape 1009"/>
        <p:cNvGrpSpPr/>
        <p:nvPr/>
      </p:nvGrpSpPr>
      <p:grpSpPr>
        <a:xfrm>
          <a:off x="0" y="0"/>
          <a:ext cx="0" cy="0"/>
          <a:chOff x="0" y="0"/>
          <a:chExt cx="0" cy="0"/>
        </a:xfrm>
      </p:grpSpPr>
      <p:sp>
        <p:nvSpPr>
          <p:cNvPr id="1010" name="Google Shape;1010;p110"/>
          <p:cNvSpPr/>
          <p:nvPr/>
        </p:nvSpPr>
        <p:spPr>
          <a:xfrm>
            <a:off x="1371600" y="446050"/>
            <a:ext cx="6400500" cy="320100"/>
          </a:xfrm>
          <a:prstGeom prst="rect">
            <a:avLst/>
          </a:prstGeom>
          <a:solidFill>
            <a:srgbClr val="F1C232"/>
          </a:solidFill>
          <a:ln>
            <a:noFill/>
          </a:ln>
        </p:spPr>
        <p:txBody>
          <a:bodyPr spcFirstLastPara="1" wrap="square" lIns="91425" tIns="91425" rIns="91425" bIns="91425" anchor="ctr" anchorCtr="0">
            <a:noAutofit/>
          </a:bodyPr>
          <a:lstStyle/>
          <a:p>
            <a:pPr marL="45720" lvl="0" indent="0" algn="l" rtl="0">
              <a:spcBef>
                <a:spcPts val="1200"/>
              </a:spcBef>
              <a:spcAft>
                <a:spcPts val="1200"/>
              </a:spcAft>
              <a:buNone/>
            </a:pPr>
            <a:r>
              <a:rPr lang="en" sz="1200" b="1">
                <a:solidFill>
                  <a:schemeClr val="dk1"/>
                </a:solidFill>
              </a:rPr>
              <a:t>7. Technological Innovation &amp; Maintenance</a:t>
            </a:r>
            <a:endParaRPr sz="1200" b="1">
              <a:solidFill>
                <a:schemeClr val="dk1"/>
              </a:solidFill>
            </a:endParaRPr>
          </a:p>
        </p:txBody>
      </p:sp>
      <p:sp>
        <p:nvSpPr>
          <p:cNvPr id="1011" name="Google Shape;1011;p110"/>
          <p:cNvSpPr txBox="1"/>
          <p:nvPr/>
        </p:nvSpPr>
        <p:spPr>
          <a:xfrm>
            <a:off x="1371750" y="881195"/>
            <a:ext cx="6400500" cy="1144200"/>
          </a:xfrm>
          <a:prstGeom prst="rect">
            <a:avLst/>
          </a:prstGeom>
          <a:noFill/>
          <a:ln>
            <a:noFill/>
          </a:ln>
        </p:spPr>
        <p:txBody>
          <a:bodyPr spcFirstLastPara="1" wrap="square" lIns="0" tIns="0" rIns="0" bIns="0" anchor="t" anchorCtr="0">
            <a:spAutoFit/>
          </a:bodyPr>
          <a:lstStyle/>
          <a:p>
            <a:pPr marL="457200" lvl="0" indent="-304800" algn="just" rtl="0">
              <a:lnSpc>
                <a:spcPct val="150000"/>
              </a:lnSpc>
              <a:spcBef>
                <a:spcPts val="0"/>
              </a:spcBef>
              <a:spcAft>
                <a:spcPts val="0"/>
              </a:spcAft>
              <a:buClr>
                <a:schemeClr val="dk1"/>
              </a:buClr>
              <a:buSzPts val="1200"/>
              <a:buChar char="●"/>
            </a:pPr>
            <a:r>
              <a:rPr lang="en" sz="1200">
                <a:solidFill>
                  <a:schemeClr val="dk1"/>
                </a:solidFill>
              </a:rPr>
              <a:t>Technological investment: 10-15% of the total cost, i.e. around ₹2,000-3,000 crore will be spent on technological innovation and maintenance.</a:t>
            </a:r>
            <a:endParaRPr sz="1200">
              <a:solidFill>
                <a:schemeClr val="dk1"/>
              </a:solidFill>
            </a:endParaRPr>
          </a:p>
          <a:p>
            <a:pPr marL="457200" lvl="0" indent="-304800" algn="just" rtl="0">
              <a:lnSpc>
                <a:spcPct val="150000"/>
              </a:lnSpc>
              <a:spcBef>
                <a:spcPts val="1000"/>
              </a:spcBef>
              <a:spcAft>
                <a:spcPts val="1000"/>
              </a:spcAft>
              <a:buClr>
                <a:schemeClr val="dk1"/>
              </a:buClr>
              <a:buSzPts val="1200"/>
              <a:buChar char="●"/>
            </a:pPr>
            <a:r>
              <a:rPr lang="en" sz="1200">
                <a:solidFill>
                  <a:schemeClr val="dk1"/>
                </a:solidFill>
              </a:rPr>
              <a:t>Maintenance and operation: The operation and maintenance cost will be around ₹1,500-2,000 crore over 10 years.</a:t>
            </a:r>
            <a:endParaRPr sz="1200">
              <a:solidFill>
                <a:schemeClr val="dk1"/>
              </a:solidFill>
            </a:endParaRPr>
          </a:p>
        </p:txBody>
      </p:sp>
      <p:sp>
        <p:nvSpPr>
          <p:cNvPr id="1012" name="Google Shape;1012;p110"/>
          <p:cNvSpPr/>
          <p:nvPr/>
        </p:nvSpPr>
        <p:spPr>
          <a:xfrm>
            <a:off x="1371675" y="2300000"/>
            <a:ext cx="6400500" cy="320100"/>
          </a:xfrm>
          <a:prstGeom prst="rect">
            <a:avLst/>
          </a:prstGeom>
          <a:solidFill>
            <a:srgbClr val="F1C232"/>
          </a:solidFill>
          <a:ln>
            <a:noFill/>
          </a:ln>
        </p:spPr>
        <p:txBody>
          <a:bodyPr spcFirstLastPara="1" wrap="square" lIns="91425" tIns="91425" rIns="91425" bIns="91425" anchor="ctr" anchorCtr="0">
            <a:noAutofit/>
          </a:bodyPr>
          <a:lstStyle/>
          <a:p>
            <a:pPr marL="45720" lvl="0" indent="0" algn="l" rtl="0">
              <a:spcBef>
                <a:spcPts val="1200"/>
              </a:spcBef>
              <a:spcAft>
                <a:spcPts val="1200"/>
              </a:spcAft>
              <a:buNone/>
            </a:pPr>
            <a:r>
              <a:rPr lang="en" sz="1200" b="1">
                <a:solidFill>
                  <a:schemeClr val="dk1"/>
                </a:solidFill>
              </a:rPr>
              <a:t>8. Final Budget with Adjustments</a:t>
            </a:r>
            <a:endParaRPr sz="1200" b="1">
              <a:solidFill>
                <a:schemeClr val="dk1"/>
              </a:solidFill>
            </a:endParaRPr>
          </a:p>
        </p:txBody>
      </p:sp>
      <p:sp>
        <p:nvSpPr>
          <p:cNvPr id="1013" name="Google Shape;1013;p110"/>
          <p:cNvSpPr txBox="1"/>
          <p:nvPr/>
        </p:nvSpPr>
        <p:spPr>
          <a:xfrm>
            <a:off x="1371825" y="2735145"/>
            <a:ext cx="6400500" cy="1400700"/>
          </a:xfrm>
          <a:prstGeom prst="rect">
            <a:avLst/>
          </a:prstGeom>
          <a:noFill/>
          <a:ln>
            <a:noFill/>
          </a:ln>
        </p:spPr>
        <p:txBody>
          <a:bodyPr spcFirstLastPara="1" wrap="square" lIns="0" tIns="0" rIns="0" bIns="0" anchor="t" anchorCtr="0">
            <a:spAutoFit/>
          </a:bodyPr>
          <a:lstStyle/>
          <a:p>
            <a:pPr marL="457200" lvl="0" indent="-304800" algn="just" rtl="0">
              <a:lnSpc>
                <a:spcPct val="150000"/>
              </a:lnSpc>
              <a:spcBef>
                <a:spcPts val="0"/>
              </a:spcBef>
              <a:spcAft>
                <a:spcPts val="0"/>
              </a:spcAft>
              <a:buClr>
                <a:schemeClr val="dk1"/>
              </a:buClr>
              <a:buSzPts val="1200"/>
              <a:buChar char="●"/>
            </a:pPr>
            <a:r>
              <a:rPr lang="en" sz="1200">
                <a:solidFill>
                  <a:schemeClr val="dk1"/>
                </a:solidFill>
              </a:rPr>
              <a:t>Initial cost: ₹20,000 crore</a:t>
            </a:r>
            <a:endParaRPr sz="1200">
              <a:solidFill>
                <a:schemeClr val="dk1"/>
              </a:solidFill>
            </a:endParaRPr>
          </a:p>
          <a:p>
            <a:pPr marL="457200" lvl="0" indent="-304800" algn="just" rtl="0">
              <a:lnSpc>
                <a:spcPct val="150000"/>
              </a:lnSpc>
              <a:spcBef>
                <a:spcPts val="1000"/>
              </a:spcBef>
              <a:spcAft>
                <a:spcPts val="0"/>
              </a:spcAft>
              <a:buClr>
                <a:schemeClr val="dk1"/>
              </a:buClr>
              <a:buSzPts val="1200"/>
              <a:buChar char="●"/>
            </a:pPr>
            <a:r>
              <a:rPr lang="en" sz="1200">
                <a:solidFill>
                  <a:schemeClr val="dk1"/>
                </a:solidFill>
              </a:rPr>
              <a:t>Technical cost: ₹2,500 crore</a:t>
            </a:r>
            <a:endParaRPr sz="1200">
              <a:solidFill>
                <a:schemeClr val="dk1"/>
              </a:solidFill>
            </a:endParaRPr>
          </a:p>
          <a:p>
            <a:pPr marL="457200" lvl="0" indent="-304800" algn="just" rtl="0">
              <a:lnSpc>
                <a:spcPct val="150000"/>
              </a:lnSpc>
              <a:spcBef>
                <a:spcPts val="1000"/>
              </a:spcBef>
              <a:spcAft>
                <a:spcPts val="0"/>
              </a:spcAft>
              <a:buClr>
                <a:schemeClr val="dk1"/>
              </a:buClr>
              <a:buSzPts val="1200"/>
              <a:buChar char="●"/>
            </a:pPr>
            <a:r>
              <a:rPr lang="en" sz="1200">
                <a:solidFill>
                  <a:schemeClr val="dk1"/>
                </a:solidFill>
              </a:rPr>
              <a:t>Maintenance and operations: ₹1,500 crore</a:t>
            </a:r>
            <a:endParaRPr sz="1200">
              <a:solidFill>
                <a:schemeClr val="dk1"/>
              </a:solidFill>
            </a:endParaRPr>
          </a:p>
          <a:p>
            <a:pPr marL="457200" lvl="0" indent="-304800" algn="just" rtl="0">
              <a:lnSpc>
                <a:spcPct val="150000"/>
              </a:lnSpc>
              <a:spcBef>
                <a:spcPts val="1000"/>
              </a:spcBef>
              <a:spcAft>
                <a:spcPts val="1000"/>
              </a:spcAft>
              <a:buClr>
                <a:schemeClr val="dk1"/>
              </a:buClr>
              <a:buSzPts val="1200"/>
              <a:buChar char="●"/>
            </a:pPr>
            <a:r>
              <a:rPr lang="en" sz="1200">
                <a:solidFill>
                  <a:schemeClr val="dk1"/>
                </a:solidFill>
              </a:rPr>
              <a:t>Total Budget: ₹24,000 crore (USD 3 billion)</a:t>
            </a:r>
            <a:endParaRPr sz="1200">
              <a:solidFill>
                <a:schemeClr val="dk1"/>
              </a:solidFill>
            </a:endParaRP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Shape 1017"/>
        <p:cNvGrpSpPr/>
        <p:nvPr/>
      </p:nvGrpSpPr>
      <p:grpSpPr>
        <a:xfrm>
          <a:off x="0" y="0"/>
          <a:ext cx="0" cy="0"/>
          <a:chOff x="0" y="0"/>
          <a:chExt cx="0" cy="0"/>
        </a:xfrm>
      </p:grpSpPr>
      <p:sp>
        <p:nvSpPr>
          <p:cNvPr id="1018" name="Google Shape;1018;p111"/>
          <p:cNvSpPr/>
          <p:nvPr/>
        </p:nvSpPr>
        <p:spPr>
          <a:xfrm>
            <a:off x="1371600" y="446050"/>
            <a:ext cx="6400500" cy="320100"/>
          </a:xfrm>
          <a:prstGeom prst="rect">
            <a:avLst/>
          </a:prstGeom>
          <a:solidFill>
            <a:srgbClr val="F1C232"/>
          </a:solidFill>
          <a:ln>
            <a:noFill/>
          </a:ln>
        </p:spPr>
        <p:txBody>
          <a:bodyPr spcFirstLastPara="1" wrap="square" lIns="91425" tIns="91425" rIns="91425" bIns="91425" anchor="ctr" anchorCtr="0">
            <a:noAutofit/>
          </a:bodyPr>
          <a:lstStyle/>
          <a:p>
            <a:pPr marL="45720" lvl="0" indent="0" algn="l" rtl="0">
              <a:spcBef>
                <a:spcPts val="1200"/>
              </a:spcBef>
              <a:spcAft>
                <a:spcPts val="1200"/>
              </a:spcAft>
              <a:buNone/>
            </a:pPr>
            <a:r>
              <a:rPr lang="en" sz="1200" b="1">
                <a:solidFill>
                  <a:schemeClr val="dk1"/>
                </a:solidFill>
              </a:rPr>
              <a:t>9. Long-Term Benefits</a:t>
            </a:r>
            <a:endParaRPr sz="1200" b="1">
              <a:solidFill>
                <a:schemeClr val="dk1"/>
              </a:solidFill>
            </a:endParaRPr>
          </a:p>
        </p:txBody>
      </p:sp>
      <p:sp>
        <p:nvSpPr>
          <p:cNvPr id="1019" name="Google Shape;1019;p111"/>
          <p:cNvSpPr txBox="1"/>
          <p:nvPr/>
        </p:nvSpPr>
        <p:spPr>
          <a:xfrm>
            <a:off x="1371750" y="881195"/>
            <a:ext cx="6400500" cy="1677900"/>
          </a:xfrm>
          <a:prstGeom prst="rect">
            <a:avLst/>
          </a:prstGeom>
          <a:noFill/>
          <a:ln>
            <a:noFill/>
          </a:ln>
        </p:spPr>
        <p:txBody>
          <a:bodyPr spcFirstLastPara="1" wrap="square" lIns="0" tIns="0" rIns="0" bIns="0" anchor="t" anchorCtr="0">
            <a:spAutoFit/>
          </a:bodyPr>
          <a:lstStyle/>
          <a:p>
            <a:pPr marL="457200" lvl="0" indent="-304800" algn="just" rtl="0">
              <a:lnSpc>
                <a:spcPct val="150000"/>
              </a:lnSpc>
              <a:spcBef>
                <a:spcPts val="0"/>
              </a:spcBef>
              <a:spcAft>
                <a:spcPts val="0"/>
              </a:spcAft>
              <a:buClr>
                <a:schemeClr val="dk1"/>
              </a:buClr>
              <a:buSzPts val="1200"/>
              <a:buChar char="●"/>
            </a:pPr>
            <a:r>
              <a:rPr lang="en" sz="1200">
                <a:solidFill>
                  <a:schemeClr val="dk1"/>
                </a:solidFill>
              </a:rPr>
              <a:t>Employment growth: 2 lakh youth employed</a:t>
            </a:r>
            <a:endParaRPr sz="1200">
              <a:solidFill>
                <a:schemeClr val="dk1"/>
              </a:solidFill>
            </a:endParaRPr>
          </a:p>
          <a:p>
            <a:pPr marL="457200" lvl="0" indent="-304800" algn="just" rtl="0">
              <a:lnSpc>
                <a:spcPct val="150000"/>
              </a:lnSpc>
              <a:spcBef>
                <a:spcPts val="1000"/>
              </a:spcBef>
              <a:spcAft>
                <a:spcPts val="0"/>
              </a:spcAft>
              <a:buClr>
                <a:schemeClr val="dk1"/>
              </a:buClr>
              <a:buSzPts val="1200"/>
              <a:buChar char="●"/>
            </a:pPr>
            <a:r>
              <a:rPr lang="en" sz="1200">
                <a:solidFill>
                  <a:schemeClr val="dk1"/>
                </a:solidFill>
              </a:rPr>
              <a:t>Economic growth: ₹5,000 crore annual production (in 10 years)</a:t>
            </a:r>
            <a:endParaRPr sz="1200">
              <a:solidFill>
                <a:schemeClr val="dk1"/>
              </a:solidFill>
            </a:endParaRPr>
          </a:p>
          <a:p>
            <a:pPr marL="457200" lvl="0" indent="-304800" algn="just" rtl="0">
              <a:lnSpc>
                <a:spcPct val="150000"/>
              </a:lnSpc>
              <a:spcBef>
                <a:spcPts val="1000"/>
              </a:spcBef>
              <a:spcAft>
                <a:spcPts val="0"/>
              </a:spcAft>
              <a:buClr>
                <a:schemeClr val="dk1"/>
              </a:buClr>
              <a:buSzPts val="1200"/>
              <a:buChar char="●"/>
            </a:pPr>
            <a:r>
              <a:rPr lang="en" sz="1200">
                <a:solidFill>
                  <a:schemeClr val="dk1"/>
                </a:solidFill>
              </a:rPr>
              <a:t>Stable profits for investors: 15 - 30% returns</a:t>
            </a:r>
            <a:endParaRPr sz="1200">
              <a:solidFill>
                <a:schemeClr val="dk1"/>
              </a:solidFill>
            </a:endParaRPr>
          </a:p>
          <a:p>
            <a:pPr marL="0" lvl="0" indent="0" algn="just" rtl="0">
              <a:lnSpc>
                <a:spcPct val="150000"/>
              </a:lnSpc>
              <a:spcBef>
                <a:spcPts val="1000"/>
              </a:spcBef>
              <a:spcAft>
                <a:spcPts val="1000"/>
              </a:spcAft>
              <a:buNone/>
            </a:pPr>
            <a:r>
              <a:rPr lang="en" sz="1200" b="1" i="1">
                <a:solidFill>
                  <a:srgbClr val="0B5394"/>
                </a:solidFill>
              </a:rPr>
              <a:t>Investors will also get profits from investing in the company's shares and their appreciation in value.</a:t>
            </a:r>
            <a:endParaRPr sz="1200" b="1" i="1">
              <a:solidFill>
                <a:srgbClr val="0B5394"/>
              </a:solidFill>
            </a:endParaRPr>
          </a:p>
        </p:txBody>
      </p:sp>
      <p:pic>
        <p:nvPicPr>
          <p:cNvPr id="1020" name="Google Shape;1020;p111"/>
          <p:cNvPicPr preferRelativeResize="0"/>
          <p:nvPr/>
        </p:nvPicPr>
        <p:blipFill rotWithShape="1">
          <a:blip r:embed="rId3">
            <a:alphaModFix/>
          </a:blip>
          <a:srcRect/>
          <a:stretch/>
        </p:blipFill>
        <p:spPr>
          <a:xfrm>
            <a:off x="1395425" y="2678725"/>
            <a:ext cx="1902600" cy="1902600"/>
          </a:xfrm>
          <a:prstGeom prst="roundRect">
            <a:avLst>
              <a:gd name="adj" fmla="val 14955"/>
            </a:avLst>
          </a:prstGeom>
          <a:noFill/>
          <a:ln>
            <a:noFill/>
          </a:ln>
        </p:spPr>
      </p:pic>
      <p:pic>
        <p:nvPicPr>
          <p:cNvPr id="1021" name="Google Shape;1021;p111"/>
          <p:cNvPicPr preferRelativeResize="0"/>
          <p:nvPr/>
        </p:nvPicPr>
        <p:blipFill rotWithShape="1">
          <a:blip r:embed="rId4">
            <a:alphaModFix/>
          </a:blip>
          <a:srcRect/>
          <a:stretch/>
        </p:blipFill>
        <p:spPr>
          <a:xfrm>
            <a:off x="3632467" y="2678725"/>
            <a:ext cx="1902600" cy="1902600"/>
          </a:xfrm>
          <a:prstGeom prst="roundRect">
            <a:avLst>
              <a:gd name="adj" fmla="val 14955"/>
            </a:avLst>
          </a:prstGeom>
          <a:noFill/>
          <a:ln>
            <a:noFill/>
          </a:ln>
        </p:spPr>
      </p:pic>
      <p:pic>
        <p:nvPicPr>
          <p:cNvPr id="1022" name="Google Shape;1022;p111"/>
          <p:cNvPicPr preferRelativeResize="0"/>
          <p:nvPr/>
        </p:nvPicPr>
        <p:blipFill rotWithShape="1">
          <a:blip r:embed="rId5">
            <a:alphaModFix/>
          </a:blip>
          <a:srcRect/>
          <a:stretch/>
        </p:blipFill>
        <p:spPr>
          <a:xfrm>
            <a:off x="5869508" y="2678725"/>
            <a:ext cx="1902600" cy="1902600"/>
          </a:xfrm>
          <a:prstGeom prst="roundRect">
            <a:avLst>
              <a:gd name="adj" fmla="val 14955"/>
            </a:avLst>
          </a:prstGeom>
          <a:noFill/>
          <a:ln>
            <a:noFill/>
          </a:ln>
        </p:spPr>
      </p:pic>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6AA84F"/>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28</TotalTime>
  <Words>11318</Words>
  <Application>Microsoft Office PowerPoint</Application>
  <PresentationFormat>On-screen Show (16:9)</PresentationFormat>
  <Paragraphs>655</Paragraphs>
  <Slides>105</Slides>
  <Notes>105</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105</vt:i4>
      </vt:variant>
    </vt:vector>
  </HeadingPairs>
  <TitlesOfParts>
    <vt:vector size="109" baseType="lpstr">
      <vt:lpstr>Roboto</vt:lpstr>
      <vt:lpstr>Oswald</vt:lpstr>
      <vt:lpstr>Arial</vt:lpstr>
      <vt:lpstr>Simple Light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Amit Kishor</cp:lastModifiedBy>
  <cp:revision>8</cp:revision>
  <dcterms:modified xsi:type="dcterms:W3CDTF">2025-01-06T10:41:26Z</dcterms:modified>
</cp:coreProperties>
</file>